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19"/>
  </p:notesMasterIdLst>
  <p:sldIdLst>
    <p:sldId id="256" r:id="rId2"/>
    <p:sldId id="262" r:id="rId3"/>
    <p:sldId id="260" r:id="rId4"/>
    <p:sldId id="268" r:id="rId5"/>
    <p:sldId id="270" r:id="rId6"/>
    <p:sldId id="267" r:id="rId7"/>
    <p:sldId id="277" r:id="rId8"/>
    <p:sldId id="265" r:id="rId9"/>
    <p:sldId id="269" r:id="rId10"/>
    <p:sldId id="271" r:id="rId11"/>
    <p:sldId id="273" r:id="rId12"/>
    <p:sldId id="278" r:id="rId13"/>
    <p:sldId id="279" r:id="rId14"/>
    <p:sldId id="274" r:id="rId15"/>
    <p:sldId id="275" r:id="rId16"/>
    <p:sldId id="264" r:id="rId17"/>
    <p:sldId id="258" r:id="rId18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2148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22102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424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8317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8134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5786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22344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2021. 01. 08.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pezz.hu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pezz.hu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08912" cy="1440160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dirty="0"/>
            </a:br>
            <a:r>
              <a:rPr lang="hu-HU" dirty="0"/>
              <a:t>Informatikai támogatás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3200" dirty="0"/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11560" y="1124744"/>
            <a:ext cx="7848872" cy="5328592"/>
          </a:xfrm>
        </p:spPr>
        <p:txBody>
          <a:bodyPr>
            <a:normAutofit lnSpcReduction="10000"/>
          </a:bodyPr>
          <a:lstStyle/>
          <a:p>
            <a:pPr lvl="1"/>
            <a:endParaRPr lang="hu-HU" dirty="0"/>
          </a:p>
          <a:p>
            <a:pPr lvl="1" algn="just"/>
            <a:r>
              <a:rPr lang="hu-HU" sz="1400" b="1" dirty="0"/>
              <a:t>A fejlesztés forrása:</a:t>
            </a:r>
          </a:p>
          <a:p>
            <a:pPr lvl="1" algn="just"/>
            <a:r>
              <a:rPr lang="hu-HU" sz="1400" dirty="0"/>
              <a:t>A „GINOP-6.1.7-17-2018-00001 azonosító számú, „Munkahelyi képzések támogatása </a:t>
            </a:r>
            <a:r>
              <a:rPr lang="hu-HU" sz="1400" dirty="0" err="1"/>
              <a:t>mikro</a:t>
            </a:r>
            <a:r>
              <a:rPr lang="hu-HU" sz="1400" dirty="0"/>
              <a:t>-, kis- és középvállalatok és nagyvállalatok munkavállalói számára indított képzések szakmai támogató programja” tárgyú projekt</a:t>
            </a:r>
          </a:p>
          <a:p>
            <a:pPr lvl="1" algn="just"/>
            <a:endParaRPr lang="hu-HU" sz="1400" b="1" dirty="0"/>
          </a:p>
          <a:p>
            <a:pPr lvl="1" algn="just"/>
            <a:r>
              <a:rPr lang="hu-HU" sz="1400" b="1" dirty="0"/>
              <a:t>Az informatikai rendszerfejlesztés célja: </a:t>
            </a:r>
          </a:p>
          <a:p>
            <a:pPr marL="742950" lvl="1" indent="-285750" algn="just">
              <a:buFont typeface="Times New Roman" panose="02020603050405020304" pitchFamily="18" charset="0"/>
              <a:buChar char="–"/>
            </a:pPr>
            <a:r>
              <a:rPr lang="hu-HU" sz="1500" b="1" dirty="0"/>
              <a:t>támogatni </a:t>
            </a:r>
            <a:r>
              <a:rPr lang="hu-HU" sz="1500" dirty="0"/>
              <a:t>a GINOP-6.1.7-17-2018-00001 azonosító számú projekt tevékenységét, illetve a GINOP-6.1.5-17, a GINOP-6.1.6-17, a GINOP 6.1.8-17 kódszámú felhívásokon indult és/vagy nyertes vállalkozásokat a megvalósításban,</a:t>
            </a:r>
          </a:p>
          <a:p>
            <a:pPr marL="742950" lvl="1" indent="-285750" algn="just">
              <a:buFont typeface="Times New Roman" panose="02020603050405020304" pitchFamily="18" charset="0"/>
              <a:buChar char="–"/>
            </a:pPr>
            <a:r>
              <a:rPr lang="hu-HU" sz="1500" b="1" dirty="0"/>
              <a:t>egységes nyilvántartásba foglalni </a:t>
            </a:r>
            <a:r>
              <a:rPr lang="hu-HU" sz="1500" dirty="0"/>
              <a:t>a Magyarországon működő engedélyezett képzéseket (a támogatandó projektek esetében indítható képzések figyelembevételével), biztosítani az érdeklődők számára a képzési kínálatot,</a:t>
            </a:r>
          </a:p>
          <a:p>
            <a:pPr marL="742950" lvl="1" indent="-285750" algn="just">
              <a:buFont typeface="Times New Roman" panose="02020603050405020304" pitchFamily="18" charset="0"/>
              <a:buChar char="–"/>
            </a:pPr>
            <a:r>
              <a:rPr lang="hu-HU" sz="1500" b="1" dirty="0"/>
              <a:t>összegezni</a:t>
            </a:r>
            <a:r>
              <a:rPr lang="hu-HU" sz="1500" dirty="0"/>
              <a:t> a rendelkezésre álló és igénybe vehető képzéseket egy adott időpontban és kereshető formában, valamint megadni a képzők oldaláról az engedélyezett képzések paramétereit, az indított képzésekkel (tanfolyamokkal) együtt,</a:t>
            </a:r>
          </a:p>
          <a:p>
            <a:pPr marL="742950" lvl="1" indent="-285750" algn="just">
              <a:buFont typeface="Times New Roman" panose="02020603050405020304" pitchFamily="18" charset="0"/>
              <a:buChar char="–"/>
            </a:pPr>
            <a:r>
              <a:rPr lang="hu-HU" sz="1500" dirty="0"/>
              <a:t>rendszeresen </a:t>
            </a:r>
            <a:r>
              <a:rPr lang="hu-HU" sz="1500" b="1" dirty="0"/>
              <a:t>aktualizálni</a:t>
            </a:r>
            <a:r>
              <a:rPr lang="hu-HU" sz="1500" dirty="0"/>
              <a:t> a felnőttképzési teljes kínálati palettát a képzők mint felhasználók bevonásával, biztosítani a kapcsolatfelvételt (képzésre történő online jelentkeztetés), összegyűjteni a megvalósult képzésekkel kapcsolatos értékeléseket.</a:t>
            </a:r>
          </a:p>
          <a:p>
            <a:pPr marL="742950" lvl="1" indent="-285750">
              <a:buFont typeface="Times New Roman" panose="02020603050405020304" pitchFamily="18" charset="0"/>
              <a:buChar char="‒"/>
            </a:pPr>
            <a:endParaRPr lang="hu-H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42950" lvl="1" indent="-285750">
              <a:buFont typeface="Times New Roman" panose="02020603050405020304" pitchFamily="18" charset="0"/>
              <a:buChar char="‒"/>
            </a:pPr>
            <a:endParaRPr lang="hu-H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/>
            <a:endParaRPr lang="hu-HU" sz="20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436379" cy="864096"/>
          </a:xfrm>
        </p:spPr>
        <p:txBody>
          <a:bodyPr>
            <a:normAutofit/>
          </a:bodyPr>
          <a:lstStyle/>
          <a:p>
            <a:r>
              <a:rPr lang="hu-HU" dirty="0"/>
              <a:t>Célok és forrás</a:t>
            </a:r>
          </a:p>
        </p:txBody>
      </p:sp>
    </p:spTree>
    <p:extLst>
      <p:ext uri="{BB962C8B-B14F-4D97-AF65-F5344CB8AC3E}">
        <p14:creationId xmlns:p14="http://schemas.microsoft.com/office/powerpoint/2010/main" val="583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435100"/>
            <a:ext cx="7992888" cy="4691063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Képzést tervező cégek</a:t>
            </a:r>
          </a:p>
          <a:p>
            <a:pPr marL="800100" lvl="1" indent="-342900">
              <a:buFont typeface="+mj-lt"/>
              <a:buAutoNum type="alphaLcParenR"/>
            </a:pPr>
            <a:r>
              <a:rPr lang="hu-H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Az alappályázatok Kedvezményezettjei</a:t>
            </a:r>
          </a:p>
          <a:p>
            <a:pPr marL="800100" lvl="1" indent="-342900">
              <a:buFont typeface="+mj-lt"/>
              <a:buAutoNum type="alphaLcParenR"/>
            </a:pPr>
            <a:r>
              <a:rPr lang="hu-H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Minden, képzés iránt érdeklődő vállalkozás</a:t>
            </a:r>
          </a:p>
          <a:p>
            <a:pPr marL="342900" indent="-342900">
              <a:buAutoNum type="arabicPeriod"/>
            </a:pPr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Képzőcégek és -intézmények</a:t>
            </a:r>
          </a:p>
          <a:p>
            <a:pPr marL="800100" lvl="1" indent="-342900">
              <a:buFont typeface="+mj-lt"/>
              <a:buAutoNum type="alphaLcParenR"/>
            </a:pPr>
            <a:r>
              <a:rPr lang="hu-HU" sz="2000" i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Engedélyezett</a:t>
            </a:r>
            <a:r>
              <a:rPr lang="hu-H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képzésekkel (az alappályázatokban igénybe vehetők)</a:t>
            </a:r>
          </a:p>
          <a:p>
            <a:pPr marL="800100" lvl="1" indent="-342900">
              <a:buFont typeface="+mj-lt"/>
              <a:buAutoNum type="alphaLcParenR"/>
            </a:pPr>
            <a:r>
              <a:rPr lang="hu-H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Induló tanfolyamokkal</a:t>
            </a:r>
          </a:p>
          <a:p>
            <a:pPr marL="514350" lvl="1" indent="-514350">
              <a:buFont typeface="+mj-lt"/>
              <a:buAutoNum type="arabicPeriod" startAt="3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Kamarai munkatársak</a:t>
            </a:r>
            <a:endParaRPr lang="hu-H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+mj-lt"/>
              <a:buAutoNum type="alphaLcParenR"/>
            </a:pPr>
            <a:r>
              <a:rPr lang="hu-H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Tanácsadók</a:t>
            </a:r>
          </a:p>
          <a:p>
            <a:pPr marL="800100" lvl="1" indent="-342900">
              <a:buFont typeface="+mj-lt"/>
              <a:buAutoNum type="alphaLcParenR"/>
            </a:pPr>
            <a:r>
              <a:rPr lang="hu-H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Ügyfélszolgálat</a:t>
            </a:r>
          </a:p>
          <a:p>
            <a:pPr marL="800100" lvl="1" indent="-342900">
              <a:buAutoNum type="alphaLcParenR"/>
            </a:pPr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AutoNum type="alphaLcParenR"/>
            </a:pPr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AutoNum type="alphaLcParenR"/>
            </a:pPr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864096"/>
          </a:xfrm>
        </p:spPr>
        <p:txBody>
          <a:bodyPr>
            <a:normAutofit/>
          </a:bodyPr>
          <a:lstStyle/>
          <a:p>
            <a:r>
              <a:rPr lang="hu-HU" dirty="0"/>
              <a:t>A rendszer Felhasználói</a:t>
            </a:r>
          </a:p>
        </p:txBody>
      </p:sp>
    </p:spTree>
    <p:extLst>
      <p:ext uri="{BB962C8B-B14F-4D97-AF65-F5344CB8AC3E}">
        <p14:creationId xmlns:p14="http://schemas.microsoft.com/office/powerpoint/2010/main" val="3614651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3241354B-7F1E-44DB-A5D1-3163640995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173" y="1772816"/>
            <a:ext cx="8339487" cy="4536504"/>
          </a:xfrm>
          <a:prstGeom prst="rect">
            <a:avLst/>
          </a:prstGeom>
        </p:spPr>
      </p:pic>
      <p:sp>
        <p:nvSpPr>
          <p:cNvPr id="4" name="Cím 3">
            <a:extLst>
              <a:ext uri="{FF2B5EF4-FFF2-40B4-BE49-F238E27FC236}">
                <a16:creationId xmlns:a16="http://schemas.microsoft.com/office/drawing/2014/main" id="{3697C7FD-9F4B-48DB-A2B1-D29E78856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864096"/>
          </a:xfrm>
        </p:spPr>
        <p:txBody>
          <a:bodyPr>
            <a:normAutofit/>
          </a:bodyPr>
          <a:lstStyle/>
          <a:p>
            <a:pPr algn="ctr"/>
            <a:r>
              <a:rPr lang="hu-HU" dirty="0">
                <a:solidFill>
                  <a:schemeClr val="accent5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www.kepezz.hu</a:t>
            </a:r>
            <a:br>
              <a:rPr lang="hu-HU" dirty="0"/>
            </a:br>
            <a:r>
              <a:rPr lang="hu-HU" dirty="0"/>
              <a:t>Nyilvános felület - szolgáltatások</a:t>
            </a:r>
          </a:p>
        </p:txBody>
      </p:sp>
      <p:sp>
        <p:nvSpPr>
          <p:cNvPr id="2" name="Ellipszis 1">
            <a:extLst>
              <a:ext uri="{FF2B5EF4-FFF2-40B4-BE49-F238E27FC236}">
                <a16:creationId xmlns:a16="http://schemas.microsoft.com/office/drawing/2014/main" id="{CED19448-41C6-464B-A76D-17900203F792}"/>
              </a:ext>
            </a:extLst>
          </p:cNvPr>
          <p:cNvSpPr/>
          <p:nvPr/>
        </p:nvSpPr>
        <p:spPr>
          <a:xfrm>
            <a:off x="3995936" y="2348880"/>
            <a:ext cx="172819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Nyíl: felfelé mutató 2">
            <a:extLst>
              <a:ext uri="{FF2B5EF4-FFF2-40B4-BE49-F238E27FC236}">
                <a16:creationId xmlns:a16="http://schemas.microsoft.com/office/drawing/2014/main" id="{E3D263F6-FB11-40E8-9E18-F077CCE1BD06}"/>
              </a:ext>
            </a:extLst>
          </p:cNvPr>
          <p:cNvSpPr/>
          <p:nvPr/>
        </p:nvSpPr>
        <p:spPr>
          <a:xfrm rot="20060523">
            <a:off x="6640246" y="2333066"/>
            <a:ext cx="571125" cy="1368152"/>
          </a:xfrm>
          <a:prstGeom prst="upArrow">
            <a:avLst>
              <a:gd name="adj1" fmla="val 50000"/>
              <a:gd name="adj2" fmla="val 49415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0229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D643E3ED-C329-4A6C-801F-5A874B04F1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627" y="1437154"/>
            <a:ext cx="7965290" cy="5232206"/>
          </a:xfrm>
          <a:prstGeom prst="rect">
            <a:avLst/>
          </a:prstGeom>
        </p:spPr>
      </p:pic>
      <p:sp>
        <p:nvSpPr>
          <p:cNvPr id="4" name="Cím 3">
            <a:extLst>
              <a:ext uri="{FF2B5EF4-FFF2-40B4-BE49-F238E27FC236}">
                <a16:creationId xmlns:a16="http://schemas.microsoft.com/office/drawing/2014/main" id="{DC1DA2D4-7210-4BA5-995C-9825113EB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864096"/>
          </a:xfrm>
        </p:spPr>
        <p:txBody>
          <a:bodyPr>
            <a:normAutofit/>
          </a:bodyPr>
          <a:lstStyle/>
          <a:p>
            <a:pPr algn="ctr"/>
            <a:r>
              <a:rPr lang="hu-HU" dirty="0">
                <a:solidFill>
                  <a:schemeClr val="accent5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www.kepezz.hu</a:t>
            </a:r>
            <a:br>
              <a:rPr lang="hu-HU" dirty="0"/>
            </a:br>
            <a:r>
              <a:rPr lang="hu-HU" dirty="0"/>
              <a:t>Nyilvános felület - szolgáltatások</a:t>
            </a:r>
          </a:p>
        </p:txBody>
      </p:sp>
    </p:spTree>
    <p:extLst>
      <p:ext uri="{BB962C8B-B14F-4D97-AF65-F5344CB8AC3E}">
        <p14:creationId xmlns:p14="http://schemas.microsoft.com/office/powerpoint/2010/main" val="3368938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435100"/>
            <a:ext cx="7992888" cy="4691063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lvl="1"/>
            <a:r>
              <a:rPr lang="hu-H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hu-H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580395" cy="1008112"/>
          </a:xfrm>
        </p:spPr>
        <p:txBody>
          <a:bodyPr>
            <a:normAutofit/>
          </a:bodyPr>
          <a:lstStyle/>
          <a:p>
            <a:r>
              <a:rPr lang="hu-HU" dirty="0"/>
              <a:t>Engedélyezett képzések</a:t>
            </a:r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E5EC7790-676F-44EF-B591-B5F904B2A4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72" y="1435100"/>
            <a:ext cx="8676456" cy="471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296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42D31224-8A8C-47EB-8B4E-1CE780EF6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Online bejelentés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48EF002-AD08-43A8-A883-CA1475E582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741" y="1268760"/>
            <a:ext cx="8460432" cy="532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561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196752"/>
            <a:ext cx="7992888" cy="4929411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Ügyfél = képzést tervező vállalkozás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Felhasználó = vállalkozás munkatársa, cég által engedélyezett képviselője – </a:t>
            </a:r>
            <a:r>
              <a:rPr lang="hu-HU" sz="1800" b="1" dirty="0">
                <a:solidFill>
                  <a:srgbClr val="FF0000"/>
                </a:solidFill>
              </a:rPr>
              <a:t>csak bejelentkezett felhasználó tud mozogni a rendszerben!</a:t>
            </a:r>
          </a:p>
          <a:p>
            <a:pPr marL="742950" lvl="1" indent="-285750">
              <a:buFont typeface="Times New Roman" panose="02020603050405020304" pitchFamily="18" charset="0"/>
              <a:buChar char="–"/>
            </a:pPr>
            <a:endParaRPr lang="hu-H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Times New Roman" panose="02020603050405020304" pitchFamily="18" charset="0"/>
              <a:buChar char="–"/>
            </a:pPr>
            <a:endParaRPr lang="hu-H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864096"/>
          </a:xfrm>
        </p:spPr>
        <p:txBody>
          <a:bodyPr>
            <a:normAutofit/>
          </a:bodyPr>
          <a:lstStyle/>
          <a:p>
            <a:r>
              <a:rPr lang="hu-HU" dirty="0"/>
              <a:t>Ügyfél + hozzá tartozó felhasználó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6C25279A-8284-4C09-A2BB-6636D2545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001" y="2492896"/>
            <a:ext cx="7216300" cy="372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689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864096"/>
          </a:xfrm>
        </p:spPr>
        <p:txBody>
          <a:bodyPr>
            <a:normAutofit/>
          </a:bodyPr>
          <a:lstStyle/>
          <a:p>
            <a:r>
              <a:rPr lang="hu-HU" dirty="0"/>
              <a:t>Regisztráció (Új vagy nyilvántartott vállalkozás)</a:t>
            </a:r>
          </a:p>
        </p:txBody>
      </p:sp>
      <p:pic>
        <p:nvPicPr>
          <p:cNvPr id="2" name="Kép 1">
            <a:extLst>
              <a:ext uri="{FF2B5EF4-FFF2-40B4-BE49-F238E27FC236}">
                <a16:creationId xmlns:a16="http://schemas.microsoft.com/office/drawing/2014/main" id="{60D9D9D0-A76C-417D-98F9-499BCA461E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1" y="1412776"/>
            <a:ext cx="8719967" cy="4968552"/>
          </a:xfrm>
          <a:prstGeom prst="rect">
            <a:avLst/>
          </a:prstGeom>
        </p:spPr>
      </p:pic>
      <p:sp>
        <p:nvSpPr>
          <p:cNvPr id="6" name="Beszédbuborék: lekerekített sarkú téglalap 5">
            <a:extLst>
              <a:ext uri="{FF2B5EF4-FFF2-40B4-BE49-F238E27FC236}">
                <a16:creationId xmlns:a16="http://schemas.microsoft.com/office/drawing/2014/main" id="{9DD4EA27-3A7C-4147-8D7D-4F6FDE19EBB3}"/>
              </a:ext>
            </a:extLst>
          </p:cNvPr>
          <p:cNvSpPr/>
          <p:nvPr/>
        </p:nvSpPr>
        <p:spPr>
          <a:xfrm>
            <a:off x="3492647" y="3628499"/>
            <a:ext cx="1598301" cy="612648"/>
          </a:xfrm>
          <a:prstGeom prst="wedgeRoundRectCallout">
            <a:avLst>
              <a:gd name="adj1" fmla="val -85592"/>
              <a:gd name="adj2" fmla="val 183253"/>
              <a:gd name="adj3" fmla="val 1666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/>
              <a:t>Új vagy már a rendszerben lévő</a:t>
            </a:r>
          </a:p>
        </p:txBody>
      </p:sp>
    </p:spTree>
    <p:extLst>
      <p:ext uri="{BB962C8B-B14F-4D97-AF65-F5344CB8AC3E}">
        <p14:creationId xmlns:p14="http://schemas.microsoft.com/office/powerpoint/2010/main" val="2808726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700808"/>
            <a:ext cx="7992888" cy="4425355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Képzést segítő szakmai útmutatók 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(tematikus filmek) tevékenységi/érdeklődési kör szerint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Képzések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szűrés témakör, megye, indított tanfolyam szerint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Tanfolyamra jelentkezés 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(létszámmal)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Bejelentés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(tájékoztatás kérése, hibabejelentés az oldallal kapcsolatban)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Saját adatok szerkesztése</a:t>
            </a:r>
          </a:p>
          <a:p>
            <a:pPr marL="742950" lvl="1" indent="-285750">
              <a:buFont typeface="Times New Roman" panose="02020603050405020304" pitchFamily="18" charset="0"/>
              <a:buChar char="–"/>
            </a:pPr>
            <a:endParaRPr lang="hu-H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Times New Roman" panose="02020603050405020304" pitchFamily="18" charset="0"/>
              <a:buChar char="–"/>
            </a:pPr>
            <a:endParaRPr lang="hu-H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864096"/>
          </a:xfrm>
        </p:spPr>
        <p:txBody>
          <a:bodyPr>
            <a:normAutofit/>
          </a:bodyPr>
          <a:lstStyle/>
          <a:p>
            <a:r>
              <a:rPr lang="hu-HU" dirty="0"/>
              <a:t>Bejelentkezés – regisztrált felhasználó, jogosultságok</a:t>
            </a:r>
          </a:p>
        </p:txBody>
      </p:sp>
    </p:spTree>
    <p:extLst>
      <p:ext uri="{BB962C8B-B14F-4D97-AF65-F5344CB8AC3E}">
        <p14:creationId xmlns:p14="http://schemas.microsoft.com/office/powerpoint/2010/main" val="32187487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A4167F81-1471-4E82-92A9-64F281707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475" y="1268760"/>
            <a:ext cx="8861050" cy="4162847"/>
          </a:xfrm>
        </p:spPr>
      </p:pic>
      <p:sp>
        <p:nvSpPr>
          <p:cNvPr id="7" name="Cím 3">
            <a:extLst>
              <a:ext uri="{FF2B5EF4-FFF2-40B4-BE49-F238E27FC236}">
                <a16:creationId xmlns:a16="http://schemas.microsoft.com/office/drawing/2014/main" id="{988407E4-A4BF-46CB-9C69-33B65DA28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 dirty="0"/>
              <a:t>Saját adatok</a:t>
            </a:r>
          </a:p>
        </p:txBody>
      </p:sp>
    </p:spTree>
    <p:extLst>
      <p:ext uri="{BB962C8B-B14F-4D97-AF65-F5344CB8AC3E}">
        <p14:creationId xmlns:p14="http://schemas.microsoft.com/office/powerpoint/2010/main" val="2086812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656DC9FE-F80F-42B2-809C-A2E9283863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825" y="1497562"/>
            <a:ext cx="8623689" cy="4667742"/>
          </a:xfrm>
        </p:spPr>
      </p:pic>
      <p:sp>
        <p:nvSpPr>
          <p:cNvPr id="4" name="Cím 3">
            <a:extLst>
              <a:ext uri="{FF2B5EF4-FFF2-40B4-BE49-F238E27FC236}">
                <a16:creationId xmlns:a16="http://schemas.microsoft.com/office/drawing/2014/main" id="{BCC88117-C322-4814-9912-EA1E56337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564171" cy="864096"/>
          </a:xfrm>
        </p:spPr>
        <p:txBody>
          <a:bodyPr/>
          <a:lstStyle/>
          <a:p>
            <a:r>
              <a:rPr lang="hu-HU" dirty="0"/>
              <a:t>Videótár – szakmai útmutatók</a:t>
            </a:r>
          </a:p>
        </p:txBody>
      </p:sp>
    </p:spTree>
    <p:extLst>
      <p:ext uri="{BB962C8B-B14F-4D97-AF65-F5344CB8AC3E}">
        <p14:creationId xmlns:p14="http://schemas.microsoft.com/office/powerpoint/2010/main" val="1233071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BCC88117-C322-4814-9912-EA1E56337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564171" cy="864096"/>
          </a:xfrm>
        </p:spPr>
        <p:txBody>
          <a:bodyPr/>
          <a:lstStyle/>
          <a:p>
            <a:r>
              <a:rPr lang="hu-HU" dirty="0"/>
              <a:t>Videótár – szakmai útmutatók</a:t>
            </a:r>
          </a:p>
        </p:txBody>
      </p:sp>
      <p:pic>
        <p:nvPicPr>
          <p:cNvPr id="7" name="Tartalom helye 6">
            <a:extLst>
              <a:ext uri="{FF2B5EF4-FFF2-40B4-BE49-F238E27FC236}">
                <a16:creationId xmlns:a16="http://schemas.microsoft.com/office/drawing/2014/main" id="{B81E03D3-ADAF-4147-83ED-C1AF60275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9944" y="1606297"/>
            <a:ext cx="8291512" cy="4314389"/>
          </a:xfrm>
        </p:spPr>
      </p:pic>
      <p:sp>
        <p:nvSpPr>
          <p:cNvPr id="8" name="Ellipszis 7">
            <a:extLst>
              <a:ext uri="{FF2B5EF4-FFF2-40B4-BE49-F238E27FC236}">
                <a16:creationId xmlns:a16="http://schemas.microsoft.com/office/drawing/2014/main" id="{303AF6A6-5F53-427F-912F-E55BAEC6CC58}"/>
              </a:ext>
            </a:extLst>
          </p:cNvPr>
          <p:cNvSpPr/>
          <p:nvPr/>
        </p:nvSpPr>
        <p:spPr>
          <a:xfrm>
            <a:off x="1259632" y="3284984"/>
            <a:ext cx="2160240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9" name="Nyíl: szalag, balra mutató 8">
            <a:extLst>
              <a:ext uri="{FF2B5EF4-FFF2-40B4-BE49-F238E27FC236}">
                <a16:creationId xmlns:a16="http://schemas.microsoft.com/office/drawing/2014/main" id="{640D1E58-2AD9-441C-A389-609A4F40CCFD}"/>
              </a:ext>
            </a:extLst>
          </p:cNvPr>
          <p:cNvSpPr/>
          <p:nvPr/>
        </p:nvSpPr>
        <p:spPr>
          <a:xfrm rot="20732210">
            <a:off x="3368623" y="3377865"/>
            <a:ext cx="624294" cy="99708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450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7E3988FE-BDF9-4BDC-BED2-F1E657EDF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</a:t>
            </a:r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A73B3850-BF32-4982-BE60-28FC36EDE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68760"/>
            <a:ext cx="8696011" cy="5047416"/>
          </a:xfrm>
          <a:prstGeom prst="rect">
            <a:avLst/>
          </a:prstGeom>
        </p:spPr>
      </p:pic>
      <p:cxnSp>
        <p:nvCxnSpPr>
          <p:cNvPr id="12" name="Egyenes összekötő nyíllal 11">
            <a:extLst>
              <a:ext uri="{FF2B5EF4-FFF2-40B4-BE49-F238E27FC236}">
                <a16:creationId xmlns:a16="http://schemas.microsoft.com/office/drawing/2014/main" id="{6C1740BA-AD34-4032-9134-C719F8E8F637}"/>
              </a:ext>
            </a:extLst>
          </p:cNvPr>
          <p:cNvCxnSpPr>
            <a:cxnSpLocks/>
          </p:cNvCxnSpPr>
          <p:nvPr/>
        </p:nvCxnSpPr>
        <p:spPr>
          <a:xfrm flipH="1">
            <a:off x="3275856" y="2276872"/>
            <a:ext cx="2592288" cy="792088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0943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CFE54ED1-C328-41BB-957F-B1DA5CD32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1412776"/>
            <a:ext cx="7607040" cy="4722279"/>
          </a:xfrm>
          <a:prstGeom prst="rect">
            <a:avLst/>
          </a:prstGeom>
        </p:spPr>
      </p:pic>
      <p:sp>
        <p:nvSpPr>
          <p:cNvPr id="4" name="Cím 3">
            <a:extLst>
              <a:ext uri="{FF2B5EF4-FFF2-40B4-BE49-F238E27FC236}">
                <a16:creationId xmlns:a16="http://schemas.microsoft.com/office/drawing/2014/main" id="{34E4914E-8574-4077-B7FF-C5FD1DF35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</a:t>
            </a:r>
          </a:p>
        </p:txBody>
      </p:sp>
      <p:cxnSp>
        <p:nvCxnSpPr>
          <p:cNvPr id="6" name="Egyenes összekötő nyíllal 5">
            <a:extLst>
              <a:ext uri="{FF2B5EF4-FFF2-40B4-BE49-F238E27FC236}">
                <a16:creationId xmlns:a16="http://schemas.microsoft.com/office/drawing/2014/main" id="{A0759BAA-C031-4CBC-92D5-EB991CE59480}"/>
              </a:ext>
            </a:extLst>
          </p:cNvPr>
          <p:cNvCxnSpPr>
            <a:cxnSpLocks/>
          </p:cNvCxnSpPr>
          <p:nvPr/>
        </p:nvCxnSpPr>
        <p:spPr>
          <a:xfrm>
            <a:off x="5761117" y="2996952"/>
            <a:ext cx="179035" cy="1196433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Egyenes összekötő nyíllal 8">
            <a:extLst>
              <a:ext uri="{FF2B5EF4-FFF2-40B4-BE49-F238E27FC236}">
                <a16:creationId xmlns:a16="http://schemas.microsoft.com/office/drawing/2014/main" id="{EE8EEE01-CA76-4675-B197-34360D2311DF}"/>
              </a:ext>
            </a:extLst>
          </p:cNvPr>
          <p:cNvCxnSpPr>
            <a:cxnSpLocks/>
          </p:cNvCxnSpPr>
          <p:nvPr/>
        </p:nvCxnSpPr>
        <p:spPr>
          <a:xfrm>
            <a:off x="2699792" y="2830783"/>
            <a:ext cx="179035" cy="1196433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505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435100"/>
            <a:ext cx="7992888" cy="4691063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Keresés 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képzők szolgáltatásai között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Képzést segítő szakmai útmutatók (tematikus filmek) 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megtekintése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Nyilvántartott képzésekhez </a:t>
            </a: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tanfolyamok 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(indított képzések) </a:t>
            </a: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rögzítése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Értesítés fogadása </a:t>
            </a:r>
            <a:r>
              <a:rPr lang="hu-H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tanfolyamra történő jelentkezésről</a:t>
            </a: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580395" cy="1008112"/>
          </a:xfrm>
        </p:spPr>
        <p:txBody>
          <a:bodyPr>
            <a:normAutofit/>
          </a:bodyPr>
          <a:lstStyle/>
          <a:p>
            <a:r>
              <a:rPr lang="hu-HU" dirty="0"/>
              <a:t>Képzőcégek, -intézmények – regisztrált felhasználó, jogosultságok</a:t>
            </a:r>
          </a:p>
        </p:txBody>
      </p:sp>
    </p:spTree>
    <p:extLst>
      <p:ext uri="{BB962C8B-B14F-4D97-AF65-F5344CB8AC3E}">
        <p14:creationId xmlns:p14="http://schemas.microsoft.com/office/powerpoint/2010/main" val="30622970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dirty="0"/>
              <a:t>KÖSZÖNÖM </a:t>
            </a:r>
            <a:br>
              <a:rPr lang="hu-HU" dirty="0"/>
            </a:br>
            <a:r>
              <a:rPr lang="hu-HU" dirty="0"/>
              <a:t>A FIGYELMET!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XY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xy@mkik.hu		</a:t>
            </a:r>
            <a:br>
              <a:rPr lang="hu-HU" sz="1000" dirty="0"/>
            </a:br>
            <a:r>
              <a:rPr lang="hu-HU" sz="1200" dirty="0"/>
              <a:t>06 20 …….	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3280</TotalTime>
  <Words>396</Words>
  <Application>Microsoft Office PowerPoint</Application>
  <PresentationFormat>Diavetítés a képernyőre (4:3 oldalarány)</PresentationFormat>
  <Paragraphs>61</Paragraphs>
  <Slides>17</Slides>
  <Notes>9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Wingdings</vt:lpstr>
      <vt:lpstr>Office-téma</vt:lpstr>
      <vt:lpstr>GINOP 6.1.7-17  Informatikai támogatás   2020</vt:lpstr>
      <vt:lpstr>Célok és forrás</vt:lpstr>
      <vt:lpstr>A rendszer Felhasználói</vt:lpstr>
      <vt:lpstr>www.kepezz.hu Nyilvános felület - szolgáltatások</vt:lpstr>
      <vt:lpstr>www.kepezz.hu Nyilvános felület - szolgáltatások</vt:lpstr>
      <vt:lpstr>Engedélyezett képzések</vt:lpstr>
      <vt:lpstr>Online bejelentés</vt:lpstr>
      <vt:lpstr>Ügyfél + hozzá tartozó felhasználó</vt:lpstr>
      <vt:lpstr>Regisztráció (Új vagy nyilvántartott vállalkozás)</vt:lpstr>
      <vt:lpstr>Bejelentkezés – regisztrált felhasználó, jogosultságok</vt:lpstr>
      <vt:lpstr>Saját adatok</vt:lpstr>
      <vt:lpstr>Videótár – szakmai útmutatók</vt:lpstr>
      <vt:lpstr>Videótár – szakmai útmutatók</vt:lpstr>
      <vt:lpstr>Képzések </vt:lpstr>
      <vt:lpstr>képzések</vt:lpstr>
      <vt:lpstr>Képzőcégek, -intézmények – regisztrált felhasználó, jogosultságok</vt:lpstr>
      <vt:lpstr>KÖSZÖNÖM  A FIGYELMET!   XY   xy@mkik.hu   06 20 …….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177</cp:revision>
  <cp:lastPrinted>2019-09-17T07:24:41Z</cp:lastPrinted>
  <dcterms:created xsi:type="dcterms:W3CDTF">2014-03-03T11:13:53Z</dcterms:created>
  <dcterms:modified xsi:type="dcterms:W3CDTF">2021-01-08T10:24:51Z</dcterms:modified>
</cp:coreProperties>
</file>