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5"/>
  </p:notesMasterIdLst>
  <p:sldIdLst>
    <p:sldId id="256" r:id="rId2"/>
    <p:sldId id="297" r:id="rId3"/>
    <p:sldId id="264" r:id="rId4"/>
    <p:sldId id="393" r:id="rId5"/>
    <p:sldId id="450" r:id="rId6"/>
    <p:sldId id="451" r:id="rId7"/>
    <p:sldId id="452" r:id="rId8"/>
    <p:sldId id="453" r:id="rId9"/>
    <p:sldId id="454" r:id="rId10"/>
    <p:sldId id="455" r:id="rId11"/>
    <p:sldId id="265" r:id="rId12"/>
    <p:sldId id="377" r:id="rId13"/>
    <p:sldId id="456" r:id="rId14"/>
    <p:sldId id="457" r:id="rId15"/>
    <p:sldId id="296" r:id="rId16"/>
    <p:sldId id="385" r:id="rId17"/>
    <p:sldId id="458" r:id="rId18"/>
    <p:sldId id="459" r:id="rId19"/>
    <p:sldId id="460" r:id="rId20"/>
    <p:sldId id="461" r:id="rId21"/>
    <p:sldId id="462" r:id="rId22"/>
    <p:sldId id="463" r:id="rId23"/>
    <p:sldId id="464" r:id="rId24"/>
    <p:sldId id="413" r:id="rId25"/>
    <p:sldId id="415" r:id="rId26"/>
    <p:sldId id="465" r:id="rId27"/>
    <p:sldId id="466" r:id="rId28"/>
    <p:sldId id="467" r:id="rId29"/>
    <p:sldId id="468" r:id="rId30"/>
    <p:sldId id="344" r:id="rId31"/>
    <p:sldId id="444" r:id="rId32"/>
    <p:sldId id="469" r:id="rId33"/>
    <p:sldId id="470" r:id="rId34"/>
    <p:sldId id="471" r:id="rId35"/>
    <p:sldId id="472" r:id="rId36"/>
    <p:sldId id="447" r:id="rId37"/>
    <p:sldId id="449" r:id="rId38"/>
    <p:sldId id="376" r:id="rId39"/>
    <p:sldId id="418" r:id="rId40"/>
    <p:sldId id="473" r:id="rId41"/>
    <p:sldId id="474" r:id="rId42"/>
    <p:sldId id="475" r:id="rId43"/>
    <p:sldId id="258" r:id="rId44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datvedelmirendelet.hu/adatvedelmi-tisztviselo/" TargetMode="External"/><Relationship Id="rId3" Type="http://schemas.openxmlformats.org/officeDocument/2006/relationships/hyperlink" Target="http://net.jogtar.hu/jr/gen/hjegy_doc.cgi?docid=A1300005.TV" TargetMode="External"/><Relationship Id="rId7" Type="http://schemas.openxmlformats.org/officeDocument/2006/relationships/hyperlink" Target="http://ppos.hu/jogszabalyok_linkek/PPOS_uj_adatvedelmi_torveny_201108.pdf" TargetMode="External"/><Relationship Id="rId2" Type="http://schemas.openxmlformats.org/officeDocument/2006/relationships/hyperlink" Target="http://net.jogtar.hu/jr/gen/hjegy_doc.cgi?docid=A1100112.TV#lbj2para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et.jogtar.hu/jr/gen/hjegy_doc.cgi?docid=A1200100.TV" TargetMode="External"/><Relationship Id="rId5" Type="http://schemas.openxmlformats.org/officeDocument/2006/relationships/hyperlink" Target="http://net.jogtar.hu/jr/gen/hjegy_doc.cgi?docid=A1200001.TV" TargetMode="External"/><Relationship Id="rId4" Type="http://schemas.openxmlformats.org/officeDocument/2006/relationships/hyperlink" Target="http://net.jogtar.hu/jr/gen/hjegy_doc.cgi?docid=A1200002.TV" TargetMode="External"/><Relationship Id="rId9" Type="http://schemas.openxmlformats.org/officeDocument/2006/relationships/hyperlink" Target="http://net.jogtar.hu/jr/gen/hjegy_doc.cgi?docid=A0800048.TV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-szamla.eu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roducts.office.com/hu-hu/access" TargetMode="External"/><Relationship Id="rId2" Type="http://schemas.openxmlformats.org/officeDocument/2006/relationships/hyperlink" Target="https://www.libreoffice.org/discover/libreoffice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racle.com/database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5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adatbázis, </a:t>
            </a:r>
            <a:r>
              <a:rPr lang="hu-HU" sz="3800" dirty="0" err="1"/>
              <a:t>big</a:t>
            </a:r>
            <a:r>
              <a:rPr lang="hu-HU" sz="3800" dirty="0"/>
              <a:t> </a:t>
            </a:r>
            <a:r>
              <a:rPr lang="hu-HU" sz="3800" dirty="0" err="1"/>
              <a:t>data</a:t>
            </a:r>
            <a:r>
              <a:rPr lang="hu-HU" sz="3800" dirty="0"/>
              <a:t> kezelés, adatkiértékelés, feldolgozás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12976"/>
            <a:ext cx="53285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Bíró Ádám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Adatok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EAB226-3052-4D7C-8F25-2284430BB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71233F-7EB0-4BDD-93CD-4E4D186A0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adat - annak </a:t>
            </a:r>
            <a:r>
              <a:rPr lang="hu-HU" sz="1800" dirty="0" err="1">
                <a:solidFill>
                  <a:srgbClr val="4B5E90"/>
                </a:solidFill>
              </a:rPr>
              <a:t>struktúráltsága</a:t>
            </a:r>
            <a:r>
              <a:rPr lang="hu-HU" sz="1800" dirty="0">
                <a:solidFill>
                  <a:srgbClr val="4B5E90"/>
                </a:solidFill>
              </a:rPr>
              <a:t> alapján - lehet: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Strukturálatlan adat: </a:t>
            </a:r>
            <a:r>
              <a:rPr lang="hu-HU" sz="1600" dirty="0"/>
              <a:t>olyan - főleg elektronikus formákban tárolt - adatot értünk, melyek adatmodellre nem jól illeszthetők</a:t>
            </a:r>
            <a:endParaRPr lang="hu-HU" sz="1050" dirty="0"/>
          </a:p>
          <a:p>
            <a:pPr marL="0" indent="0">
              <a:buNone/>
            </a:pPr>
            <a:endParaRPr lang="hu-HU" sz="105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/>
              <a:t>Legjellemzőbb előfordulási formái: </a:t>
            </a:r>
          </a:p>
          <a:p>
            <a:pPr>
              <a:buFontTx/>
              <a:buChar char="-"/>
            </a:pPr>
            <a:r>
              <a:rPr lang="hu-HU" sz="1600" dirty="0"/>
              <a:t>hangfájlok, videók</a:t>
            </a:r>
          </a:p>
          <a:p>
            <a:pPr>
              <a:buFontTx/>
              <a:buChar char="-"/>
            </a:pPr>
            <a:r>
              <a:rPr lang="hu-HU" sz="1600" dirty="0"/>
              <a:t>képek, grafikonok, prezentációk</a:t>
            </a:r>
          </a:p>
          <a:p>
            <a:pPr>
              <a:buFontTx/>
              <a:buChar char="-"/>
            </a:pPr>
            <a:r>
              <a:rPr lang="hu-HU" sz="1600" dirty="0"/>
              <a:t>e-mailek, vagy irodai szoftvercsomagok különböző formátumaiban elkészült anyagok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Adatelemzési szempontból a legnehezebb feladat a strukturálatlan adatok elemzése, azonban a technika fejlődésével egyre könnyebb ezen adatok feldolgozása, de továbbra is nagy kihívás ezek automatizálása.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52E7A0A-A7E2-4947-B0F9-8ABE8417EA37}"/>
              </a:ext>
            </a:extLst>
          </p:cNvPr>
          <p:cNvSpPr txBox="1"/>
          <p:nvPr/>
        </p:nvSpPr>
        <p:spPr>
          <a:xfrm>
            <a:off x="755576" y="1772816"/>
            <a:ext cx="756084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Adatnak tekinthetünk - tágabb értelemben - bármilyen jelet vagy jellemzőt, míg az informatikában a számokkal - egyesekkel és nullákkal - leírható jelet értjük adat alatt, ami megjeleníthető, továbbítható, tárolható és feldolgozható.</a:t>
            </a:r>
          </a:p>
        </p:txBody>
      </p:sp>
    </p:spTree>
    <p:extLst>
      <p:ext uri="{BB962C8B-B14F-4D97-AF65-F5344CB8AC3E}">
        <p14:creationId xmlns:p14="http://schemas.microsoft.com/office/powerpoint/2010/main" val="4073609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DA1DAF-B9F8-40D7-BBA7-2614EB183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DA7AA1E-CB6F-4E51-9B06-8171A7FC9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Strukturált adat: </a:t>
            </a:r>
            <a:r>
              <a:rPr lang="hu-HU" sz="1800" dirty="0"/>
              <a:t>olyan szintű szervezettség jellemzi, ahol az elemi szintű adatok a modell definíciójának megfelelően kerülnek tárolásra és használhatók fel.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/>
              <a:t>Előfordulási formáját tekintve a “táblázatos” formátumok:</a:t>
            </a:r>
          </a:p>
          <a:p>
            <a:pPr algn="just">
              <a:buFontTx/>
              <a:buChar char="-"/>
            </a:pPr>
            <a:r>
              <a:rPr lang="hu-HU" sz="1800" dirty="0"/>
              <a:t>relációs adatbázisok</a:t>
            </a:r>
          </a:p>
          <a:p>
            <a:pPr algn="just">
              <a:buFontTx/>
              <a:buChar char="-"/>
            </a:pPr>
            <a:r>
              <a:rPr lang="hu-HU" sz="1800" dirty="0"/>
              <a:t>táblázatkezelő szoftverrel készült állományok. (pl.: Excel fájl)</a:t>
            </a:r>
          </a:p>
          <a:p>
            <a:pPr algn="just">
              <a:buFontTx/>
              <a:buChar char="-"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Félig strukturált adat: </a:t>
            </a:r>
            <a:r>
              <a:rPr lang="hu-HU" sz="1800" dirty="0"/>
              <a:t>átmenet a nem strukturált és a strukturált adatok között. Ez a forma már tartalmaz struktúra hivatkozásokat, így feldolgozható, de nem a fent említett “táblázatként” értelmezhető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721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6C28F82-5C02-4F0D-A4B8-5BB56EF7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Miért érdemes foglalkozni az adatokkal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A3781F7-1DA1-4EC5-A5CB-161259FB2F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az adatok, információk fontos szerepet töltenek be a vállalkozások életében is</a:t>
            </a:r>
          </a:p>
          <a:p>
            <a:pPr>
              <a:buFontTx/>
              <a:buChar char="-"/>
            </a:pPr>
            <a:r>
              <a:rPr lang="hu-HU" sz="1800" dirty="0"/>
              <a:t>a legtöbb vállalkozásnak alapvető célja, hogy a piaci versenyben helyt tudjon állni és versenyelőnyre tegyen szert egy magasabb jövedelmezőség mellett</a:t>
            </a:r>
          </a:p>
          <a:p>
            <a:pPr>
              <a:buFontTx/>
              <a:buChar char="-"/>
            </a:pPr>
            <a:r>
              <a:rPr lang="hu-HU" sz="1800" dirty="0"/>
              <a:t>ehhez fontos, hogy minden szükséges rendelkezésre álló eszközt ismerjen, azokat eredményesen tudja használni ezzel biztosítva a fenti célok elérését</a:t>
            </a:r>
          </a:p>
          <a:p>
            <a:pPr>
              <a:buFontTx/>
              <a:buChar char="-"/>
            </a:pPr>
            <a:r>
              <a:rPr lang="hu-HU" sz="1800" dirty="0"/>
              <a:t>a vállalkozás működése során folyamatosan adatokat állít elő, küld és fogad</a:t>
            </a:r>
          </a:p>
          <a:p>
            <a:pPr>
              <a:buFontTx/>
              <a:buChar char="-"/>
            </a:pPr>
            <a:r>
              <a:rPr lang="hu-HU" sz="1800" dirty="0"/>
              <a:t>ezek az interakciók valamilyen formában nyomot hagynak az elektronikus rendszerekben, valamint megfelelő ügyviteli szabályozás mellett papír alapon is</a:t>
            </a:r>
          </a:p>
          <a:p>
            <a:pPr>
              <a:buFontTx/>
              <a:buChar char="-"/>
            </a:pPr>
            <a:r>
              <a:rPr lang="hu-HU" sz="1800" dirty="0"/>
              <a:t>a vállalkozás működése során felhasznál és előállít IS adatokat, működéséből fakadó módon, mennyiségben és intenzitással</a:t>
            </a:r>
          </a:p>
          <a:p>
            <a:pPr>
              <a:buFontTx/>
              <a:buChar char="-"/>
            </a:pPr>
            <a:r>
              <a:rPr lang="hu-HU" sz="1800" dirty="0"/>
              <a:t>fontos szem előtt tartani, hogy milyen célból, vagy milyen szempontoknak megfelelve kezeljük és használjuk adatainkat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601901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8987839-9109-49BE-B70E-5E5731A3D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CCEA0E5-4E2C-4861-BDAD-D4C4E380F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2"/>
              </a:rPr>
              <a:t>2011. évi CXII. törvény az információs önrendelkezési jogról és az információszabadságról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3"/>
              </a:rPr>
              <a:t>2013. évi V. törvény a Polgári Törvénykönyvről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net.jogtar.hu. (Hozzáférés: 2014. november 28.)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4"/>
              </a:rPr>
              <a:t>2012. évi II. törvény a szabálysértésekről, a szabálysértési eljárásról és a szabálysértési nyilvántartási rendszerről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net.jogtar.hu. (Hozzáférés: 2014. november 28.)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5"/>
              </a:rPr>
              <a:t>2012. évi I. törvény a munka törvénykönyvéről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net.jogtar.hu. (Hozzáférés: 2014. november 28.)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6"/>
              </a:rPr>
              <a:t>2012. évi C. törvény a Büntető Törvénykönyvről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net.jogtar.hu. (Hozzáférés: 2014. november 28.)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7"/>
              </a:rPr>
              <a:t>A PPOS összefoglalója az új adatvédelmi törvényről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. </a:t>
            </a:r>
            <a:r>
              <a:rPr lang="hu-HU" sz="2800" u="none" strike="noStrike" dirty="0" err="1">
                <a:effectLst/>
                <a:latin typeface="+mj-lt"/>
                <a:ea typeface="Comfortaa"/>
                <a:cs typeface="Comfortaa"/>
              </a:rPr>
              <a:t>Privacy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 Policy Online Services. (Hozzáférés: 2014. november 28.)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8"/>
              </a:rPr>
              <a:t>Adatvédelmi tisztviselő | Adatvédelem - adatvédelmi rendelet - GDPR</a:t>
            </a: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 (magyar nyelven). www.adatvedelmirendelet.hu. (Hozzáférés: 2018. október 10.)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solidFill>
                  <a:srgbClr val="1155CC"/>
                </a:solidFill>
                <a:effectLst/>
                <a:latin typeface="+mj-lt"/>
                <a:ea typeface="Comfortaa"/>
                <a:cs typeface="Comfortaa"/>
                <a:hlinkClick r:id="rId9"/>
              </a:rPr>
              <a:t>2008. évi XLVIII. törvény a gazdasági reklámtevékenység alapvető feltételeiről és egyes korlátairól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1995. évi CXIX. törvény a kutatás és a közvetlen üzletszerzés célját szolgáló név- és lakcímadatok kezeléséről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2001. évi CVIII. törvény az elektronikus kereskedelmi szolgáltatások, valamint az információs társadalommal összefüggő szolgáltatások egyes kérdéseiről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2003. évi C. törvény az elektronikus hírközlésről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2005. évi XC. törvény az elektronikus információszabadságról</a:t>
            </a:r>
            <a:b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</a:br>
            <a:endParaRPr lang="hu-HU" sz="2800" u="none" strike="noStrike" dirty="0">
              <a:effectLst/>
              <a:latin typeface="+mj-lt"/>
              <a:ea typeface="Comfortaa"/>
              <a:cs typeface="Comfortaa"/>
            </a:endParaRP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1959. évi IV. törvény a Polgári Törvénykönyvről</a:t>
            </a:r>
          </a:p>
          <a:p>
            <a:pPr marL="342900" lvl="0" indent="-342900" algn="just">
              <a:buFont typeface="Symbol" panose="05050102010706020507" pitchFamily="18" charset="2"/>
              <a:buChar char="-"/>
            </a:pPr>
            <a:r>
              <a:rPr lang="hu-HU" sz="2800" u="none" strike="noStrike" dirty="0">
                <a:effectLst/>
                <a:latin typeface="+mj-lt"/>
                <a:ea typeface="Comfortaa"/>
                <a:cs typeface="Comfortaa"/>
              </a:rPr>
              <a:t>GDPR rendelet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87716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1CEA8E8-E006-4458-8CC7-52FF8ACD2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könyvelés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FF5EB0A-A561-4C6B-B04D-439E03EDA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könyvelés alatt a gazdasági események rögzítését értjük</a:t>
            </a:r>
          </a:p>
          <a:p>
            <a:pPr>
              <a:buFontTx/>
              <a:buChar char="-"/>
            </a:pPr>
            <a:r>
              <a:rPr lang="hu-HU" sz="1600" dirty="0"/>
              <a:t>a könyvelés biztosítja a vállalkozás számára a hatóságok által elvárt adatszolgáltatások - pl.: bevallások – elkészítését</a:t>
            </a:r>
          </a:p>
          <a:p>
            <a:pPr>
              <a:buFontTx/>
              <a:buChar char="-"/>
            </a:pPr>
            <a:r>
              <a:rPr lang="hu-HU" sz="1600" dirty="0"/>
              <a:t>a könyvelő a feldolgozott bizonylatok alapján tud nyilatkozni arról, hogy a vállalkozásnak hogyan alakulnak a bevételei illetve kintlévőségei, továbbá hogy mikor, mekkora összegű követelést kell kiegyenlítenie, vagy akár azt is, hogy mennyi adót igényelhet vissza</a:t>
            </a:r>
          </a:p>
          <a:p>
            <a:pPr>
              <a:buFontTx/>
              <a:buChar char="-"/>
            </a:pPr>
            <a:r>
              <a:rPr lang="hu-HU" sz="1600" dirty="0"/>
              <a:t>a könyvelő adminisztrálja a cég gazdasági eseményeit, és az adatok feldolgozásával hozzájárul a vállalat gazdasági (pénzügyi) működésének </a:t>
            </a:r>
            <a:r>
              <a:rPr lang="hu-HU" sz="1600" dirty="0" err="1"/>
              <a:t>tranparenciájához</a:t>
            </a: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B5F0568-46E4-416C-AFA6-3A617BF38779}"/>
              </a:ext>
            </a:extLst>
          </p:cNvPr>
          <p:cNvSpPr txBox="1"/>
          <p:nvPr/>
        </p:nvSpPr>
        <p:spPr>
          <a:xfrm>
            <a:off x="683568" y="4365104"/>
            <a:ext cx="784887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sz="1600" dirty="0"/>
              <a:t>Tudta-e?</a:t>
            </a:r>
          </a:p>
          <a:p>
            <a:endParaRPr lang="hu-HU" sz="1600" dirty="0"/>
          </a:p>
          <a:p>
            <a:pPr algn="just"/>
            <a:r>
              <a:rPr lang="hu-HU" sz="1600" dirty="0"/>
              <a:t> Az online számlázó programokkal ki lehet váltani az eddig manuálisan végzett feladatokat, valamint jobb rendszerezést tesznek lehetővé. Az online számlázó programok további előnye, hogy nagyon sok hasznos funkcióval segítik vállalkozásokat. </a:t>
            </a:r>
          </a:p>
          <a:p>
            <a:r>
              <a:rPr lang="hu-HU" sz="1600" dirty="0"/>
              <a:t>További információk: </a:t>
            </a:r>
            <a:r>
              <a:rPr lang="hu-HU" sz="1600" dirty="0">
                <a:hlinkClick r:id="rId2"/>
              </a:rPr>
              <a:t>https://e-szamla.eu/</a:t>
            </a:r>
            <a:endParaRPr lang="hu-HU" sz="1600" dirty="0"/>
          </a:p>
          <a:p>
            <a:endParaRPr lang="hu-HU" sz="1600" dirty="0"/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46097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28AEDC-E499-4407-8084-E6BC7A905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döntéstámogatás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9BCD0B5-C8B4-42A0-A447-E4C548D7A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döntések a feladat jellegéből adódóan lehetnek: </a:t>
            </a:r>
          </a:p>
          <a:p>
            <a:pPr>
              <a:buFontTx/>
              <a:buChar char="-"/>
            </a:pPr>
            <a:r>
              <a:rPr lang="hu-HU" sz="1800" dirty="0" err="1"/>
              <a:t>programozottak</a:t>
            </a:r>
            <a:r>
              <a:rPr lang="hu-HU" sz="1800" dirty="0"/>
              <a:t>, azaz </a:t>
            </a:r>
            <a:r>
              <a:rPr lang="hu-HU" sz="1800" dirty="0" err="1"/>
              <a:t>rutinszerűen</a:t>
            </a:r>
            <a:r>
              <a:rPr lang="hu-HU" sz="1800" dirty="0"/>
              <a:t> alkalmazhatók, ismétlődő esetben újra felhasználhatók</a:t>
            </a:r>
          </a:p>
          <a:p>
            <a:pPr>
              <a:buFontTx/>
              <a:buChar char="-"/>
            </a:pPr>
            <a:r>
              <a:rPr lang="hu-HU" sz="1800" dirty="0"/>
              <a:t>nem </a:t>
            </a:r>
            <a:r>
              <a:rPr lang="hu-HU" sz="1800" dirty="0" err="1"/>
              <a:t>programozottak</a:t>
            </a:r>
            <a:r>
              <a:rPr lang="hu-HU" sz="1800" dirty="0"/>
              <a:t>, azaz újszerű, egyszeri vagy ritkán előfordulóak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döntéshozatal 6 fő fázisa:</a:t>
            </a:r>
          </a:p>
          <a:p>
            <a:pPr>
              <a:buFontTx/>
              <a:buChar char="-"/>
            </a:pPr>
            <a:r>
              <a:rPr lang="hu-HU" sz="1800" dirty="0"/>
              <a:t>a döntési probléma meghatározása, adatgyűjtés</a:t>
            </a:r>
          </a:p>
          <a:p>
            <a:pPr>
              <a:buFontTx/>
              <a:buChar char="-"/>
            </a:pPr>
            <a:r>
              <a:rPr lang="hu-HU" sz="1800" dirty="0"/>
              <a:t>kiértékelési kritériumok (célok) azonosítása</a:t>
            </a:r>
          </a:p>
          <a:p>
            <a:pPr>
              <a:buFontTx/>
              <a:buChar char="-"/>
            </a:pPr>
            <a:r>
              <a:rPr lang="hu-HU" sz="1800" dirty="0"/>
              <a:t>a döntési probléma formalizálása</a:t>
            </a:r>
          </a:p>
          <a:p>
            <a:pPr>
              <a:buFontTx/>
              <a:buChar char="-"/>
            </a:pPr>
            <a:r>
              <a:rPr lang="hu-HU" sz="1800" dirty="0"/>
              <a:t>megoldási módszer kiválasztása</a:t>
            </a:r>
          </a:p>
          <a:p>
            <a:pPr>
              <a:buFontTx/>
              <a:buChar char="-"/>
            </a:pPr>
            <a:r>
              <a:rPr lang="hu-HU" sz="1800" dirty="0"/>
              <a:t>a döntés meghozatala</a:t>
            </a:r>
          </a:p>
          <a:p>
            <a:pPr>
              <a:buFontTx/>
              <a:buChar char="-"/>
            </a:pPr>
            <a:r>
              <a:rPr lang="hu-HU" sz="1800" dirty="0"/>
              <a:t>megoldás keresése, értékelés, elemzés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296309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E1684F-F36F-404A-9684-075E51857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vállalatirányítás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A7946F7-A572-4234-BF47-84EBC12588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vállalati információs rendszerek nagyrészt lefedik a vállalatokra jellemző folyamatokat, azokat integrálják, így komplex megoldást biztosítanak a vállalkozásoknak.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Ezek a rendszerek az alábbi főbb területekre </a:t>
            </a:r>
            <a:r>
              <a:rPr lang="hu-HU" sz="1600" dirty="0" err="1">
                <a:solidFill>
                  <a:srgbClr val="4B5E90"/>
                </a:solidFill>
              </a:rPr>
              <a:t>nyújtank</a:t>
            </a:r>
            <a:r>
              <a:rPr lang="hu-HU" sz="1600" dirty="0">
                <a:solidFill>
                  <a:srgbClr val="4B5E90"/>
                </a:solidFill>
              </a:rPr>
              <a:t> komplex megoldást: </a:t>
            </a:r>
          </a:p>
          <a:p>
            <a:pPr marL="0" indent="0" algn="just">
              <a:buNone/>
            </a:pPr>
            <a:endParaRPr lang="hu-HU" sz="1600" dirty="0"/>
          </a:p>
          <a:p>
            <a:pPr algn="just">
              <a:buFontTx/>
              <a:buChar char="-"/>
            </a:pPr>
            <a:r>
              <a:rPr lang="hu-HU" sz="1600" dirty="0"/>
              <a:t>beszerzés és logisztika</a:t>
            </a:r>
          </a:p>
          <a:p>
            <a:pPr algn="just">
              <a:buFontTx/>
              <a:buChar char="-"/>
            </a:pPr>
            <a:r>
              <a:rPr lang="hu-HU" sz="1600" dirty="0"/>
              <a:t>pénzügy és számlázás</a:t>
            </a:r>
          </a:p>
          <a:p>
            <a:pPr algn="just">
              <a:buFontTx/>
              <a:buChar char="-"/>
            </a:pPr>
            <a:r>
              <a:rPr lang="hu-HU" sz="1600" dirty="0"/>
              <a:t>gyártás és termelés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836A2794-C823-43C0-8CB5-D5232482187E}"/>
              </a:ext>
            </a:extLst>
          </p:cNvPr>
          <p:cNvSpPr txBox="1"/>
          <p:nvPr/>
        </p:nvSpPr>
        <p:spPr>
          <a:xfrm>
            <a:off x="683568" y="1700808"/>
            <a:ext cx="7776864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“A vállalatirányítási (</a:t>
            </a:r>
            <a:r>
              <a:rPr lang="hu-HU" sz="1600" dirty="0" err="1">
                <a:solidFill>
                  <a:srgbClr val="4B5E90"/>
                </a:solidFill>
              </a:rPr>
              <a:t>corporate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governance</a:t>
            </a:r>
            <a:r>
              <a:rPr lang="hu-HU" sz="1600" dirty="0">
                <a:solidFill>
                  <a:srgbClr val="4B5E90"/>
                </a:solidFill>
              </a:rPr>
              <a:t>) információs rendszer – a szakirodalomban egyre inkább ERP-ként emlegetett információs rendszer – a vállalat környezetére, belső működésére és a vállalat–környezet tranzakcióira vonatkozó információk koordinált és folyamatos beszerzését, feldolgozását, tárolását és szolgáltatását végző személyek, tevékenységek, valamint a funkciók ellátását lehetővé tevő hardver- és szoftvereszközök összessége.” </a:t>
            </a:r>
          </a:p>
        </p:txBody>
      </p:sp>
    </p:spTree>
    <p:extLst>
      <p:ext uri="{BB962C8B-B14F-4D97-AF65-F5344CB8AC3E}">
        <p14:creationId xmlns:p14="http://schemas.microsoft.com/office/powerpoint/2010/main" val="1352273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Az adat életciklusa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76ADB8-664E-4F66-BBB7-9842E327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 létrehozása, keletkezése, tárolása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BED716D-D425-4B06-8BFA-6EC257BB5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800" dirty="0"/>
              <a:t>a vállalkozás működése során folyamatosan állnak elő az adatok, például vásárláskor számlaként, új kolléga felvételekor személyi és bér nyilvántartásba kerülnek be új adatok</a:t>
            </a:r>
          </a:p>
          <a:p>
            <a:pPr>
              <a:buFontTx/>
              <a:buChar char="-"/>
            </a:pPr>
            <a:r>
              <a:rPr lang="hu-HU" sz="1800" dirty="0"/>
              <a:t>az adatok egy része digitálisan keletkezik (akár meglévő digitális adat módosításával, akár külső adat kerül a vállalkozás saját adattárába), egy része papír alapon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 A tárolás fizikai helye szerint történhet:</a:t>
            </a:r>
          </a:p>
          <a:p>
            <a:pPr>
              <a:buFontTx/>
              <a:buChar char="-"/>
            </a:pPr>
            <a:r>
              <a:rPr lang="hu-HU" sz="1800" dirty="0"/>
              <a:t>a vállalkozás kliens </a:t>
            </a:r>
            <a:r>
              <a:rPr lang="hu-HU" sz="1800" dirty="0" err="1"/>
              <a:t>gépein</a:t>
            </a:r>
            <a:r>
              <a:rPr lang="hu-HU" sz="1800" dirty="0"/>
              <a:t> (azaz a munkavállalók által használt számítógépen)</a:t>
            </a:r>
          </a:p>
          <a:p>
            <a:pPr>
              <a:buFontTx/>
              <a:buChar char="-"/>
            </a:pPr>
            <a:r>
              <a:rPr lang="hu-HU" sz="1800" dirty="0"/>
              <a:t>a vállalkozás fizikai telephelyén vagy telehelyein (közös, központi szervereken)</a:t>
            </a:r>
          </a:p>
          <a:p>
            <a:pPr>
              <a:buFontTx/>
              <a:buChar char="-"/>
            </a:pPr>
            <a:r>
              <a:rPr lang="hu-HU" sz="1800" dirty="0"/>
              <a:t>felhős megoldás alkalmazásával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tárolási formánál figyelembe kell venni az adat elérésével kapcsolatos igényeket is.</a:t>
            </a:r>
          </a:p>
        </p:txBody>
      </p:sp>
    </p:spTree>
    <p:extLst>
      <p:ext uri="{BB962C8B-B14F-4D97-AF65-F5344CB8AC3E}">
        <p14:creationId xmlns:p14="http://schemas.microsoft.com/office/powerpoint/2010/main" val="22838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14F7A5-D0CA-4475-8272-F6690807D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adatok elérése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1DC2D12-C982-4837-BD3E-3D377E67F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Néhány szempont, amit érdemes mérlegelni: 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Milyen gyorsan kell elérhetőnek lennie az adatnak? </a:t>
            </a:r>
          </a:p>
          <a:p>
            <a:pPr>
              <a:buFontTx/>
              <a:buChar char="-"/>
            </a:pPr>
            <a:r>
              <a:rPr lang="hu-HU" sz="1800" dirty="0"/>
              <a:t>Milyen formában kell rendelkezésre állnia az adatnak? </a:t>
            </a:r>
          </a:p>
          <a:p>
            <a:pPr>
              <a:buFontTx/>
              <a:buChar char="-"/>
            </a:pPr>
            <a:r>
              <a:rPr lang="hu-HU" sz="1800" dirty="0"/>
              <a:t>Törvényi vagy céges szintű archiválási szabályozások?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adatok elérését a fizikai elérésén kívül még: 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 err="1"/>
              <a:t>authentikációs</a:t>
            </a:r>
            <a:r>
              <a:rPr lang="hu-HU" sz="1800" dirty="0"/>
              <a:t> (azonosítás, jellemzően felhasználónév és jelszó),</a:t>
            </a:r>
          </a:p>
          <a:p>
            <a:pPr>
              <a:buFontTx/>
              <a:buChar char="-"/>
            </a:pPr>
            <a:r>
              <a:rPr lang="hu-HU" sz="1800" dirty="0" err="1"/>
              <a:t>authorizációs</a:t>
            </a:r>
            <a:r>
              <a:rPr lang="hu-HU" sz="1800" dirty="0"/>
              <a:t> (azonosított felhasználóhoz tartozó jogosultságok, jellemzően: adat olvasás, módosítás jogosultságok) </a:t>
            </a:r>
          </a:p>
          <a:p>
            <a:pPr marL="0" indent="0">
              <a:buNone/>
            </a:pPr>
            <a:r>
              <a:rPr lang="hu-HU" sz="1800" dirty="0"/>
              <a:t>szabályokkal és beállítások is szabályozni kell. </a:t>
            </a:r>
          </a:p>
        </p:txBody>
      </p:sp>
    </p:spTree>
    <p:extLst>
      <p:ext uri="{BB962C8B-B14F-4D97-AF65-F5344CB8AC3E}">
        <p14:creationId xmlns:p14="http://schemas.microsoft.com/office/powerpoint/2010/main" val="429990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F8A7F50-8DC5-42D8-902D-EA7C8E0A2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Adatok tárolásának formátuma, adatok </a:t>
            </a:r>
            <a:r>
              <a:rPr lang="hu-HU" dirty="0" err="1"/>
              <a:t>hasznáata</a:t>
            </a:r>
            <a:r>
              <a:rPr lang="hu-HU" dirty="0"/>
              <a:t>, mentése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1EC3D2-2757-4B14-83F4-26BEB6BFC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Érdemes olyan formátumokat használni, amik széleskörűen ismertek, támogatottak, szabványosak. Ezzel lehetőséget biztosítunk a vállalkoznak arra, hogy a későbbiekben legyen lehetőség a minél egyszerűbb változásra.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Adatok használata:</a:t>
            </a:r>
          </a:p>
          <a:p>
            <a:pPr algn="just">
              <a:buFontTx/>
              <a:buChar char="-"/>
            </a:pPr>
            <a:r>
              <a:rPr lang="hu-HU" sz="1600" dirty="0"/>
              <a:t>az adatok egy részét a vállalkozás a működése során folyamatosan használja</a:t>
            </a:r>
          </a:p>
          <a:p>
            <a:pPr algn="just">
              <a:buFontTx/>
              <a:buChar char="-"/>
            </a:pPr>
            <a:r>
              <a:rPr lang="hu-HU" sz="1600" dirty="0"/>
              <a:t>használat közben az adat bővülhet, módosulhat</a:t>
            </a:r>
          </a:p>
          <a:p>
            <a:pPr algn="just">
              <a:buFontTx/>
              <a:buChar char="-"/>
            </a:pPr>
            <a:r>
              <a:rPr lang="hu-HU" sz="1600" dirty="0"/>
              <a:t>az adatok használata közbeni adatvédelem védelem biztosítása a vállalkozás különböző részlegeinek és az IT szakemberek közös felelőssége</a:t>
            </a:r>
          </a:p>
          <a:p>
            <a:pPr algn="just">
              <a:buFontTx/>
              <a:buChar char="-"/>
            </a:pPr>
            <a:r>
              <a:rPr lang="hu-HU" sz="1600" dirty="0"/>
              <a:t>az adatok felhasználása szerteágazó folyamat, ami az adatot kezelő rendszertől, egészen a riportokat előállító rendszerig terjed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Mentési stratégiák: </a:t>
            </a:r>
          </a:p>
          <a:p>
            <a:pPr algn="just">
              <a:buFontTx/>
              <a:buChar char="-"/>
            </a:pPr>
            <a:r>
              <a:rPr lang="hu-HU" sz="1600" dirty="0"/>
              <a:t>teljes mentés </a:t>
            </a:r>
          </a:p>
          <a:p>
            <a:pPr algn="just">
              <a:buFontTx/>
              <a:buChar char="-"/>
            </a:pPr>
            <a:r>
              <a:rPr lang="hu-HU" sz="1600" dirty="0"/>
              <a:t>differenciális (különbségi mentés) </a:t>
            </a:r>
          </a:p>
          <a:p>
            <a:pPr algn="just">
              <a:buFontTx/>
              <a:buChar char="-"/>
            </a:pPr>
            <a:r>
              <a:rPr lang="hu-HU" sz="1600" dirty="0"/>
              <a:t>inkrementális (növekményes mentés) </a:t>
            </a:r>
          </a:p>
          <a:p>
            <a:pPr algn="just">
              <a:buFontTx/>
              <a:buChar char="-"/>
            </a:pPr>
            <a:r>
              <a:rPr lang="hu-HU" sz="1600" dirty="0"/>
              <a:t>folyamatos védelem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39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Adatbázis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5BF001-8AB5-4B7A-8EEB-9EFAA4673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B9BE3A-279E-4A07-AEAE-FB6155314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adatbázis strukturált vagy strukturálatlan adatok, alapvetően az üzleti működést támogató szempontok szerint csoportosított adatok összessége, amelyet az adatbázis-kezelő rendszer - mint szoftvereszköz – kezel</a:t>
            </a:r>
          </a:p>
          <a:p>
            <a:pPr>
              <a:buFontTx/>
              <a:buChar char="-"/>
            </a:pPr>
            <a:r>
              <a:rPr lang="hu-HU" sz="1600" dirty="0"/>
              <a:t>az adatbázis célja és feladata a benne tárolt adatok megbízható, hosszú távú tárolása, és hatékony menedzselése</a:t>
            </a:r>
          </a:p>
          <a:p>
            <a:pPr>
              <a:buFontTx/>
              <a:buChar char="-"/>
            </a:pPr>
            <a:r>
              <a:rPr lang="hu-HU" sz="1600" dirty="0"/>
              <a:t>az adatbázis lényegében fájl vagy fájlok összessége, ami egy tároló eszközön található, pl.: merevlemez, vagy akár a futtató számítógép memóriája</a:t>
            </a:r>
          </a:p>
          <a:p>
            <a:pPr>
              <a:buFontTx/>
              <a:buChar char="-"/>
            </a:pPr>
            <a:r>
              <a:rPr lang="hu-HU" sz="1600" dirty="0"/>
              <a:t>az adatbázisokat jellemzően adatbázis-kezelő rendszereken keresztül használjuk és menedzseljük, az adatbázist képző fájlok darabszáma, azok formátuma - esetleg közvetlen olvashatósága - nagyban függ az adatbázist kezelő rendszertől, amiben létrehozásra került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800" u="none" strike="noStrike" dirty="0">
              <a:solidFill>
                <a:srgbClr val="4B5E90"/>
              </a:solidFill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C2C1D87B-4583-434A-8E3E-1D57FF605C43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78447" y="4365104"/>
            <a:ext cx="3587105" cy="229666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0790914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398AF0-886E-418B-9C05-CD85924AE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Irodai adatbázis alkalmazások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C28FD1A-5609-4DA0-BDBE-2A1106E16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600" dirty="0"/>
              <a:t>az irodai programcsomagok tartalmaznak irodai szintű adatbázis-kezelő szoftvert is</a:t>
            </a:r>
          </a:p>
          <a:p>
            <a:pPr>
              <a:buFontTx/>
              <a:buChar char="-"/>
            </a:pPr>
            <a:r>
              <a:rPr lang="hu-HU" sz="1600" dirty="0"/>
              <a:t> az adatbázis-kezelő rendszerek belépő szintjét képviselik</a:t>
            </a:r>
          </a:p>
          <a:p>
            <a:pPr>
              <a:buFontTx/>
              <a:buChar char="-"/>
            </a:pPr>
            <a:r>
              <a:rPr lang="hu-HU" sz="1600" dirty="0"/>
              <a:t>előnyük, hogy az adatbázis kialakításához nem szükséges programozási képesség vagy előképzettség, a </a:t>
            </a:r>
            <a:r>
              <a:rPr lang="hu-HU" sz="1600" dirty="0" err="1"/>
              <a:t>szoftvecsomag</a:t>
            </a:r>
            <a:r>
              <a:rPr lang="hu-HU" sz="1600" dirty="0"/>
              <a:t> által biztosított és megszokott grafikus felületen keresztül viszonylag egyszerűen összeállítható az adatbázis modellje és a rá épülő üzleti működés</a:t>
            </a:r>
          </a:p>
          <a:p>
            <a:pPr>
              <a:buFontTx/>
              <a:buChar char="-"/>
            </a:pPr>
            <a:r>
              <a:rPr lang="hu-HU" sz="1600" dirty="0"/>
              <a:t>táblákat hozhatunk bennük létre, a mezőkre szabályokat állíthatunk be, illetve a táblák közötti kapcsolatok beállítása is növeli az adatmodell pontosságát, lehetőséget adva a felhasználónak az üzleti működése szempontjából legelőnyösebb megoldás kialakítására</a:t>
            </a:r>
          </a:p>
          <a:p>
            <a:pPr>
              <a:buFontTx/>
              <a:buChar char="-"/>
            </a:pPr>
            <a:r>
              <a:rPr lang="hu-HU" sz="1600" dirty="0"/>
              <a:t>a grafikus interfészen elérhető lehetőségeken kívül az adatbázis-kezelő által felkínált programnyelven a funkciókat szinte korlátlan módon kiegészíthetjük, helyettesíthetjük</a:t>
            </a:r>
          </a:p>
          <a:p>
            <a:pPr>
              <a:buFontTx/>
              <a:buChar char="-"/>
            </a:pPr>
            <a:r>
              <a:rPr lang="hu-HU" sz="1600" dirty="0"/>
              <a:t>további előnye, hogy a riportok és adatelemzési lehetőségek elő vannak készítve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Ilyen programcsomagok:</a:t>
            </a:r>
          </a:p>
          <a:p>
            <a:pPr>
              <a:buFontTx/>
              <a:buChar char="-"/>
            </a:pPr>
            <a:r>
              <a:rPr lang="hu-HU" sz="1600" dirty="0" err="1"/>
              <a:t>LibreOffice</a:t>
            </a:r>
            <a:r>
              <a:rPr lang="hu-HU" sz="1600" dirty="0"/>
              <a:t> </a:t>
            </a:r>
            <a:r>
              <a:rPr lang="hu-HU" sz="1600" dirty="0" err="1"/>
              <a:t>Base</a:t>
            </a:r>
            <a:r>
              <a:rPr lang="hu-HU" sz="1600" dirty="0"/>
              <a:t> (</a:t>
            </a:r>
            <a:r>
              <a:rPr lang="hu-HU" sz="1600" dirty="0">
                <a:hlinkClick r:id="rId2"/>
              </a:rPr>
              <a:t>https://www.libreoffice.org/discover/libreoffice/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Microsoft Access (</a:t>
            </a:r>
            <a:r>
              <a:rPr lang="hu-HU" sz="1600" dirty="0">
                <a:hlinkClick r:id="rId3"/>
              </a:rPr>
              <a:t>https://products.office.com/hu-hu/access</a:t>
            </a:r>
            <a:r>
              <a:rPr lang="hu-HU" sz="1600" dirty="0"/>
              <a:t>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511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EAAA27E6-B445-4786-B1EF-FDA8EEE5D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990C96D7-7843-41CB-8DC0-4BBD8B968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Adatbázis-kezelő rendszerek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AF9C7045-DD41-4562-8678-8903B1F72A49}"/>
              </a:ext>
            </a:extLst>
          </p:cNvPr>
          <p:cNvSpPr txBox="1"/>
          <p:nvPr/>
        </p:nvSpPr>
        <p:spPr>
          <a:xfrm>
            <a:off x="755576" y="1772816"/>
            <a:ext cx="7704856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 adatbázis-kezelő rendszer olyan szoftver, amelyek az adatbázishoz történő hozzáférést, az adatok biztonságos és hatékony tárolását, kinyerését teszik lehetővé az üzleti alkalmazások vagy akár közvetlenül a felhasználó számára. Célja, hogy a használó és adatbázis között folyamatos, hatékony, és pontos működést biztosítson bizonyos mértékű modell összetettség és méret tartományon belül.</a:t>
            </a:r>
          </a:p>
        </p:txBody>
      </p:sp>
      <p:pic>
        <p:nvPicPr>
          <p:cNvPr id="7" name="image7.png">
            <a:extLst>
              <a:ext uri="{FF2B5EF4-FFF2-40B4-BE49-F238E27FC236}">
                <a16:creationId xmlns:a16="http://schemas.microsoft.com/office/drawing/2014/main" id="{703E7665-4297-4958-9C54-7872BB03A950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3624246"/>
            <a:ext cx="4457700" cy="25527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083272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74219C-A865-45C5-8998-C4591CCBC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Adatbázis-kezelő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696E641-FD4A-47B0-8E7A-44ADC93FE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Adatbázis kezelő szerverek (a teljesség igénye nélkül): 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Microsoft SQL Server (https://www.microsoft.com/en-us/sql-server) </a:t>
            </a:r>
          </a:p>
          <a:p>
            <a:pPr>
              <a:buFontTx/>
              <a:buChar char="-"/>
            </a:pPr>
            <a:r>
              <a:rPr lang="hu-HU" sz="1600" dirty="0"/>
              <a:t>ORACLE (</a:t>
            </a:r>
            <a:r>
              <a:rPr lang="hu-HU" sz="1600" dirty="0">
                <a:hlinkClick r:id="rId2"/>
              </a:rPr>
              <a:t>https://www.oracle.com/database/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POSTGRESQL (https://www.postgresql.org/) </a:t>
            </a:r>
          </a:p>
          <a:p>
            <a:pPr>
              <a:buFontTx/>
              <a:buChar char="-"/>
            </a:pPr>
            <a:r>
              <a:rPr lang="hu-HU" sz="1600" dirty="0" err="1"/>
              <a:t>MySQL</a:t>
            </a:r>
            <a:r>
              <a:rPr lang="hu-HU" sz="1600" dirty="0"/>
              <a:t> (https://www.mysql.com/) </a:t>
            </a:r>
          </a:p>
          <a:p>
            <a:pPr>
              <a:buFontTx/>
              <a:buChar char="-"/>
            </a:pPr>
            <a:r>
              <a:rPr lang="hu-HU" sz="1600" dirty="0"/>
              <a:t>IBM DB2 (https://www.ibm.com/products/db2-database ) </a:t>
            </a:r>
          </a:p>
          <a:p>
            <a:pPr>
              <a:buFontTx/>
              <a:buChar char="-"/>
            </a:pPr>
            <a:r>
              <a:rPr lang="hu-HU" sz="1600" dirty="0" err="1"/>
              <a:t>FireBird</a:t>
            </a:r>
            <a:r>
              <a:rPr lang="hu-HU" sz="1600" dirty="0"/>
              <a:t> (https://firebirdsql.org/ ) </a:t>
            </a:r>
          </a:p>
          <a:p>
            <a:pPr>
              <a:buFontTx/>
              <a:buChar char="-"/>
            </a:pPr>
            <a:r>
              <a:rPr lang="hu-HU" sz="1600" dirty="0" err="1"/>
              <a:t>Apache</a:t>
            </a:r>
            <a:r>
              <a:rPr lang="hu-HU" sz="1600" dirty="0"/>
              <a:t> Cassandra (http://cassandra.apache.org/ ) </a:t>
            </a:r>
          </a:p>
          <a:p>
            <a:pPr>
              <a:buFontTx/>
              <a:buChar char="-"/>
            </a:pPr>
            <a:r>
              <a:rPr lang="hu-HU" sz="1600" dirty="0" err="1"/>
              <a:t>CouchDB</a:t>
            </a:r>
            <a:r>
              <a:rPr lang="hu-HU" sz="1600" dirty="0"/>
              <a:t> (http://couchdb.apache.org/ )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Adatbázis-kezelő rendszerek típusai (az adattárolás műszaki megoldásait tekintve) lehetnek:</a:t>
            </a:r>
          </a:p>
          <a:p>
            <a:pPr>
              <a:buFontTx/>
              <a:buChar char="-"/>
            </a:pPr>
            <a:r>
              <a:rPr lang="hu-HU" sz="1600" dirty="0"/>
              <a:t>relációs</a:t>
            </a:r>
          </a:p>
          <a:p>
            <a:pPr>
              <a:buFontTx/>
              <a:buChar char="-"/>
            </a:pPr>
            <a:r>
              <a:rPr lang="hu-HU" sz="1600" dirty="0"/>
              <a:t>nem relációs</a:t>
            </a:r>
          </a:p>
          <a:p>
            <a:pPr>
              <a:buFontTx/>
              <a:buChar char="-"/>
            </a:pPr>
            <a:r>
              <a:rPr lang="hu-HU" sz="1600" dirty="0"/>
              <a:t>gráf adatbázis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939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32F96A-9449-459F-85A1-BB3901541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Adatbázis-kezelő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EF7506D-3CDC-447B-9A34-5D635FAC0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  <a:latin typeface="+mn-lt"/>
              </a:rPr>
              <a:t>Relációs adatbázisok:</a:t>
            </a:r>
          </a:p>
          <a:p>
            <a:pPr>
              <a:buFontTx/>
              <a:buChar char="-"/>
            </a:pPr>
            <a:r>
              <a:rPr lang="hu-HU" sz="1800" dirty="0">
                <a:latin typeface="+mn-lt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+mn-lt"/>
                <a:ea typeface="Comfortaa"/>
                <a:cs typeface="Comfortaa"/>
              </a:rPr>
              <a:t> relációs adatbázisok legfontosabb jellemzője, hogy a benne tárolt adatok egymással - előre definiált - kapcsolati viszonyban vannak</a:t>
            </a:r>
          </a:p>
          <a:p>
            <a:pPr>
              <a:buFontTx/>
              <a:buChar char="-"/>
            </a:pPr>
            <a:r>
              <a:rPr lang="hu-HU" sz="1800" dirty="0">
                <a:latin typeface="+mn-lt"/>
                <a:ea typeface="Comfortaa"/>
                <a:cs typeface="Comfortaa"/>
              </a:rPr>
              <a:t>a</a:t>
            </a:r>
            <a:r>
              <a:rPr lang="hu-HU" sz="1800" dirty="0">
                <a:effectLst/>
                <a:latin typeface="+mn-lt"/>
                <a:ea typeface="Comfortaa"/>
                <a:cs typeface="Comfortaa"/>
              </a:rPr>
              <a:t>z ilyen típusú adatbázisban az adatokat táblákban tároljuk </a:t>
            </a:r>
          </a:p>
          <a:p>
            <a:pPr>
              <a:buFontTx/>
              <a:buChar char="-"/>
            </a:pPr>
            <a:r>
              <a:rPr lang="hu-HU" sz="1800" dirty="0">
                <a:effectLst/>
                <a:latin typeface="+mn-lt"/>
                <a:ea typeface="Comfortaa"/>
                <a:cs typeface="Comfortaa"/>
              </a:rPr>
              <a:t>a táblára egy olyan gyűjtő elemként (entitásként) tekintünk, ahol azonos fogalmi körbe tartozó adatokat tárolunk, azonos tulajdonságaik alapján, melyet tulajdonképpen a táblához tartozó mezők határoznak meg</a:t>
            </a:r>
          </a:p>
          <a:p>
            <a:pPr marL="0" indent="0" algn="just">
              <a:buNone/>
            </a:pPr>
            <a:endParaRPr lang="hu-HU" sz="1800" dirty="0">
              <a:latin typeface="+mn-lt"/>
              <a:ea typeface="Comfortaa"/>
              <a:cs typeface="Comfortaa"/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  <a:latin typeface="+mn-lt"/>
                <a:ea typeface="Comfortaa"/>
              </a:rPr>
              <a:t>Nem relációs adtabázisok (</a:t>
            </a:r>
            <a:r>
              <a:rPr lang="hu-HU" sz="1800" dirty="0" err="1">
                <a:solidFill>
                  <a:srgbClr val="4B5E90"/>
                </a:solidFill>
                <a:latin typeface="+mn-lt"/>
                <a:ea typeface="Comfortaa"/>
              </a:rPr>
              <a:t>NoSQL</a:t>
            </a:r>
            <a:r>
              <a:rPr lang="hu-HU" sz="1800" dirty="0">
                <a:solidFill>
                  <a:srgbClr val="4B5E90"/>
                </a:solidFill>
                <a:latin typeface="+mn-lt"/>
                <a:ea typeface="Comfortaa"/>
              </a:rPr>
              <a:t>):</a:t>
            </a:r>
          </a:p>
          <a:p>
            <a:pPr algn="just">
              <a:buFontTx/>
              <a:buChar char="-"/>
            </a:pPr>
            <a:r>
              <a:rPr lang="hu-HU" sz="1800" dirty="0">
                <a:latin typeface="+mn-lt"/>
                <a:ea typeface="Comfortaa"/>
              </a:rPr>
              <a:t>céljuk az adatok hatékony tárolása, kezelése </a:t>
            </a:r>
          </a:p>
          <a:p>
            <a:pPr algn="just">
              <a:buFontTx/>
              <a:buChar char="-"/>
            </a:pPr>
            <a:r>
              <a:rPr lang="hu-HU" sz="1800" dirty="0">
                <a:effectLst/>
                <a:latin typeface="+mn-lt"/>
                <a:ea typeface="Comfortaa"/>
                <a:cs typeface="Comfortaa"/>
              </a:rPr>
              <a:t>alapvetően adat írásra és olvasásra optimalizáltak, és jobban skálázhatók, viszont nem mindegyikük tudja garantálni az ACID-ot</a:t>
            </a:r>
          </a:p>
          <a:p>
            <a:pPr marL="0" indent="0" algn="just">
              <a:buNone/>
            </a:pPr>
            <a:endParaRPr lang="hu-HU" sz="1600" dirty="0">
              <a:latin typeface="+mn-lt"/>
              <a:ea typeface="Comfortaa"/>
            </a:endParaRPr>
          </a:p>
          <a:p>
            <a:pPr algn="just">
              <a:buFontTx/>
              <a:buChar char="-"/>
            </a:pPr>
            <a:endParaRPr lang="hu-HU" sz="1600" dirty="0">
              <a:solidFill>
                <a:srgbClr val="4B5E90"/>
              </a:solidFill>
              <a:ea typeface="Comfortaa"/>
            </a:endParaRPr>
          </a:p>
          <a:p>
            <a:pPr marL="0" indent="0" algn="just">
              <a:buNone/>
            </a:pPr>
            <a:endParaRPr lang="hu-HU" sz="1600" dirty="0">
              <a:effectLst/>
              <a:latin typeface="Comfortaa"/>
              <a:ea typeface="Comfortaa"/>
              <a:cs typeface="Comfortaa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2894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DA88B44-5D11-412A-A056-0AD3C4A86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Adatbázis-kezelő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0D7744E-BF1C-4153-82E3-1B685CED2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Relációs és nem relációs adatbázisok, kiválasztás: </a:t>
            </a:r>
            <a:r>
              <a:rPr lang="hu-HU" sz="1600" dirty="0"/>
              <a:t>amíg nincsenek speciális igényeink, nem lépünk ki az alternatívák adta lehetőségekből, addig az SQL és </a:t>
            </a:r>
            <a:r>
              <a:rPr lang="hu-HU" sz="1600" dirty="0" err="1"/>
              <a:t>NoSQL</a:t>
            </a:r>
            <a:r>
              <a:rPr lang="hu-HU" sz="1600" dirty="0"/>
              <a:t> típusú adatbázis-kezelő rendszer is megfelelő alternatíva.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</a:t>
            </a:r>
            <a:r>
              <a:rPr lang="hu-HU" sz="1600" dirty="0" err="1">
                <a:solidFill>
                  <a:srgbClr val="4B5E90"/>
                </a:solidFill>
              </a:rPr>
              <a:t>NoSQL</a:t>
            </a:r>
            <a:r>
              <a:rPr lang="hu-HU" sz="1600" dirty="0">
                <a:solidFill>
                  <a:srgbClr val="4B5E90"/>
                </a:solidFill>
              </a:rPr>
              <a:t> adatbázisok előnyei a relációshoz képest:</a:t>
            </a:r>
          </a:p>
          <a:p>
            <a:pPr>
              <a:buFontTx/>
              <a:buChar char="-"/>
            </a:pPr>
            <a:r>
              <a:rPr lang="hu-HU" sz="1600" dirty="0"/>
              <a:t>BIG DATA (azaz nagy adathalmazok) kezelésre kiválóak</a:t>
            </a:r>
          </a:p>
          <a:p>
            <a:pPr>
              <a:buFontTx/>
              <a:buChar char="-"/>
            </a:pPr>
            <a:r>
              <a:rPr lang="hu-HU" sz="1600" dirty="0"/>
              <a:t>nem rendelkeznek előre definiált adatsémával</a:t>
            </a:r>
          </a:p>
          <a:p>
            <a:pPr>
              <a:buFontTx/>
              <a:buChar char="-"/>
            </a:pPr>
            <a:r>
              <a:rPr lang="hu-HU" sz="1600" dirty="0"/>
              <a:t>előnyösebben kezelik a </a:t>
            </a:r>
            <a:r>
              <a:rPr lang="hu-HU" sz="1600" dirty="0" err="1"/>
              <a:t>struktúrálatlan</a:t>
            </a:r>
            <a:r>
              <a:rPr lang="hu-HU" sz="1600" dirty="0"/>
              <a:t> adatokat</a:t>
            </a:r>
          </a:p>
          <a:p>
            <a:pPr>
              <a:buFontTx/>
              <a:buChar char="-"/>
            </a:pPr>
            <a:r>
              <a:rPr lang="hu-HU" sz="1600" dirty="0"/>
              <a:t>olcsóbb az üzemeltetésük, menedzselésük</a:t>
            </a:r>
          </a:p>
          <a:p>
            <a:pPr>
              <a:buFontTx/>
              <a:buChar char="-"/>
            </a:pPr>
            <a:r>
              <a:rPr lang="hu-HU" sz="1600" dirty="0"/>
              <a:t>egyszerűbb skálázási lehetőségek (vertikálisan és horizontálisan is)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relációs adatbázisok előnyei a nem relációs adatbázisokhoz képest:</a:t>
            </a:r>
          </a:p>
          <a:p>
            <a:pPr>
              <a:buFontTx/>
              <a:buChar char="-"/>
            </a:pPr>
            <a:r>
              <a:rPr lang="hu-HU" sz="1600" dirty="0" err="1"/>
              <a:t>szabályozottabb</a:t>
            </a:r>
            <a:r>
              <a:rPr lang="hu-HU" sz="1600" dirty="0"/>
              <a:t> adatkapcsolatok kialakítása modell szinten, ami magasabb adat integritást eredményez</a:t>
            </a:r>
          </a:p>
          <a:p>
            <a:pPr>
              <a:buFontTx/>
              <a:buChar char="-"/>
            </a:pPr>
            <a:r>
              <a:rPr lang="hu-HU" sz="1600" dirty="0"/>
              <a:t>normalizált forma</a:t>
            </a:r>
          </a:p>
          <a:p>
            <a:pPr>
              <a:buFontTx/>
              <a:buChar char="-"/>
            </a:pPr>
            <a:r>
              <a:rPr lang="hu-HU" sz="1600" dirty="0"/>
              <a:t>elterjedt, széleskörűen használt a lekérdező nyelv (SQL)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189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850456-837C-4BE7-B7BD-1364E8605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 tervezés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317D788-E8B1-4E8F-BA00-879A043C8F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tervezés, a modell optimalizálása során az alábbi fogalmakkal érdemes tisztában lenni: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Normalizálás: </a:t>
            </a:r>
          </a:p>
          <a:p>
            <a:pPr>
              <a:buFontTx/>
              <a:buChar char="-"/>
            </a:pPr>
            <a:r>
              <a:rPr lang="hu-HU" sz="1600" dirty="0"/>
              <a:t>az adatbázisban található adatok rendszerezését jelenti.</a:t>
            </a:r>
          </a:p>
          <a:p>
            <a:pPr>
              <a:buFontTx/>
              <a:buChar char="-"/>
            </a:pPr>
            <a:r>
              <a:rPr lang="hu-HU" sz="1600" dirty="0"/>
              <a:t>a modellezés fontos fázisa, ami a redundancia és az inkonzisztencia kiküszöbölésével tökéletesíti – </a:t>
            </a:r>
            <a:r>
              <a:rPr lang="hu-HU" sz="1600" dirty="0" err="1"/>
              <a:t>esetenként</a:t>
            </a:r>
            <a:r>
              <a:rPr lang="hu-HU" sz="1600" dirty="0"/>
              <a:t> specializálja – az adatbázis modelljét</a:t>
            </a:r>
          </a:p>
          <a:p>
            <a:pPr>
              <a:buFontTx/>
              <a:buChar char="-"/>
            </a:pPr>
            <a:r>
              <a:rPr lang="hu-HU" sz="1600" dirty="0"/>
              <a:t>az adatbázisok normalizálási folyamata a normálforma szabályai alapján történik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Redundancia:</a:t>
            </a:r>
          </a:p>
          <a:p>
            <a:pPr>
              <a:buFontTx/>
              <a:buChar char="-"/>
            </a:pPr>
            <a:r>
              <a:rPr lang="hu-HU" sz="1600" dirty="0"/>
              <a:t>redundancia alatt többszörös és felesleges adattárolást értünk, amit igyekszünk kiküszöbölni</a:t>
            </a:r>
          </a:p>
          <a:p>
            <a:pPr>
              <a:buFontTx/>
              <a:buChar char="-"/>
            </a:pPr>
            <a:r>
              <a:rPr lang="hu-HU" sz="1600" dirty="0"/>
              <a:t>a redundáns adatok jelenléte elsősorban adat karbantartási problémákat okozhat</a:t>
            </a:r>
          </a:p>
          <a:p>
            <a:pPr>
              <a:buFontTx/>
              <a:buChar char="-"/>
            </a:pPr>
            <a:r>
              <a:rPr lang="hu-HU" sz="1600" dirty="0"/>
              <a:t>a redundáns adattárolás további hátránya, hogy értékes helyet foglalnak el a rendelkezésre álló tárterületből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6B9465C-25BC-4661-9D96-6518285F8D25}"/>
              </a:ext>
            </a:extLst>
          </p:cNvPr>
          <p:cNvSpPr txBox="1"/>
          <p:nvPr/>
        </p:nvSpPr>
        <p:spPr>
          <a:xfrm>
            <a:off x="683568" y="1844825"/>
            <a:ext cx="77048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Adatbázis-tervezés fogalma alatt az adatbázis logikai- és fizikai modelljének a tervezését - pontosabban annak folyamatát - értjük. </a:t>
            </a:r>
          </a:p>
        </p:txBody>
      </p:sp>
    </p:spTree>
    <p:extLst>
      <p:ext uri="{BB962C8B-B14F-4D97-AF65-F5344CB8AC3E}">
        <p14:creationId xmlns:p14="http://schemas.microsoft.com/office/powerpoint/2010/main" val="11591268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07641-CA55-4807-A2E8-16C30BCE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 tervezés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E356CC-1BD7-46EB-B8C4-2CD0A3528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Inkonzisztencia: </a:t>
            </a:r>
          </a:p>
          <a:p>
            <a:pPr>
              <a:buFontTx/>
              <a:buChar char="-"/>
            </a:pPr>
            <a:r>
              <a:rPr lang="hu-HU" sz="1800" dirty="0"/>
              <a:t>az inkonzisztencia az adatbázis olyan állapota, amiben az adatbázis – akár már modell szinten is – ellentmondásokat tartalmaz</a:t>
            </a:r>
          </a:p>
          <a:p>
            <a:pPr>
              <a:buFontTx/>
              <a:buChar char="-"/>
            </a:pPr>
            <a:r>
              <a:rPr lang="hu-HU" sz="1800" dirty="0"/>
              <a:t>ha modell vagy maga a működés nem kényszeríti ki ennek meglétét, akkor az adatbázis inkonzisztens állapotba kerülhet, ami üzleti problémákat, félreértéseket okozhat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Tranzakció:</a:t>
            </a:r>
          </a:p>
          <a:p>
            <a:pPr>
              <a:buFontTx/>
              <a:buChar char="-"/>
            </a:pPr>
            <a:r>
              <a:rPr lang="hu-HU" sz="1800" dirty="0"/>
              <a:t>az adatbázis műveletek tranzakcióban történő végrehajtása biztosítja, hogy egy adott művelet csoport egyszerre kerüljön érvényesítésre, hiba esetén pedig egyszerre kerüljön visszavonásra is</a:t>
            </a:r>
          </a:p>
        </p:txBody>
      </p:sp>
    </p:spTree>
    <p:extLst>
      <p:ext uri="{BB962C8B-B14F-4D97-AF65-F5344CB8AC3E}">
        <p14:creationId xmlns:p14="http://schemas.microsoft.com/office/powerpoint/2010/main" val="28556408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Adattárház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https://kepezz.hu/VideoLibraryArticle/Details/5</a:t>
            </a:r>
            <a:r>
              <a:rPr lang="hu-HU" sz="16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F63B3C-6F30-40DA-A703-981B318B5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adattárház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5C88EC-44AA-4A11-A1E0-5C9C528E9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8FAFDBA-4B2D-4275-9B5D-E23BFA119ED7}"/>
              </a:ext>
            </a:extLst>
          </p:cNvPr>
          <p:cNvSpPr txBox="1"/>
          <p:nvPr/>
        </p:nvSpPr>
        <p:spPr>
          <a:xfrm>
            <a:off x="683568" y="1772817"/>
            <a:ext cx="7704856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Az adattárház általánosságban a vállalkozás fontos adatainak közös gyűjtője. Az adattárház technikailag egy vagy több adatbázis, adattárház szabályok szerint felépített modellel, melyben az adatokat adatbázis-kezelő rendszeren keresztül menedzseljük. </a:t>
            </a:r>
          </a:p>
        </p:txBody>
      </p:sp>
      <p:pic>
        <p:nvPicPr>
          <p:cNvPr id="5" name="image11.png">
            <a:extLst>
              <a:ext uri="{FF2B5EF4-FFF2-40B4-BE49-F238E27FC236}">
                <a16:creationId xmlns:a16="http://schemas.microsoft.com/office/drawing/2014/main" id="{9B20D204-8AF0-49F6-B204-21DF96017077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79712" y="3322545"/>
            <a:ext cx="5734050" cy="27940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4365819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91DABAA-884E-4490-B10C-3F3D7D4BF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betöltése, riportok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8043B97-3A34-4A4C-8AFC-FDB20FF9C1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feldolgozási folyamat során fontos:</a:t>
            </a:r>
          </a:p>
          <a:p>
            <a:pPr>
              <a:buFontTx/>
              <a:buChar char="-"/>
            </a:pPr>
            <a:r>
              <a:rPr lang="hu-HU" sz="1600" dirty="0"/>
              <a:t>megérteni az adatot</a:t>
            </a:r>
          </a:p>
          <a:p>
            <a:pPr>
              <a:buFontTx/>
              <a:buChar char="-"/>
            </a:pPr>
            <a:r>
              <a:rPr lang="hu-HU" sz="1600" dirty="0"/>
              <a:t>feltenni a kérdéseket és megkeresni a válaszokat</a:t>
            </a:r>
          </a:p>
          <a:p>
            <a:pPr>
              <a:buFontTx/>
              <a:buChar char="-"/>
            </a:pPr>
            <a:r>
              <a:rPr lang="hu-HU" sz="1600" dirty="0"/>
              <a:t>mintákat találni</a:t>
            </a:r>
          </a:p>
          <a:p>
            <a:pPr>
              <a:buFontTx/>
              <a:buChar char="-"/>
            </a:pPr>
            <a:r>
              <a:rPr lang="hu-HU" sz="1600" dirty="0"/>
              <a:t>döntéseket hozni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következő pontokra érdemes fókuszálni a folyamat során:</a:t>
            </a:r>
          </a:p>
          <a:p>
            <a:pPr>
              <a:buFontTx/>
              <a:buChar char="-"/>
            </a:pPr>
            <a:r>
              <a:rPr lang="hu-HU" sz="1600" dirty="0"/>
              <a:t>teljeskörű adatok</a:t>
            </a:r>
          </a:p>
          <a:p>
            <a:pPr>
              <a:buFontTx/>
              <a:buChar char="-"/>
            </a:pPr>
            <a:r>
              <a:rPr lang="hu-HU" sz="1600" dirty="0"/>
              <a:t>mintavétel</a:t>
            </a:r>
          </a:p>
          <a:p>
            <a:pPr>
              <a:buFontTx/>
              <a:buChar char="-"/>
            </a:pPr>
            <a:r>
              <a:rPr lang="hu-HU" sz="1600" dirty="0"/>
              <a:t>releváns adatok</a:t>
            </a:r>
          </a:p>
          <a:p>
            <a:pPr>
              <a:buFontTx/>
              <a:buChar char="-"/>
            </a:pPr>
            <a:r>
              <a:rPr lang="hu-HU" sz="1600" dirty="0"/>
              <a:t>hitelesség</a:t>
            </a:r>
          </a:p>
          <a:p>
            <a:pPr>
              <a:buFontTx/>
              <a:buChar char="-"/>
            </a:pPr>
            <a:r>
              <a:rPr lang="hu-HU" sz="1600" dirty="0"/>
              <a:t>dimenziószám változása</a:t>
            </a:r>
          </a:p>
          <a:p>
            <a:pPr>
              <a:buFontTx/>
              <a:buChar char="-"/>
            </a:pPr>
            <a:r>
              <a:rPr lang="hu-HU" sz="1600" dirty="0" err="1"/>
              <a:t>granularitás</a:t>
            </a: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408C0AC-671B-4FCF-90F9-325B647BE842}"/>
              </a:ext>
            </a:extLst>
          </p:cNvPr>
          <p:cNvSpPr txBox="1"/>
          <p:nvPr/>
        </p:nvSpPr>
        <p:spPr>
          <a:xfrm>
            <a:off x="683568" y="1772817"/>
            <a:ext cx="763284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kinyerési, átalakítási és betöltési (ETL) adat-folyamatok különböző forrásokból származó adatok gyűjtésére, az adatok üzleti szabályok szerinti átalakítására és a célhelyek adattárba való betöltésére szolgálnak.</a:t>
            </a:r>
          </a:p>
        </p:txBody>
      </p:sp>
    </p:spTree>
    <p:extLst>
      <p:ext uri="{BB962C8B-B14F-4D97-AF65-F5344CB8AC3E}">
        <p14:creationId xmlns:p14="http://schemas.microsoft.com/office/powerpoint/2010/main" val="767807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7D9B977-7A3C-48E9-A1D7-5DF8780D3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betöltése, riportok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8DCB3D2-43A0-4DBC-BAAE-76D3D5E8FF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Az előkészített adatokat a adatbázis-kezelő rendszer megfelelő adatbázisba betölteni kell tölteni annak érdekében, hogy további feldolgozásokat végezzünk, vagy a megfelelő riportokat állíthassunk elő.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  <a:effectLst/>
                <a:ea typeface="Comfortaa"/>
              </a:rPr>
              <a:t>A teljes folyamat (ETL, </a:t>
            </a:r>
            <a:r>
              <a:rPr lang="hu-HU" sz="1600" dirty="0" err="1">
                <a:solidFill>
                  <a:srgbClr val="4B5E90"/>
                </a:solidFill>
                <a:effectLst/>
                <a:ea typeface="Comfortaa"/>
              </a:rPr>
              <a:t>Extract</a:t>
            </a:r>
            <a:r>
              <a:rPr lang="hu-HU" sz="1600" dirty="0">
                <a:solidFill>
                  <a:srgbClr val="4B5E90"/>
                </a:solidFill>
                <a:effectLst/>
                <a:ea typeface="Comfortaa"/>
              </a:rPr>
              <a:t>, </a:t>
            </a:r>
            <a:r>
              <a:rPr lang="hu-HU" sz="1600" dirty="0" err="1">
                <a:solidFill>
                  <a:srgbClr val="4B5E90"/>
                </a:solidFill>
                <a:effectLst/>
                <a:ea typeface="Comfortaa"/>
              </a:rPr>
              <a:t>Transform</a:t>
            </a:r>
            <a:r>
              <a:rPr lang="hu-HU" sz="1600" dirty="0">
                <a:solidFill>
                  <a:srgbClr val="4B5E90"/>
                </a:solidFill>
                <a:effectLst/>
                <a:ea typeface="Comfortaa"/>
              </a:rPr>
              <a:t>, </a:t>
            </a:r>
            <a:r>
              <a:rPr lang="hu-HU" sz="1600" dirty="0" err="1">
                <a:solidFill>
                  <a:srgbClr val="4B5E90"/>
                </a:solidFill>
                <a:effectLst/>
                <a:ea typeface="Comfortaa"/>
              </a:rPr>
              <a:t>Load</a:t>
            </a:r>
            <a:r>
              <a:rPr lang="hu-HU" sz="1600" dirty="0">
                <a:solidFill>
                  <a:srgbClr val="4B5E90"/>
                </a:solidFill>
                <a:effectLst/>
                <a:ea typeface="Comfortaa"/>
              </a:rPr>
              <a:t>):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  <a:ea typeface="Comfortaa"/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  <a:effectLst/>
              <a:ea typeface="Comfortaa"/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image15.png">
            <a:extLst>
              <a:ext uri="{FF2B5EF4-FFF2-40B4-BE49-F238E27FC236}">
                <a16:creationId xmlns:a16="http://schemas.microsoft.com/office/drawing/2014/main" id="{293C7149-5AED-48C0-BCAC-CD51C1AF96B3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76369" y="3356992"/>
            <a:ext cx="5734050" cy="26289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8798809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19DE023-4126-4605-A852-175A610DA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elemzése (mesteri szinten)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F626BE4-9C29-437F-9593-D94D0F64E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adatelemzők az alábbi képességekkel rendelkeznek: 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Adatértés:</a:t>
            </a:r>
          </a:p>
          <a:p>
            <a:pPr>
              <a:buFontTx/>
              <a:buChar char="-"/>
            </a:pPr>
            <a:r>
              <a:rPr lang="hu-HU" sz="1600" dirty="0"/>
              <a:t>adatgyűjtés és előkészítés </a:t>
            </a:r>
          </a:p>
          <a:p>
            <a:pPr>
              <a:buFontTx/>
              <a:buChar char="-"/>
            </a:pPr>
            <a:r>
              <a:rPr lang="hu-HU" sz="1600" dirty="0"/>
              <a:t>új források kutatása </a:t>
            </a:r>
          </a:p>
          <a:p>
            <a:pPr>
              <a:buFontTx/>
              <a:buChar char="-"/>
            </a:pPr>
            <a:r>
              <a:rPr lang="hu-HU" sz="1600" dirty="0"/>
              <a:t>szokatlan formátumok kezelése </a:t>
            </a:r>
          </a:p>
          <a:p>
            <a:pPr>
              <a:buFontTx/>
              <a:buChar char="-"/>
            </a:pPr>
            <a:r>
              <a:rPr lang="hu-HU" sz="1600" dirty="0"/>
              <a:t>Kreativitás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Statisztika:</a:t>
            </a:r>
          </a:p>
          <a:p>
            <a:pPr>
              <a:buFontTx/>
              <a:buChar char="-"/>
            </a:pPr>
            <a:r>
              <a:rPr lang="hu-HU" sz="1600" dirty="0"/>
              <a:t>probléma elemzése </a:t>
            </a:r>
          </a:p>
          <a:p>
            <a:pPr>
              <a:buFontTx/>
              <a:buChar char="-"/>
            </a:pPr>
            <a:r>
              <a:rPr lang="hu-HU" sz="1600" dirty="0"/>
              <a:t>valószínűségszámítás, algebra, regresszióanalízis </a:t>
            </a:r>
          </a:p>
          <a:p>
            <a:pPr>
              <a:buFontTx/>
              <a:buChar char="-"/>
            </a:pPr>
            <a:r>
              <a:rPr lang="hu-HU" sz="1600" dirty="0"/>
              <a:t>folyamat, módszer kiválasztása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708426B-A583-4089-A5FA-904B08939448}"/>
              </a:ext>
            </a:extLst>
          </p:cNvPr>
          <p:cNvSpPr txBox="1"/>
          <p:nvPr/>
        </p:nvSpPr>
        <p:spPr>
          <a:xfrm>
            <a:off x="827584" y="1844824"/>
            <a:ext cx="748883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vállalkozás operatív működését elemző riportokon túl, összetettebb, teljes piacot, iparágat elemző, trendeket figyelő elemzéseket is végezhetünk, vagy végeztethetünk az erre szakosodott adatelemzőkkel, adattudósokkal.</a:t>
            </a:r>
          </a:p>
        </p:txBody>
      </p:sp>
    </p:spTree>
    <p:extLst>
      <p:ext uri="{BB962C8B-B14F-4D97-AF65-F5344CB8AC3E}">
        <p14:creationId xmlns:p14="http://schemas.microsoft.com/office/powerpoint/2010/main" val="36734158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C043D7-5E22-45A3-861D-37C41FEE2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Adatok elemzése (mesteri szinten)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F706887-CFDB-42D8-A9F8-6A04F7DF6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Üzleti tudás:</a:t>
            </a:r>
          </a:p>
          <a:p>
            <a:pPr>
              <a:buFontTx/>
              <a:buChar char="-"/>
            </a:pPr>
            <a:r>
              <a:rPr lang="hu-HU" sz="1600" dirty="0"/>
              <a:t>iparág, terület átfogó ismerete </a:t>
            </a:r>
          </a:p>
          <a:p>
            <a:pPr>
              <a:buFontTx/>
              <a:buChar char="-"/>
            </a:pPr>
            <a:r>
              <a:rPr lang="hu-HU" sz="1600" dirty="0"/>
              <a:t>üzleti célok ismerete </a:t>
            </a:r>
          </a:p>
          <a:p>
            <a:pPr>
              <a:buFontTx/>
              <a:buChar char="-"/>
            </a:pPr>
            <a:r>
              <a:rPr lang="hu-HU" sz="1600" dirty="0"/>
              <a:t>üzleti eljárások, szabályok ismerete </a:t>
            </a:r>
          </a:p>
          <a:p>
            <a:pPr>
              <a:buFontTx/>
              <a:buChar char="-"/>
            </a:pPr>
            <a:r>
              <a:rPr lang="hu-HU" sz="1600" dirty="0"/>
              <a:t>üzleti lehetőségek ismerete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tudásfeltárás folyamata:</a:t>
            </a:r>
          </a:p>
          <a:p>
            <a:pPr>
              <a:buFontTx/>
              <a:buChar char="-"/>
            </a:pPr>
            <a:r>
              <a:rPr lang="hu-HU" sz="1600" dirty="0"/>
              <a:t>a problémakör megértése</a:t>
            </a:r>
          </a:p>
          <a:p>
            <a:pPr>
              <a:buFontTx/>
              <a:buChar char="-"/>
            </a:pPr>
            <a:r>
              <a:rPr lang="hu-HU" sz="1600" dirty="0"/>
              <a:t>a kiinduló adathalmaz létrehozása</a:t>
            </a:r>
          </a:p>
          <a:p>
            <a:pPr>
              <a:buFontTx/>
              <a:buChar char="-"/>
            </a:pPr>
            <a:r>
              <a:rPr lang="hu-HU" sz="1600" dirty="0"/>
              <a:t>az adatok előkészítése</a:t>
            </a:r>
          </a:p>
          <a:p>
            <a:pPr>
              <a:buFontTx/>
              <a:buChar char="-"/>
            </a:pPr>
            <a:r>
              <a:rPr lang="hu-HU" sz="1600" dirty="0"/>
              <a:t>új ismeretek feltárása</a:t>
            </a:r>
          </a:p>
          <a:p>
            <a:pPr>
              <a:buFontTx/>
              <a:buChar char="-"/>
            </a:pPr>
            <a:r>
              <a:rPr lang="hu-HU" sz="1600" dirty="0"/>
              <a:t>a feltárt tudás kiértékelése, 6. a feltárt tudás alkalmazása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image4.png">
            <a:extLst>
              <a:ext uri="{FF2B5EF4-FFF2-40B4-BE49-F238E27FC236}">
                <a16:creationId xmlns:a16="http://schemas.microsoft.com/office/drawing/2014/main" id="{3CFAB4DE-B927-406C-85AD-8B7A1A001B8A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940152" y="2924944"/>
            <a:ext cx="2642870" cy="24130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51065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Üzleti intelligencia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0B43CB0-2677-4043-A955-1F614BCA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Üzleti intelligencia</a:t>
            </a:r>
          </a:p>
        </p:txBody>
      </p:sp>
      <p:sp>
        <p:nvSpPr>
          <p:cNvPr id="5" name="Tartalom helye 4">
            <a:extLst>
              <a:ext uri="{FF2B5EF4-FFF2-40B4-BE49-F238E27FC236}">
                <a16:creationId xmlns:a16="http://schemas.microsoft.com/office/drawing/2014/main" id="{0D5B1ECF-C2CF-4146-BF00-D76C6683A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Elemzés eszközeire példák:</a:t>
            </a:r>
          </a:p>
          <a:p>
            <a:pPr>
              <a:buFontTx/>
              <a:buChar char="-"/>
            </a:pPr>
            <a:r>
              <a:rPr lang="hu-HU" sz="1600" dirty="0"/>
              <a:t>SAP Business </a:t>
            </a:r>
            <a:r>
              <a:rPr lang="hu-HU" sz="1600" dirty="0" err="1"/>
              <a:t>Intelligence</a:t>
            </a:r>
            <a:r>
              <a:rPr lang="hu-HU" sz="1600" dirty="0"/>
              <a:t> (https://www.sap.com/ ) </a:t>
            </a:r>
          </a:p>
          <a:p>
            <a:pPr>
              <a:buFontTx/>
              <a:buChar char="-"/>
            </a:pPr>
            <a:r>
              <a:rPr lang="hu-HU" sz="1600" dirty="0" err="1"/>
              <a:t>MicroStrategy</a:t>
            </a:r>
            <a:r>
              <a:rPr lang="hu-HU" sz="1600" dirty="0"/>
              <a:t> (https://www.microstrategy.com/ ) </a:t>
            </a:r>
          </a:p>
          <a:p>
            <a:pPr>
              <a:buFontTx/>
              <a:buChar char="-"/>
            </a:pPr>
            <a:r>
              <a:rPr lang="hu-HU" sz="1600" dirty="0" err="1"/>
              <a:t>Sisense</a:t>
            </a:r>
            <a:r>
              <a:rPr lang="hu-HU" sz="1600" dirty="0"/>
              <a:t> (https://www.sisense.com/ ) </a:t>
            </a:r>
          </a:p>
          <a:p>
            <a:pPr>
              <a:buFontTx/>
              <a:buChar char="-"/>
            </a:pPr>
            <a:r>
              <a:rPr lang="hu-HU" sz="1600" dirty="0"/>
              <a:t>SAS Business </a:t>
            </a:r>
            <a:r>
              <a:rPr lang="hu-HU" sz="1600" dirty="0" err="1"/>
              <a:t>Intelligence</a:t>
            </a:r>
            <a:r>
              <a:rPr lang="hu-HU" sz="1600" dirty="0"/>
              <a:t> (https://www.sas.com/en_us/solutions/businessintelligence.html)</a:t>
            </a:r>
          </a:p>
          <a:p>
            <a:pPr>
              <a:buFontTx/>
              <a:buChar char="-"/>
            </a:pPr>
            <a:r>
              <a:rPr lang="hu-HU" sz="1600" dirty="0" err="1"/>
              <a:t>Yellowfin</a:t>
            </a:r>
            <a:r>
              <a:rPr lang="hu-HU" sz="1600" dirty="0"/>
              <a:t> BI (https://www.yellowfinbi.com/ ) </a:t>
            </a:r>
          </a:p>
          <a:p>
            <a:pPr>
              <a:buFontTx/>
              <a:buChar char="-"/>
            </a:pPr>
            <a:r>
              <a:rPr lang="hu-HU" sz="1600" dirty="0" err="1"/>
              <a:t>Dundas</a:t>
            </a:r>
            <a:r>
              <a:rPr lang="hu-HU" sz="1600" dirty="0"/>
              <a:t> BI (https://www.dundas.com/dundas-bi ) </a:t>
            </a:r>
          </a:p>
          <a:p>
            <a:pPr>
              <a:buFontTx/>
              <a:buChar char="-"/>
            </a:pPr>
            <a:r>
              <a:rPr lang="hu-HU" sz="1600" dirty="0"/>
              <a:t>TIBCO Spotfire (https://spotfire.tibco.com/ ) </a:t>
            </a:r>
          </a:p>
          <a:p>
            <a:pPr>
              <a:buFontTx/>
              <a:buChar char="-"/>
            </a:pPr>
            <a:r>
              <a:rPr lang="hu-HU" sz="1600" dirty="0" err="1"/>
              <a:t>Systum</a:t>
            </a:r>
            <a:r>
              <a:rPr lang="hu-HU" sz="1600" dirty="0"/>
              <a:t> (https://www.systum.com/ ) </a:t>
            </a:r>
          </a:p>
          <a:p>
            <a:pPr>
              <a:buFontTx/>
              <a:buChar char="-"/>
            </a:pPr>
            <a:r>
              <a:rPr lang="hu-HU" sz="1600" dirty="0"/>
              <a:t>Microsoft </a:t>
            </a:r>
            <a:r>
              <a:rPr lang="hu-HU" sz="1600" dirty="0" err="1"/>
              <a:t>Power</a:t>
            </a:r>
            <a:r>
              <a:rPr lang="hu-HU" sz="1600" dirty="0"/>
              <a:t> BI (https://powerbi.microsoft.com/ ) </a:t>
            </a:r>
          </a:p>
          <a:p>
            <a:pPr>
              <a:buFontTx/>
              <a:buChar char="-"/>
            </a:pPr>
            <a:r>
              <a:rPr lang="hu-HU" sz="1600" dirty="0" err="1"/>
              <a:t>Looker</a:t>
            </a:r>
            <a:r>
              <a:rPr lang="hu-HU" sz="1600" dirty="0"/>
              <a:t> (https://looker.com/ ) </a:t>
            </a:r>
          </a:p>
          <a:p>
            <a:pPr>
              <a:buFontTx/>
              <a:buChar char="-"/>
            </a:pPr>
            <a:r>
              <a:rPr lang="hu-HU" sz="1600" dirty="0" err="1"/>
              <a:t>Clear</a:t>
            </a:r>
            <a:r>
              <a:rPr lang="hu-HU" sz="1600" dirty="0"/>
              <a:t> </a:t>
            </a:r>
            <a:r>
              <a:rPr lang="hu-HU" sz="1600" dirty="0" err="1"/>
              <a:t>Analytics</a:t>
            </a:r>
            <a:r>
              <a:rPr lang="hu-HU" sz="1600" dirty="0"/>
              <a:t> (http://www.clearanalyticsbi.com/ ) </a:t>
            </a:r>
          </a:p>
          <a:p>
            <a:pPr>
              <a:buFontTx/>
              <a:buChar char="-"/>
            </a:pPr>
            <a:r>
              <a:rPr lang="hu-HU" sz="1600" dirty="0" err="1"/>
              <a:t>Tableau</a:t>
            </a:r>
            <a:r>
              <a:rPr lang="hu-HU" sz="1600" dirty="0"/>
              <a:t> (https://www.tableau.com/ )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12612246-4B3B-49DD-93DA-4076B81A4790}"/>
              </a:ext>
            </a:extLst>
          </p:cNvPr>
          <p:cNvSpPr txBox="1"/>
          <p:nvPr/>
        </p:nvSpPr>
        <p:spPr>
          <a:xfrm>
            <a:off x="683568" y="1844825"/>
            <a:ext cx="784887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Az üzleti intelligencia olyan eszközök, módszerek, gyakorlatok összessége, ami lehetőséget ad az aktuális helyzet megértésére, valamint forgatókönyveken keresztül képes felvázolni, vagy előre jelezni a jövőbeni állapotot.</a:t>
            </a:r>
          </a:p>
        </p:txBody>
      </p:sp>
    </p:spTree>
    <p:extLst>
      <p:ext uri="{BB962C8B-B14F-4D97-AF65-F5344CB8AC3E}">
        <p14:creationId xmlns:p14="http://schemas.microsoft.com/office/powerpoint/2010/main" val="26723396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F114F0A-360F-4C34-977B-ECCF1CD62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Üzleti intelligencia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A9953E5-F670-44C0-AF5A-8C9CD31366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Önkiszolgáló üzleti intelligencia (</a:t>
            </a:r>
            <a:r>
              <a:rPr lang="hu-HU" sz="1600" dirty="0" err="1">
                <a:solidFill>
                  <a:srgbClr val="4B5E90"/>
                </a:solidFill>
              </a:rPr>
              <a:t>Self</a:t>
            </a:r>
            <a:r>
              <a:rPr lang="hu-HU" sz="1600" dirty="0">
                <a:solidFill>
                  <a:srgbClr val="4B5E90"/>
                </a:solidFill>
              </a:rPr>
              <a:t>-BI): </a:t>
            </a:r>
          </a:p>
          <a:p>
            <a:pPr marL="0" indent="0">
              <a:buNone/>
            </a:pPr>
            <a:r>
              <a:rPr lang="hu-HU" sz="1600" dirty="0"/>
              <a:t>- a listában felsorolt eszközök egy része lehetővé teszi az önkiszolgáló üzleti intelligencia megvalósítását</a:t>
            </a:r>
          </a:p>
          <a:p>
            <a:pPr>
              <a:buFontTx/>
              <a:buChar char="-"/>
            </a:pPr>
            <a:r>
              <a:rPr lang="hu-HU" sz="1600" dirty="0"/>
              <a:t>az önkiszolgáló üzleti intelligencia esetén a felhasználók maguk tervezik meg és készítik el az elemzéseket</a:t>
            </a:r>
          </a:p>
          <a:p>
            <a:pPr>
              <a:buFontTx/>
              <a:buChar char="-"/>
            </a:pPr>
            <a:r>
              <a:rPr lang="hu-HU" sz="1600" dirty="0"/>
              <a:t>elterjedésének legfőbb oka, hogy az önkiszolgáló üzleti intelligencia eszközkészlete lehetővé teszi, hogy a felhasználók saját maguk - IT szakember nélkül - hozzanak létre - akár interaktív - jelentéseket, melyek automatikusan frissülnek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Üzleti intelligencia szolgáltatás:</a:t>
            </a:r>
          </a:p>
          <a:p>
            <a:pPr>
              <a:buFontTx/>
              <a:buChar char="-"/>
            </a:pPr>
            <a:r>
              <a:rPr lang="hu-HU" sz="1600" dirty="0"/>
              <a:t>üzleti intelligencia rendszert szolgáltatásként is igénybe lehet </a:t>
            </a:r>
            <a:r>
              <a:rPr lang="hu-HU" sz="1600" dirty="0" err="1"/>
              <a:t>venni,ennek</a:t>
            </a:r>
            <a:r>
              <a:rPr lang="hu-HU" sz="1600" dirty="0"/>
              <a:t> a neve: </a:t>
            </a:r>
            <a:r>
              <a:rPr lang="hu-HU" sz="1600" dirty="0" err="1"/>
              <a:t>BIaaS</a:t>
            </a:r>
            <a:r>
              <a:rPr lang="hu-HU" sz="1600" dirty="0"/>
              <a:t>, azaz BI </a:t>
            </a:r>
            <a:r>
              <a:rPr lang="hu-HU" sz="1600" dirty="0" err="1"/>
              <a:t>as</a:t>
            </a:r>
            <a:r>
              <a:rPr lang="hu-HU" sz="1600" dirty="0"/>
              <a:t> a service</a:t>
            </a:r>
          </a:p>
          <a:p>
            <a:pPr>
              <a:buFontTx/>
              <a:buChar char="-"/>
            </a:pPr>
            <a:r>
              <a:rPr lang="hu-HU" sz="1600" dirty="0"/>
              <a:t>lehetőséget ad a vállalkozásnak arra, egy független fél által létrehozott és fenntartott komplex infrastruktúrán a hozzá tartozó alkalmazásokkal díjazás ellenében adott időszakra megkapja a használati jogot</a:t>
            </a:r>
          </a:p>
          <a:p>
            <a:pPr>
              <a:buFontTx/>
              <a:buChar char="-"/>
            </a:pPr>
            <a:r>
              <a:rPr lang="hu-HU" sz="1600" dirty="0"/>
              <a:t>előnye, hogy a vállalkozás nagyobb beruházás nélkül, lényegesen rövidebb idő alatt el tudja kezdeni az üzleti intelligencia használatát az üzleti életében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3701627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5F7E9CA-DFCD-495A-AF73-8BFB6793C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riportok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6FB9D7D-64D0-4A64-AB1C-FA6BF82A06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Rendszeres riportok: </a:t>
            </a:r>
            <a:r>
              <a:rPr lang="hu-HU" sz="1600" dirty="0"/>
              <a:t>olyan kimutatások, lekérdezések, melyeket bizonyos időszakonként elő kell állítani.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</a:t>
            </a:r>
            <a:r>
              <a:rPr lang="hu-HU" sz="1050" dirty="0"/>
              <a:t> </a:t>
            </a:r>
            <a:r>
              <a:rPr lang="hu-HU" sz="1600" dirty="0">
                <a:solidFill>
                  <a:srgbClr val="4B5E90"/>
                </a:solidFill>
              </a:rPr>
              <a:t>következő pontokra érdemes tekintettel lenni:</a:t>
            </a:r>
          </a:p>
          <a:p>
            <a:pPr>
              <a:buFontTx/>
              <a:buChar char="-"/>
            </a:pPr>
            <a:r>
              <a:rPr lang="hu-HU" sz="1600" dirty="0"/>
              <a:t>a forrás adatok időben álljanak rendelkezésre</a:t>
            </a:r>
          </a:p>
          <a:p>
            <a:pPr>
              <a:buFontTx/>
              <a:buChar char="-"/>
            </a:pPr>
            <a:r>
              <a:rPr lang="hu-HU" sz="1600" dirty="0"/>
              <a:t>mintavétel, ellenőrzés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Ad-hoc lekérdezések: </a:t>
            </a:r>
            <a:r>
              <a:rPr lang="hu-HU" sz="1600" dirty="0"/>
              <a:t>olyan eset, amikor a rendszeres riportok időzítésétől, adatkörétől, riport stílusától eltérően kell biztosítani információkat, akár vizuális eszközökkel, akár csak nyers táblázatként elkészítve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</a:t>
            </a:r>
            <a:r>
              <a:rPr lang="hu-HU" sz="1050" dirty="0"/>
              <a:t> </a:t>
            </a:r>
            <a:r>
              <a:rPr lang="hu-HU" sz="1600" dirty="0">
                <a:solidFill>
                  <a:srgbClr val="4B5E90"/>
                </a:solidFill>
              </a:rPr>
              <a:t>már </a:t>
            </a:r>
            <a:r>
              <a:rPr lang="hu-HU" sz="1600" dirty="0" err="1">
                <a:solidFill>
                  <a:srgbClr val="4B5E90"/>
                </a:solidFill>
              </a:rPr>
              <a:t>ismeretett</a:t>
            </a:r>
            <a:r>
              <a:rPr lang="hu-HU" sz="1600" dirty="0">
                <a:solidFill>
                  <a:srgbClr val="4B5E90"/>
                </a:solidFill>
              </a:rPr>
              <a:t> elemző eszközöket érdemes használni, vagy olyan táblázatkezelő alkalmazást, ami</a:t>
            </a:r>
            <a:r>
              <a:rPr lang="hu-HU" sz="1600" dirty="0"/>
              <a:t>: </a:t>
            </a:r>
          </a:p>
          <a:p>
            <a:pPr>
              <a:buFontTx/>
              <a:buChar char="-"/>
            </a:pPr>
            <a:r>
              <a:rPr lang="hu-HU" sz="1600" dirty="0"/>
              <a:t>külső adatforrásokhoz is tud kapcsolódni</a:t>
            </a:r>
          </a:p>
          <a:p>
            <a:pPr>
              <a:buFontTx/>
              <a:buChar char="-"/>
            </a:pPr>
            <a:r>
              <a:rPr lang="hu-HU" sz="1600" dirty="0"/>
              <a:t>diagramok készítésére is alkalmas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4246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5D4AAB-5641-4669-AD3A-1BD53A427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riportok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C4792E8-7EDD-4657-B79A-826F1E120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Adatvizualizáció: </a:t>
            </a:r>
            <a:r>
              <a:rPr lang="hu-HU" sz="1600" dirty="0"/>
              <a:t>a grafikai eszközökkel történő megjelenítés  segítségével könnyebben felismerjük az adatokban megbúvó rejtett struktúrákat, nehezen észlelhető összefüggéseket.</a:t>
            </a:r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ábrákkal kapcsolatos főbb elvárások:</a:t>
            </a:r>
          </a:p>
          <a:p>
            <a:pPr>
              <a:buFontTx/>
              <a:buChar char="-"/>
            </a:pPr>
            <a:r>
              <a:rPr lang="hu-HU" sz="1600" dirty="0"/>
              <a:t>legyen címe, jelöljük meg az adatok forrását</a:t>
            </a:r>
          </a:p>
          <a:p>
            <a:pPr>
              <a:buFontTx/>
              <a:buChar char="-"/>
            </a:pPr>
            <a:r>
              <a:rPr lang="hu-HU" sz="1600" dirty="0"/>
              <a:t>legyen jelmagyarázat</a:t>
            </a:r>
          </a:p>
          <a:p>
            <a:pPr>
              <a:buFontTx/>
              <a:buChar char="-"/>
            </a:pPr>
            <a:r>
              <a:rPr lang="hu-HU" sz="1600" dirty="0"/>
              <a:t>az ábra biztosítsa az összehasonlíthatóságot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Diagram típusok:</a:t>
            </a:r>
          </a:p>
          <a:p>
            <a:pPr>
              <a:buFontTx/>
              <a:buChar char="-"/>
            </a:pPr>
            <a:r>
              <a:rPr lang="hu-HU" sz="1600" dirty="0"/>
              <a:t>piktogram</a:t>
            </a:r>
          </a:p>
          <a:p>
            <a:pPr>
              <a:buFontTx/>
              <a:buChar char="-"/>
            </a:pPr>
            <a:r>
              <a:rPr lang="hu-HU" sz="1600" dirty="0"/>
              <a:t>oszlopdiagram és sávdiagram</a:t>
            </a:r>
          </a:p>
          <a:p>
            <a:pPr>
              <a:buFontTx/>
              <a:buChar char="-"/>
            </a:pPr>
            <a:r>
              <a:rPr lang="hu-HU" sz="1600" dirty="0"/>
              <a:t>összetett oszlop- és sávdiagram</a:t>
            </a:r>
          </a:p>
          <a:p>
            <a:pPr>
              <a:buFontTx/>
              <a:buChar char="-"/>
            </a:pPr>
            <a:r>
              <a:rPr lang="hu-HU" sz="1600" dirty="0"/>
              <a:t>kördiagram</a:t>
            </a:r>
          </a:p>
          <a:p>
            <a:pPr>
              <a:buFontTx/>
              <a:buChar char="-"/>
            </a:pPr>
            <a:r>
              <a:rPr lang="hu-HU" sz="1600" dirty="0"/>
              <a:t>halmozott oszlop- és sávdiagram</a:t>
            </a:r>
          </a:p>
          <a:p>
            <a:pPr>
              <a:buFontTx/>
              <a:buChar char="-"/>
            </a:pPr>
            <a:r>
              <a:rPr lang="hu-HU" sz="1600" dirty="0"/>
              <a:t>vonaldiagram, pontdiagram</a:t>
            </a:r>
          </a:p>
          <a:p>
            <a:pPr>
              <a:buFontTx/>
              <a:buChar char="-"/>
            </a:pPr>
            <a:r>
              <a:rPr lang="hu-HU" sz="1600" dirty="0"/>
              <a:t>terület diagram</a:t>
            </a:r>
          </a:p>
          <a:p>
            <a:pPr>
              <a:buFontTx/>
              <a:buChar char="-"/>
            </a:pPr>
            <a:r>
              <a:rPr lang="hu-HU" sz="1600" dirty="0"/>
              <a:t>buborékdiagram</a:t>
            </a:r>
          </a:p>
          <a:p>
            <a:pPr>
              <a:buFontTx/>
              <a:buChar char="-"/>
            </a:pPr>
            <a:r>
              <a:rPr lang="hu-HU" sz="1600" dirty="0"/>
              <a:t>sugár diagram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7096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131F718-5626-44D0-87C9-FD297547B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riportok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83D7B7-EDBA-4F22-9FBE-4ABBD2111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800" dirty="0" err="1">
                <a:solidFill>
                  <a:srgbClr val="4B5E90"/>
                </a:solidFill>
              </a:rPr>
              <a:t>Infografika</a:t>
            </a:r>
            <a:r>
              <a:rPr lang="hu-HU" sz="1800" dirty="0">
                <a:solidFill>
                  <a:srgbClr val="4B5E90"/>
                </a:solidFill>
              </a:rPr>
              <a:t>: </a:t>
            </a:r>
            <a:r>
              <a:rPr lang="hu-HU" sz="1800" dirty="0"/>
              <a:t>elsődlegesen grafikus alkotást takar, ami az értelmezéshez szükséges </a:t>
            </a:r>
            <a:r>
              <a:rPr lang="hu-HU" sz="1800" dirty="0" err="1"/>
              <a:t>mennyiségő</a:t>
            </a:r>
            <a:r>
              <a:rPr lang="hu-HU" sz="1800" dirty="0"/>
              <a:t> szöveggel és adattal egészíti ki a vizuális tartalmat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Akkor érdemes </a:t>
            </a:r>
            <a:r>
              <a:rPr lang="hu-HU" sz="1800" dirty="0" err="1">
                <a:solidFill>
                  <a:srgbClr val="4B5E90"/>
                </a:solidFill>
              </a:rPr>
              <a:t>infografikát</a:t>
            </a:r>
            <a:r>
              <a:rPr lang="hu-HU" sz="1800" dirty="0">
                <a:solidFill>
                  <a:srgbClr val="4B5E90"/>
                </a:solidFill>
              </a:rPr>
              <a:t> készíteni, ha: </a:t>
            </a:r>
          </a:p>
          <a:p>
            <a:pPr>
              <a:buFontTx/>
              <a:buChar char="-"/>
            </a:pPr>
            <a:r>
              <a:rPr lang="hu-HU" sz="1800" dirty="0" err="1"/>
              <a:t>vírusszerűen</a:t>
            </a:r>
            <a:r>
              <a:rPr lang="hu-HU" sz="1800" dirty="0"/>
              <a:t> terjeszthető a tartalom</a:t>
            </a:r>
          </a:p>
          <a:p>
            <a:pPr>
              <a:buFontTx/>
              <a:buChar char="-"/>
            </a:pPr>
            <a:r>
              <a:rPr lang="hu-HU" sz="1800" dirty="0"/>
              <a:t>a tartalma közérdekű, nagy valószínűséggel szívesen osztanák meg az emberek</a:t>
            </a:r>
          </a:p>
          <a:p>
            <a:pPr>
              <a:buFontTx/>
              <a:buChar char="-"/>
            </a:pPr>
            <a:r>
              <a:rPr lang="hu-HU" sz="1800" dirty="0"/>
              <a:t>a tartalom kifejezésének legmegfelelőbb formája az </a:t>
            </a:r>
            <a:r>
              <a:rPr lang="hu-HU" sz="1800" dirty="0" err="1"/>
              <a:t>infografika</a:t>
            </a:r>
            <a:r>
              <a:rPr lang="hu-HU" sz="1800" dirty="0"/>
              <a:t>, ettől érdekesebb, színesebb, formabontóbb lesz, ami növeli a hordozott tartalom értékét, kifejezését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További vizuális lehetőségek:</a:t>
            </a:r>
          </a:p>
          <a:p>
            <a:pPr>
              <a:buFontTx/>
              <a:buChar char="-"/>
            </a:pPr>
            <a:r>
              <a:rPr lang="hu-HU" sz="1800" dirty="0"/>
              <a:t>idővonal</a:t>
            </a:r>
          </a:p>
          <a:p>
            <a:pPr>
              <a:buFontTx/>
              <a:buChar char="-"/>
            </a:pPr>
            <a:r>
              <a:rPr lang="hu-HU" sz="1800" dirty="0"/>
              <a:t>képregény</a:t>
            </a:r>
          </a:p>
          <a:p>
            <a:pPr>
              <a:buFontTx/>
              <a:buChar char="-"/>
            </a:pPr>
            <a:r>
              <a:rPr lang="hu-HU" sz="1800" dirty="0"/>
              <a:t>videó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6506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0886404F-851A-41E7-93E1-B029785EE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Big </a:t>
            </a:r>
            <a:r>
              <a:rPr lang="hu-HU" dirty="0" err="1"/>
              <a:t>data</a:t>
            </a: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97613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FFD203A-076A-40CC-A11C-D7B1B05EE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Big </a:t>
            </a:r>
            <a:r>
              <a:rPr lang="hu-HU" dirty="0" err="1"/>
              <a:t>data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28C4692-076C-4D52-86FB-00BFEEA4AE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</a:t>
            </a:r>
            <a:r>
              <a:rPr lang="hu-HU" sz="1600" dirty="0" err="1">
                <a:solidFill>
                  <a:srgbClr val="4B5E90"/>
                </a:solidFill>
              </a:rPr>
              <a:t>big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data</a:t>
            </a:r>
            <a:r>
              <a:rPr lang="hu-HU" sz="1600" dirty="0">
                <a:solidFill>
                  <a:srgbClr val="4B5E90"/>
                </a:solidFill>
              </a:rPr>
              <a:t> karakterisztikájára jellemző: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mennyiség: hatalmas mennyiségű adat</a:t>
            </a:r>
          </a:p>
          <a:p>
            <a:pPr>
              <a:buFontTx/>
              <a:buChar char="-"/>
            </a:pPr>
            <a:r>
              <a:rPr lang="hu-HU" sz="1600" dirty="0"/>
              <a:t>változatosság: különböző típusú és struktúrájú adatforrások</a:t>
            </a:r>
          </a:p>
          <a:p>
            <a:pPr>
              <a:buFontTx/>
              <a:buChar char="-"/>
            </a:pPr>
            <a:r>
              <a:rPr lang="hu-HU" sz="1600" dirty="0"/>
              <a:t>sebesség: gyorsan állnak elő az adatok és gyorsan is változnak</a:t>
            </a:r>
          </a:p>
          <a:p>
            <a:pPr>
              <a:buFontTx/>
              <a:buChar char="-"/>
            </a:pPr>
            <a:r>
              <a:rPr lang="hu-HU" sz="1600" dirty="0"/>
              <a:t>igazság: az adat helyessége és értéke</a:t>
            </a:r>
          </a:p>
          <a:p>
            <a:pPr>
              <a:buFontTx/>
              <a:buChar char="-"/>
            </a:pPr>
            <a:r>
              <a:rPr lang="hu-HU" sz="1600" dirty="0"/>
              <a:t>az adatokat olyan analitikai eszközökkel és algoritmusok használatával kell feldolgozni, ami lehetőséget ad az értékes adatok kinyerésére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938D5DDC-AA35-4690-AD38-C9F96A5A60B4}"/>
              </a:ext>
            </a:extLst>
          </p:cNvPr>
          <p:cNvSpPr txBox="1"/>
          <p:nvPr/>
        </p:nvSpPr>
        <p:spPr>
          <a:xfrm>
            <a:off x="827584" y="1484784"/>
            <a:ext cx="756084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</a:t>
            </a:r>
            <a:r>
              <a:rPr lang="hu-HU" sz="1800" dirty="0" err="1">
                <a:solidFill>
                  <a:srgbClr val="4B5E90"/>
                </a:solidFill>
              </a:rPr>
              <a:t>big</a:t>
            </a:r>
            <a:r>
              <a:rPr lang="hu-HU" sz="1800" dirty="0">
                <a:solidFill>
                  <a:srgbClr val="4B5E90"/>
                </a:solidFill>
              </a:rPr>
              <a:t> </a:t>
            </a:r>
            <a:r>
              <a:rPr lang="hu-HU" sz="1800" dirty="0" err="1">
                <a:solidFill>
                  <a:srgbClr val="4B5E90"/>
                </a:solidFill>
              </a:rPr>
              <a:t>data</a:t>
            </a:r>
            <a:r>
              <a:rPr lang="hu-HU" sz="1800" dirty="0">
                <a:solidFill>
                  <a:srgbClr val="4B5E90"/>
                </a:solidFill>
              </a:rPr>
              <a:t> egy olyan komplex technológiai környezetet jelent, amely lehetővé teszi a hatalmas méretű, és komplex adatmennyiség hatékony feldolgozását. A hagyományos adatbázismenedzsment eszközök ezeket a feladatokat egyáltalán nem, vagy nem hatékonyan tudják csak megoldani. </a:t>
            </a:r>
          </a:p>
        </p:txBody>
      </p:sp>
    </p:spTree>
    <p:extLst>
      <p:ext uri="{BB962C8B-B14F-4D97-AF65-F5344CB8AC3E}">
        <p14:creationId xmlns:p14="http://schemas.microsoft.com/office/powerpoint/2010/main" val="3333115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ED06AC-DC24-49DA-BB1C-56AFDE684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A képzés javasolt tematikája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C2FF06-11AC-4E85-8EEA-2A7883D1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51069A4-5344-4513-9096-D0A521C3D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az adatok elektronikus menedzseléséhez elsődlegesen informatikai tudásra, másodlagosan az adatok kezelésére </a:t>
            </a:r>
            <a:r>
              <a:rPr lang="hu-HU" sz="1800" dirty="0" err="1"/>
              <a:t>vonatakozó</a:t>
            </a:r>
            <a:r>
              <a:rPr lang="hu-HU" sz="1800" dirty="0"/>
              <a:t> érvényes jogszabályok ismeretére (pl.: GDPR) van szükség</a:t>
            </a:r>
          </a:p>
          <a:p>
            <a:pPr>
              <a:buFontTx/>
              <a:buChar char="-"/>
            </a:pPr>
            <a:r>
              <a:rPr lang="hu-HU" sz="1800" dirty="0"/>
              <a:t>az adatok kiértékelésére és </a:t>
            </a:r>
            <a:r>
              <a:rPr lang="hu-HU" sz="1800" dirty="0" err="1"/>
              <a:t>feoldozására</a:t>
            </a:r>
            <a:r>
              <a:rPr lang="hu-HU" sz="1800" dirty="0"/>
              <a:t> elsődlegesen programozói és statisztikai, másodlagosan üzleti ismeretekre van szükség</a:t>
            </a:r>
          </a:p>
          <a:p>
            <a:pPr>
              <a:buFontTx/>
              <a:buChar char="-"/>
            </a:pPr>
            <a:r>
              <a:rPr lang="hu-HU" sz="1800" dirty="0"/>
              <a:t>a Big Data témakör az előzőek összetettebb és komplexebb emelt szintű ismereteire van szükség</a:t>
            </a:r>
          </a:p>
          <a:p>
            <a:pPr>
              <a:buFontTx/>
              <a:buChar char="-"/>
            </a:pPr>
            <a:r>
              <a:rPr lang="hu-HU" sz="1800" dirty="0"/>
              <a:t>cégen belüli kompetencia a munkatársak képzettségi szintjük szinten tartását minimális célként érdemes kitűzni</a:t>
            </a:r>
          </a:p>
          <a:p>
            <a:pPr>
              <a:buFontTx/>
              <a:buChar char="-"/>
            </a:pPr>
            <a:r>
              <a:rPr lang="hu-HU" sz="1800" dirty="0"/>
              <a:t>amennyiben a vállalkozás stratégiájának része az adatok elemzésével támogatott döntés támogatás, javasolt a kompetencia fejlődési ívét is megtervezni, és összhangba hozni a HR elvárásokkal, a megfelelő belső vagy akár külső szakmai stáb biztosításával</a:t>
            </a:r>
          </a:p>
        </p:txBody>
      </p:sp>
    </p:spTree>
    <p:extLst>
      <p:ext uri="{BB962C8B-B14F-4D97-AF65-F5344CB8AC3E}">
        <p14:creationId xmlns:p14="http://schemas.microsoft.com/office/powerpoint/2010/main" val="28295419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23D9D9B-BC35-4D81-9FEC-854F08337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tematika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56D5281-3048-4891-9368-FB0435335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Adatok</a:t>
            </a:r>
          </a:p>
          <a:p>
            <a:pPr>
              <a:buFontTx/>
              <a:buChar char="-"/>
            </a:pPr>
            <a:r>
              <a:rPr lang="hu-HU" sz="1800" dirty="0"/>
              <a:t>Adatbázis</a:t>
            </a:r>
          </a:p>
          <a:p>
            <a:pPr>
              <a:buFontTx/>
              <a:buChar char="-"/>
            </a:pPr>
            <a:r>
              <a:rPr lang="hu-HU" sz="1800" dirty="0"/>
              <a:t>Elemzés, kiértékelés (irodai szoftvercsomaggal)</a:t>
            </a:r>
          </a:p>
          <a:p>
            <a:pPr>
              <a:buFontTx/>
              <a:buChar char="-"/>
            </a:pPr>
            <a:r>
              <a:rPr lang="hu-HU" sz="1600" dirty="0"/>
              <a:t>Elemzés, kiértékelés (BI eszközzel: POWER BI)</a:t>
            </a:r>
          </a:p>
          <a:p>
            <a:r>
              <a:rPr lang="hu-HU" sz="1600" dirty="0" err="1"/>
              <a:t>Power</a:t>
            </a:r>
            <a:r>
              <a:rPr lang="hu-HU" sz="1600" dirty="0"/>
              <a:t> BI Service</a:t>
            </a:r>
          </a:p>
          <a:p>
            <a:r>
              <a:rPr lang="hu-HU" sz="1600" dirty="0" err="1"/>
              <a:t>Power</a:t>
            </a:r>
            <a:r>
              <a:rPr lang="hu-HU" sz="1600" dirty="0"/>
              <a:t> BI Mobile</a:t>
            </a:r>
          </a:p>
          <a:p>
            <a:r>
              <a:rPr lang="hu-HU" sz="1600" dirty="0"/>
              <a:t>ETL folyamatok megvalósításához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9608508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9630F7-A2B0-486C-B864-9C96C70F1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https://kepezz.hu/VideoLibraryArticle/Details/5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104965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3890D5-BCC5-45E5-B092-C2E8D235D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Versenyelőny,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12C507C-74B9-4963-B58C-D7BFD7E2D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vállalkozás profiljának megfelelően érdemes betervezni a szükséges szintű belső kompetenciát</a:t>
            </a:r>
          </a:p>
          <a:p>
            <a:pPr>
              <a:buFontTx/>
              <a:buChar char="-"/>
            </a:pPr>
            <a:r>
              <a:rPr lang="hu-HU" sz="1800" dirty="0"/>
              <a:t>külső kompetencia bevonása esetén is javasolt olyan - a vállalkozás érdekeit képviselő, lehetőleg belső - munkatárs, aki legalább egy átfogó szakmai szintű tudással rendelkezik, követi és szükség esetén korrigálja az eseményeket</a:t>
            </a:r>
          </a:p>
          <a:p>
            <a:pPr>
              <a:buFontTx/>
              <a:buChar char="-"/>
            </a:pPr>
            <a:r>
              <a:rPr lang="hu-HU" sz="1800" dirty="0"/>
              <a:t>erről a területről is kijelenthető: minél alaposabb tudást birtokol a vállalkozás informatikai (programozói jártasság), statisztikai, üzleti tudásból, annál hatékonyabban tudja elérni a kívánt eredményt</a:t>
            </a:r>
          </a:p>
          <a:p>
            <a:pPr>
              <a:buFontTx/>
              <a:buChar char="-"/>
            </a:pPr>
            <a:r>
              <a:rPr lang="hu-HU" sz="1800" dirty="0"/>
              <a:t>amennyiben a vezetők ösztönösen megérzik a trendeket, vagy az adott piac nem igényli az adatokon keresztüli mérést, vagy a jövőbe tekintő elemzéseket, akkor maga a képzés elmaradása nem jelent közvetlenül versenyhátrányt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3302788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2175</TotalTime>
  <Words>3433</Words>
  <Application>Microsoft Office PowerPoint</Application>
  <PresentationFormat>Diavetítés a képernyőre (4:3 oldalarány)</PresentationFormat>
  <Paragraphs>445</Paragraphs>
  <Slides>43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8" baseType="lpstr">
      <vt:lpstr>Arial</vt:lpstr>
      <vt:lpstr>Calibri</vt:lpstr>
      <vt:lpstr>Comfortaa</vt:lpstr>
      <vt:lpstr>Symbol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adatbázis, big data kezelés, adatkiértékelés, feldolgozás     2021</vt:lpstr>
      <vt:lpstr>PowerPoint-bemutató</vt:lpstr>
      <vt:lpstr>adat</vt:lpstr>
      <vt:lpstr>Adat</vt:lpstr>
      <vt:lpstr>Miért érdemes foglalkozni az adatokkal</vt:lpstr>
      <vt:lpstr>Jogszabályi előírások</vt:lpstr>
      <vt:lpstr>könyvelés</vt:lpstr>
      <vt:lpstr>döntéstámogatás</vt:lpstr>
      <vt:lpstr>vállalatirányítás</vt:lpstr>
      <vt:lpstr>PowerPoint-bemutató</vt:lpstr>
      <vt:lpstr>Adat létrehozása, keletkezése, tárolása</vt:lpstr>
      <vt:lpstr>Az adatok elérése</vt:lpstr>
      <vt:lpstr>Adatok tárolásának formátuma, adatok hasznáata, mentése</vt:lpstr>
      <vt:lpstr>PowerPoint-bemutató</vt:lpstr>
      <vt:lpstr>adatbázis</vt:lpstr>
      <vt:lpstr>Irodai adatbázis alkalmazások</vt:lpstr>
      <vt:lpstr>Adatbázis-kezelő rendszerek</vt:lpstr>
      <vt:lpstr>Adatbázis-kezelő rendszerek</vt:lpstr>
      <vt:lpstr>Adatbázis-kezelő rendszerek</vt:lpstr>
      <vt:lpstr>Adatbázis-kezelő rendszerek</vt:lpstr>
      <vt:lpstr>Adatbázis tervezés</vt:lpstr>
      <vt:lpstr>Adatbázis tervezés</vt:lpstr>
      <vt:lpstr>PowerPoint-bemutató</vt:lpstr>
      <vt:lpstr>adattárház</vt:lpstr>
      <vt:lpstr>Adatok betöltése, riportok</vt:lpstr>
      <vt:lpstr>Adatok betöltése, riportok</vt:lpstr>
      <vt:lpstr>Adatok elemzése (mesteri szinten)</vt:lpstr>
      <vt:lpstr>Adatok elemzése (mesteri szinten)</vt:lpstr>
      <vt:lpstr>PowerPoint-bemutató</vt:lpstr>
      <vt:lpstr>Üzleti intelligencia</vt:lpstr>
      <vt:lpstr>Üzleti intelligencia</vt:lpstr>
      <vt:lpstr>riportok</vt:lpstr>
      <vt:lpstr>riportok</vt:lpstr>
      <vt:lpstr>riportok</vt:lpstr>
      <vt:lpstr>PowerPoint-bemutató</vt:lpstr>
      <vt:lpstr>Big data</vt:lpstr>
      <vt:lpstr>PowerPoint-bemutató</vt:lpstr>
      <vt:lpstr>Szakmai elvárások</vt:lpstr>
      <vt:lpstr>tematika</vt:lpstr>
      <vt:lpstr>PowerPoint-bemutató</vt:lpstr>
      <vt:lpstr>Versenyelőny, versenyhátrány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1253</cp:revision>
  <cp:lastPrinted>2019-09-17T07:24:41Z</cp:lastPrinted>
  <dcterms:created xsi:type="dcterms:W3CDTF">2014-03-03T11:13:53Z</dcterms:created>
  <dcterms:modified xsi:type="dcterms:W3CDTF">2021-05-13T12:06:01Z</dcterms:modified>
</cp:coreProperties>
</file>