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1"/>
  </p:sldMasterIdLst>
  <p:notesMasterIdLst>
    <p:notesMasterId r:id="rId50"/>
  </p:notesMasterIdLst>
  <p:sldIdLst>
    <p:sldId id="256" r:id="rId2"/>
    <p:sldId id="297" r:id="rId3"/>
    <p:sldId id="264" r:id="rId4"/>
    <p:sldId id="303" r:id="rId5"/>
    <p:sldId id="351" r:id="rId6"/>
    <p:sldId id="352" r:id="rId7"/>
    <p:sldId id="265" r:id="rId8"/>
    <p:sldId id="353" r:id="rId9"/>
    <p:sldId id="354" r:id="rId10"/>
    <p:sldId id="269" r:id="rId11"/>
    <p:sldId id="355" r:id="rId12"/>
    <p:sldId id="356" r:id="rId13"/>
    <p:sldId id="357" r:id="rId14"/>
    <p:sldId id="358" r:id="rId15"/>
    <p:sldId id="359" r:id="rId16"/>
    <p:sldId id="360" r:id="rId17"/>
    <p:sldId id="386" r:id="rId18"/>
    <p:sldId id="361" r:id="rId19"/>
    <p:sldId id="362" r:id="rId20"/>
    <p:sldId id="363" r:id="rId21"/>
    <p:sldId id="364" r:id="rId22"/>
    <p:sldId id="365" r:id="rId23"/>
    <p:sldId id="387" r:id="rId24"/>
    <p:sldId id="366" r:id="rId25"/>
    <p:sldId id="367" r:id="rId26"/>
    <p:sldId id="368" r:id="rId27"/>
    <p:sldId id="369" r:id="rId28"/>
    <p:sldId id="388" r:id="rId29"/>
    <p:sldId id="370" r:id="rId30"/>
    <p:sldId id="371" r:id="rId31"/>
    <p:sldId id="372" r:id="rId32"/>
    <p:sldId id="373" r:id="rId33"/>
    <p:sldId id="389" r:id="rId34"/>
    <p:sldId id="374" r:id="rId35"/>
    <p:sldId id="375" r:id="rId36"/>
    <p:sldId id="376" r:id="rId37"/>
    <p:sldId id="377" r:id="rId38"/>
    <p:sldId id="378" r:id="rId39"/>
    <p:sldId id="379" r:id="rId40"/>
    <p:sldId id="380" r:id="rId41"/>
    <p:sldId id="296" r:id="rId42"/>
    <p:sldId id="381" r:id="rId43"/>
    <p:sldId id="382" r:id="rId44"/>
    <p:sldId id="383" r:id="rId45"/>
    <p:sldId id="384" r:id="rId46"/>
    <p:sldId id="344" r:id="rId47"/>
    <p:sldId id="385" r:id="rId48"/>
    <p:sldId id="258" r:id="rId49"/>
  </p:sldIdLst>
  <p:sldSz cx="9144000" cy="6858000" type="screen4x3"/>
  <p:notesSz cx="6794500" cy="9906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0" userDrawn="1">
          <p15:clr>
            <a:srgbClr val="A4A3A4"/>
          </p15:clr>
        </p15:guide>
        <p15:guide id="2" pos="214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99"/>
    <a:srgbClr val="0000CC"/>
    <a:srgbClr val="FFFFFF"/>
    <a:srgbClr val="E0A9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Közepesen sötét stílus 2 – 1.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84" autoAdjust="0"/>
    <p:restoredTop sz="94622" autoAdjust="0"/>
  </p:normalViewPr>
  <p:slideViewPr>
    <p:cSldViewPr snapToObjects="1">
      <p:cViewPr varScale="1">
        <p:scale>
          <a:sx n="82" d="100"/>
          <a:sy n="82" d="100"/>
        </p:scale>
        <p:origin x="1728"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Objects="1">
      <p:cViewPr varScale="1">
        <p:scale>
          <a:sx n="86" d="100"/>
          <a:sy n="86" d="100"/>
        </p:scale>
        <p:origin x="3786" y="78"/>
      </p:cViewPr>
      <p:guideLst>
        <p:guide orient="horz" pos="3120"/>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1" y="0"/>
            <a:ext cx="2944283" cy="495300"/>
          </a:xfrm>
          <a:prstGeom prst="rect">
            <a:avLst/>
          </a:prstGeom>
        </p:spPr>
        <p:txBody>
          <a:bodyPr vert="horz" lIns="91294" tIns="45647" rIns="91294" bIns="45647" rtlCol="0"/>
          <a:lstStyle>
            <a:lvl1pPr algn="l">
              <a:defRPr sz="1200"/>
            </a:lvl1pPr>
          </a:lstStyle>
          <a:p>
            <a:endParaRPr lang="hu-HU"/>
          </a:p>
        </p:txBody>
      </p:sp>
      <p:sp>
        <p:nvSpPr>
          <p:cNvPr id="3" name="Dátum helye 2"/>
          <p:cNvSpPr>
            <a:spLocks noGrp="1"/>
          </p:cNvSpPr>
          <p:nvPr>
            <p:ph type="dt" idx="1"/>
          </p:nvPr>
        </p:nvSpPr>
        <p:spPr>
          <a:xfrm>
            <a:off x="3848645" y="0"/>
            <a:ext cx="2944283" cy="495300"/>
          </a:xfrm>
          <a:prstGeom prst="rect">
            <a:avLst/>
          </a:prstGeom>
        </p:spPr>
        <p:txBody>
          <a:bodyPr vert="horz" lIns="91294" tIns="45647" rIns="91294" bIns="45647" rtlCol="0"/>
          <a:lstStyle>
            <a:lvl1pPr algn="r">
              <a:defRPr sz="1200"/>
            </a:lvl1pPr>
          </a:lstStyle>
          <a:p>
            <a:fld id="{6E1230F8-2015-46AC-9C15-B08EDE877F5D}" type="datetimeFigureOut">
              <a:rPr lang="hu-HU" smtClean="0"/>
              <a:t>2021. 04. 16.</a:t>
            </a:fld>
            <a:endParaRPr lang="hu-HU"/>
          </a:p>
        </p:txBody>
      </p:sp>
      <p:sp>
        <p:nvSpPr>
          <p:cNvPr id="4" name="Diakép helye 3"/>
          <p:cNvSpPr>
            <a:spLocks noGrp="1" noRot="1" noChangeAspect="1"/>
          </p:cNvSpPr>
          <p:nvPr>
            <p:ph type="sldImg" idx="2"/>
          </p:nvPr>
        </p:nvSpPr>
        <p:spPr>
          <a:xfrm>
            <a:off x="920750" y="742950"/>
            <a:ext cx="4953000" cy="3714750"/>
          </a:xfrm>
          <a:prstGeom prst="rect">
            <a:avLst/>
          </a:prstGeom>
          <a:noFill/>
          <a:ln w="12700">
            <a:solidFill>
              <a:prstClr val="black"/>
            </a:solidFill>
          </a:ln>
        </p:spPr>
        <p:txBody>
          <a:bodyPr vert="horz" lIns="91294" tIns="45647" rIns="91294" bIns="45647" rtlCol="0" anchor="ctr"/>
          <a:lstStyle/>
          <a:p>
            <a:endParaRPr lang="hu-HU"/>
          </a:p>
        </p:txBody>
      </p:sp>
      <p:sp>
        <p:nvSpPr>
          <p:cNvPr id="5" name="Jegyzetek helye 4"/>
          <p:cNvSpPr>
            <a:spLocks noGrp="1"/>
          </p:cNvSpPr>
          <p:nvPr>
            <p:ph type="body" sz="quarter" idx="3"/>
          </p:nvPr>
        </p:nvSpPr>
        <p:spPr>
          <a:xfrm>
            <a:off x="679450" y="4705350"/>
            <a:ext cx="5435600" cy="4457700"/>
          </a:xfrm>
          <a:prstGeom prst="rect">
            <a:avLst/>
          </a:prstGeom>
        </p:spPr>
        <p:txBody>
          <a:bodyPr vert="horz" lIns="91294" tIns="45647" rIns="91294" bIns="45647" rtlCol="0"/>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6" name="Élőláb helye 5"/>
          <p:cNvSpPr>
            <a:spLocks noGrp="1"/>
          </p:cNvSpPr>
          <p:nvPr>
            <p:ph type="ftr" sz="quarter" idx="4"/>
          </p:nvPr>
        </p:nvSpPr>
        <p:spPr>
          <a:xfrm>
            <a:off x="1" y="9408981"/>
            <a:ext cx="2944283" cy="495300"/>
          </a:xfrm>
          <a:prstGeom prst="rect">
            <a:avLst/>
          </a:prstGeom>
        </p:spPr>
        <p:txBody>
          <a:bodyPr vert="horz" lIns="91294" tIns="45647" rIns="91294" bIns="45647" rtlCol="0" anchor="b"/>
          <a:lstStyle>
            <a:lvl1pPr algn="l">
              <a:defRPr sz="1200"/>
            </a:lvl1pPr>
          </a:lstStyle>
          <a:p>
            <a:endParaRPr lang="hu-HU"/>
          </a:p>
        </p:txBody>
      </p:sp>
      <p:sp>
        <p:nvSpPr>
          <p:cNvPr id="7" name="Dia számának helye 6"/>
          <p:cNvSpPr>
            <a:spLocks noGrp="1"/>
          </p:cNvSpPr>
          <p:nvPr>
            <p:ph type="sldNum" sz="quarter" idx="5"/>
          </p:nvPr>
        </p:nvSpPr>
        <p:spPr>
          <a:xfrm>
            <a:off x="3848645" y="9408981"/>
            <a:ext cx="2944283" cy="495300"/>
          </a:xfrm>
          <a:prstGeom prst="rect">
            <a:avLst/>
          </a:prstGeom>
        </p:spPr>
        <p:txBody>
          <a:bodyPr vert="horz" lIns="91294" tIns="45647" rIns="91294" bIns="45647" rtlCol="0" anchor="b"/>
          <a:lstStyle>
            <a:lvl1pPr algn="r">
              <a:defRPr sz="1200"/>
            </a:lvl1pPr>
          </a:lstStyle>
          <a:p>
            <a:fld id="{CDA5C11E-540C-488B-B718-84796C0B45F1}" type="slidenum">
              <a:rPr lang="hu-HU" smtClean="0"/>
              <a:t>‹#›</a:t>
            </a:fld>
            <a:endParaRPr lang="hu-HU"/>
          </a:p>
        </p:txBody>
      </p:sp>
    </p:spTree>
    <p:extLst>
      <p:ext uri="{BB962C8B-B14F-4D97-AF65-F5344CB8AC3E}">
        <p14:creationId xmlns:p14="http://schemas.microsoft.com/office/powerpoint/2010/main" val="4036585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ia számának helye 3"/>
          <p:cNvSpPr>
            <a:spLocks noGrp="1"/>
          </p:cNvSpPr>
          <p:nvPr>
            <p:ph type="sldNum" sz="quarter" idx="10"/>
          </p:nvPr>
        </p:nvSpPr>
        <p:spPr/>
        <p:txBody>
          <a:bodyPr/>
          <a:lstStyle/>
          <a:p>
            <a:fld id="{CDA5C11E-540C-488B-B718-84796C0B45F1}" type="slidenum">
              <a:rPr lang="hu-HU" smtClean="0"/>
              <a:t>1</a:t>
            </a:fld>
            <a:endParaRPr lang="hu-HU"/>
          </a:p>
        </p:txBody>
      </p:sp>
    </p:spTree>
    <p:extLst>
      <p:ext uri="{BB962C8B-B14F-4D97-AF65-F5344CB8AC3E}">
        <p14:creationId xmlns:p14="http://schemas.microsoft.com/office/powerpoint/2010/main" val="41123891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ia számának helye 3"/>
          <p:cNvSpPr>
            <a:spLocks noGrp="1"/>
          </p:cNvSpPr>
          <p:nvPr>
            <p:ph type="sldNum" sz="quarter" idx="10"/>
          </p:nvPr>
        </p:nvSpPr>
        <p:spPr/>
        <p:txBody>
          <a:bodyPr/>
          <a:lstStyle/>
          <a:p>
            <a:fld id="{CDA5C11E-540C-488B-B718-84796C0B45F1}" type="slidenum">
              <a:rPr lang="hu-HU" smtClean="0"/>
              <a:t>2</a:t>
            </a:fld>
            <a:endParaRPr lang="hu-HU"/>
          </a:p>
        </p:txBody>
      </p:sp>
    </p:spTree>
    <p:extLst>
      <p:ext uri="{BB962C8B-B14F-4D97-AF65-F5344CB8AC3E}">
        <p14:creationId xmlns:p14="http://schemas.microsoft.com/office/powerpoint/2010/main" val="2084326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ia számának helye 3"/>
          <p:cNvSpPr>
            <a:spLocks noGrp="1"/>
          </p:cNvSpPr>
          <p:nvPr>
            <p:ph type="sldNum" sz="quarter" idx="5"/>
          </p:nvPr>
        </p:nvSpPr>
        <p:spPr/>
        <p:txBody>
          <a:bodyPr/>
          <a:lstStyle/>
          <a:p>
            <a:fld id="{CDA5C11E-540C-488B-B718-84796C0B45F1}" type="slidenum">
              <a:rPr lang="hu-HU" smtClean="0"/>
              <a:t>15</a:t>
            </a:fld>
            <a:endParaRPr lang="hu-HU"/>
          </a:p>
        </p:txBody>
      </p:sp>
    </p:spTree>
    <p:extLst>
      <p:ext uri="{BB962C8B-B14F-4D97-AF65-F5344CB8AC3E}">
        <p14:creationId xmlns:p14="http://schemas.microsoft.com/office/powerpoint/2010/main" val="32424141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ia számának helye 3"/>
          <p:cNvSpPr>
            <a:spLocks noGrp="1"/>
          </p:cNvSpPr>
          <p:nvPr>
            <p:ph type="sldNum" sz="quarter" idx="10"/>
          </p:nvPr>
        </p:nvSpPr>
        <p:spPr/>
        <p:txBody>
          <a:bodyPr/>
          <a:lstStyle/>
          <a:p>
            <a:fld id="{CDA5C11E-540C-488B-B718-84796C0B45F1}" type="slidenum">
              <a:rPr lang="hu-HU" smtClean="0"/>
              <a:t>48</a:t>
            </a:fld>
            <a:endParaRPr lang="hu-HU"/>
          </a:p>
        </p:txBody>
      </p:sp>
    </p:spTree>
    <p:extLst>
      <p:ext uri="{BB962C8B-B14F-4D97-AF65-F5344CB8AC3E}">
        <p14:creationId xmlns:p14="http://schemas.microsoft.com/office/powerpoint/2010/main" val="41123891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5"/>
            <a:ext cx="7772400" cy="1470025"/>
          </a:xfrm>
        </p:spPr>
        <p:txBody>
          <a:bodyPr/>
          <a:lstStyle/>
          <a:p>
            <a:r>
              <a:rPr lang="hu-HU"/>
              <a:t>Mintacím szerkesztése</a:t>
            </a:r>
          </a:p>
        </p:txBody>
      </p:sp>
      <p:sp>
        <p:nvSpPr>
          <p:cNvPr id="3" name="Alcím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a:t>Alcím mintájának szerkesztése</a:t>
            </a:r>
          </a:p>
        </p:txBody>
      </p:sp>
      <p:sp>
        <p:nvSpPr>
          <p:cNvPr id="4" name="Dátum helye 3"/>
          <p:cNvSpPr>
            <a:spLocks noGrp="1"/>
          </p:cNvSpPr>
          <p:nvPr>
            <p:ph type="dt" sz="half" idx="10"/>
          </p:nvPr>
        </p:nvSpPr>
        <p:spPr/>
        <p:txBody>
          <a:bodyPr/>
          <a:lstStyle/>
          <a:p>
            <a:fld id="{0DD05FFA-4383-4574-9830-A5FF25BE8406}" type="datetimeFigureOut">
              <a:rPr lang="hu-HU" smtClean="0"/>
              <a:t>2021. 04. 16.</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74ECFDF-B4B8-4D79-9C23-DD008FAF0A0B}" type="slidenum">
              <a:rPr lang="hu-HU" smtClean="0"/>
              <a:t>‹#›</a:t>
            </a:fld>
            <a:endParaRPr lang="hu-HU"/>
          </a:p>
        </p:txBody>
      </p:sp>
      <p:sp>
        <p:nvSpPr>
          <p:cNvPr id="7" name="Cím 1"/>
          <p:cNvSpPr txBox="1">
            <a:spLocks/>
          </p:cNvSpPr>
          <p:nvPr userDrawn="1"/>
        </p:nvSpPr>
        <p:spPr>
          <a:xfrm>
            <a:off x="447989" y="44624"/>
            <a:ext cx="4412043" cy="86409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400" b="1" kern="1200" cap="all" baseline="0">
                <a:solidFill>
                  <a:schemeClr val="bg1"/>
                </a:solidFill>
                <a:latin typeface="Arial" panose="020B0604020202020204" pitchFamily="34" charset="0"/>
                <a:ea typeface="+mj-ea"/>
                <a:cs typeface="Arial" panose="020B0604020202020204" pitchFamily="34" charset="0"/>
              </a:defRPr>
            </a:lvl1pPr>
          </a:lstStyle>
          <a:p>
            <a:r>
              <a:rPr lang="hu-HU"/>
              <a:t>Mintacím szerkesztése</a:t>
            </a:r>
          </a:p>
        </p:txBody>
      </p:sp>
    </p:spTree>
    <p:extLst>
      <p:ext uri="{BB962C8B-B14F-4D97-AF65-F5344CB8AC3E}">
        <p14:creationId xmlns:p14="http://schemas.microsoft.com/office/powerpoint/2010/main" val="38052360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a:xfrm>
            <a:off x="447989" y="44624"/>
            <a:ext cx="4700075" cy="936104"/>
          </a:xfrm>
        </p:spPr>
        <p:txBody>
          <a:bodyPr>
            <a:normAutofit/>
          </a:bodyPr>
          <a:lstStyle>
            <a:lvl1pPr algn="l">
              <a:defRPr sz="2400"/>
            </a:lvl1pPr>
          </a:lstStyle>
          <a:p>
            <a:r>
              <a:rPr lang="hu-HU" dirty="0"/>
              <a:t>Mintacím szerkesztése</a:t>
            </a:r>
          </a:p>
        </p:txBody>
      </p:sp>
      <p:sp>
        <p:nvSpPr>
          <p:cNvPr id="3" name="Tartalom helye 2"/>
          <p:cNvSpPr>
            <a:spLocks noGrp="1"/>
          </p:cNvSpPr>
          <p:nvPr>
            <p:ph idx="1"/>
          </p:nvPr>
        </p:nvSpPr>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10"/>
          </p:nvPr>
        </p:nvSpPr>
        <p:spPr/>
        <p:txBody>
          <a:bodyPr/>
          <a:lstStyle/>
          <a:p>
            <a:fld id="{0DD05FFA-4383-4574-9830-A5FF25BE8406}" type="datetimeFigureOut">
              <a:rPr lang="hu-HU" smtClean="0"/>
              <a:t>2021. 04. 16.</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1329614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p:spPr>
        <p:txBody>
          <a:bodyPr anchor="t"/>
          <a:lstStyle>
            <a:lvl1pPr algn="l">
              <a:defRPr sz="4000" b="1" cap="all"/>
            </a:lvl1pPr>
          </a:lstStyle>
          <a:p>
            <a:r>
              <a:rPr lang="hu-HU"/>
              <a:t>Mintacím szerkesztése</a:t>
            </a:r>
          </a:p>
        </p:txBody>
      </p:sp>
      <p:sp>
        <p:nvSpPr>
          <p:cNvPr id="3" name="Szöveg hely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átum helye 3"/>
          <p:cNvSpPr>
            <a:spLocks noGrp="1"/>
          </p:cNvSpPr>
          <p:nvPr>
            <p:ph type="dt" sz="half" idx="10"/>
          </p:nvPr>
        </p:nvSpPr>
        <p:spPr/>
        <p:txBody>
          <a:bodyPr/>
          <a:lstStyle/>
          <a:p>
            <a:fld id="{0DD05FFA-4383-4574-9830-A5FF25BE8406}" type="datetimeFigureOut">
              <a:rPr lang="hu-HU" smtClean="0"/>
              <a:t>2021. 04. 16.</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74ECFDF-B4B8-4D79-9C23-DD008FAF0A0B}" type="slidenum">
              <a:rPr lang="hu-HU" smtClean="0"/>
              <a:t>‹#›</a:t>
            </a:fld>
            <a:endParaRPr lang="hu-HU"/>
          </a:p>
        </p:txBody>
      </p:sp>
      <p:sp>
        <p:nvSpPr>
          <p:cNvPr id="7" name="Cím 1"/>
          <p:cNvSpPr txBox="1">
            <a:spLocks/>
          </p:cNvSpPr>
          <p:nvPr userDrawn="1"/>
        </p:nvSpPr>
        <p:spPr>
          <a:xfrm>
            <a:off x="447989" y="44624"/>
            <a:ext cx="4412043" cy="86409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400" b="1" kern="1200" cap="all" baseline="0">
                <a:solidFill>
                  <a:schemeClr val="bg1"/>
                </a:solidFill>
                <a:latin typeface="Arial" panose="020B0604020202020204" pitchFamily="34" charset="0"/>
                <a:ea typeface="+mj-ea"/>
                <a:cs typeface="Arial" panose="020B0604020202020204" pitchFamily="34" charset="0"/>
              </a:defRPr>
            </a:lvl1pPr>
          </a:lstStyle>
          <a:p>
            <a:r>
              <a:rPr lang="hu-HU"/>
              <a:t>Mintacím szerkesztése</a:t>
            </a:r>
          </a:p>
        </p:txBody>
      </p:sp>
    </p:spTree>
    <p:extLst>
      <p:ext uri="{BB962C8B-B14F-4D97-AF65-F5344CB8AC3E}">
        <p14:creationId xmlns:p14="http://schemas.microsoft.com/office/powerpoint/2010/main" val="3469027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3" name="Tartalom hely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dirty="0"/>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4" name="Tartalom hely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Dátum helye 4"/>
          <p:cNvSpPr>
            <a:spLocks noGrp="1"/>
          </p:cNvSpPr>
          <p:nvPr>
            <p:ph type="dt" sz="half" idx="10"/>
          </p:nvPr>
        </p:nvSpPr>
        <p:spPr/>
        <p:txBody>
          <a:bodyPr/>
          <a:lstStyle/>
          <a:p>
            <a:fld id="{0DD05FFA-4383-4574-9830-A5FF25BE8406}" type="datetimeFigureOut">
              <a:rPr lang="hu-HU" smtClean="0"/>
              <a:t>2021. 04. 16.</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3634561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hu-HU"/>
              <a:t>Mintacím szerkesztése</a:t>
            </a:r>
          </a:p>
        </p:txBody>
      </p:sp>
      <p:sp>
        <p:nvSpPr>
          <p:cNvPr id="3" name="Szöveg hely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Tartalom hely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Szöveg hely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Tartalom hely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7" name="Dátum helye 6"/>
          <p:cNvSpPr>
            <a:spLocks noGrp="1"/>
          </p:cNvSpPr>
          <p:nvPr>
            <p:ph type="dt" sz="half" idx="10"/>
          </p:nvPr>
        </p:nvSpPr>
        <p:spPr/>
        <p:txBody>
          <a:bodyPr/>
          <a:lstStyle/>
          <a:p>
            <a:fld id="{0DD05FFA-4383-4574-9830-A5FF25BE8406}" type="datetimeFigureOut">
              <a:rPr lang="hu-HU" smtClean="0"/>
              <a:t>2021. 04. 16.</a:t>
            </a:fld>
            <a:endParaRPr lang="hu-HU"/>
          </a:p>
        </p:txBody>
      </p:sp>
      <p:sp>
        <p:nvSpPr>
          <p:cNvPr id="8" name="Élőláb helye 7"/>
          <p:cNvSpPr>
            <a:spLocks noGrp="1"/>
          </p:cNvSpPr>
          <p:nvPr>
            <p:ph type="ftr" sz="quarter" idx="11"/>
          </p:nvPr>
        </p:nvSpPr>
        <p:spPr/>
        <p:txBody>
          <a:bodyPr/>
          <a:lstStyle/>
          <a:p>
            <a:endParaRPr lang="hu-HU"/>
          </a:p>
        </p:txBody>
      </p:sp>
      <p:sp>
        <p:nvSpPr>
          <p:cNvPr id="9" name="Dia számának helye 8"/>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24456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6" name="Tartalom helye 2"/>
          <p:cNvSpPr>
            <a:spLocks noGrp="1"/>
          </p:cNvSpPr>
          <p:nvPr>
            <p:ph idx="1"/>
          </p:nvPr>
        </p:nvSpPr>
        <p:spPr>
          <a:xfrm>
            <a:off x="447989" y="1628800"/>
            <a:ext cx="5111750" cy="4691063"/>
          </a:xfrm>
        </p:spPr>
        <p:txBody>
          <a:bodyPr/>
          <a:lstStyle>
            <a:lvl1pPr>
              <a:defRPr sz="24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hu-HU" dirty="0"/>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7" name="Kép helye 2"/>
          <p:cNvSpPr>
            <a:spLocks noGrp="1"/>
          </p:cNvSpPr>
          <p:nvPr>
            <p:ph type="pic" idx="13"/>
          </p:nvPr>
        </p:nvSpPr>
        <p:spPr>
          <a:xfrm>
            <a:off x="5724128" y="1633102"/>
            <a:ext cx="3240360" cy="46910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Tree>
    <p:extLst>
      <p:ext uri="{BB962C8B-B14F-4D97-AF65-F5344CB8AC3E}">
        <p14:creationId xmlns:p14="http://schemas.microsoft.com/office/powerpoint/2010/main" val="2086175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artalomrész képaláírással">
    <p:spTree>
      <p:nvGrpSpPr>
        <p:cNvPr id="1" name=""/>
        <p:cNvGrpSpPr/>
        <p:nvPr/>
      </p:nvGrpSpPr>
      <p:grpSpPr>
        <a:xfrm>
          <a:off x="0" y="0"/>
          <a:ext cx="0" cy="0"/>
          <a:chOff x="0" y="0"/>
          <a:chExt cx="0" cy="0"/>
        </a:xfrm>
      </p:grpSpPr>
      <p:sp>
        <p:nvSpPr>
          <p:cNvPr id="3" name="Tartalom helye 2"/>
          <p:cNvSpPr>
            <a:spLocks noGrp="1"/>
          </p:cNvSpPr>
          <p:nvPr>
            <p:ph idx="1"/>
          </p:nvPr>
        </p:nvSpPr>
        <p:spPr>
          <a:xfrm>
            <a:off x="3575050" y="1435100"/>
            <a:ext cx="5111750" cy="46910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4" name="Szöveg hely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átum helye 4"/>
          <p:cNvSpPr>
            <a:spLocks noGrp="1"/>
          </p:cNvSpPr>
          <p:nvPr>
            <p:ph type="dt" sz="half" idx="10"/>
          </p:nvPr>
        </p:nvSpPr>
        <p:spPr/>
        <p:txBody>
          <a:bodyPr/>
          <a:lstStyle/>
          <a:p>
            <a:fld id="{0DD05FFA-4383-4574-9830-A5FF25BE8406}" type="datetimeFigureOut">
              <a:rPr lang="hu-HU" smtClean="0"/>
              <a:t>2021. 04. 16.</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774ECFDF-B4B8-4D79-9C23-DD008FAF0A0B}" type="slidenum">
              <a:rPr lang="hu-HU" smtClean="0"/>
              <a:t>‹#›</a:t>
            </a:fld>
            <a:endParaRPr lang="hu-HU"/>
          </a:p>
        </p:txBody>
      </p:sp>
      <p:sp>
        <p:nvSpPr>
          <p:cNvPr id="9" name="Cím 1"/>
          <p:cNvSpPr>
            <a:spLocks noGrp="1"/>
          </p:cNvSpPr>
          <p:nvPr>
            <p:ph type="title"/>
          </p:nvPr>
        </p:nvSpPr>
        <p:spPr>
          <a:xfrm>
            <a:off x="447989" y="44624"/>
            <a:ext cx="4412043" cy="864096"/>
          </a:xfrm>
        </p:spPr>
        <p:txBody>
          <a:bodyPr/>
          <a:lstStyle/>
          <a:p>
            <a:r>
              <a:rPr lang="hu-HU"/>
              <a:t>Mintacím szerkesztése</a:t>
            </a:r>
          </a:p>
        </p:txBody>
      </p:sp>
    </p:spTree>
    <p:extLst>
      <p:ext uri="{BB962C8B-B14F-4D97-AF65-F5344CB8AC3E}">
        <p14:creationId xmlns:p14="http://schemas.microsoft.com/office/powerpoint/2010/main" val="1428776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0"/>
            <a:ext cx="5486400" cy="566738"/>
          </a:xfrm>
        </p:spPr>
        <p:txBody>
          <a:bodyPr anchor="b"/>
          <a:lstStyle>
            <a:lvl1pPr algn="l">
              <a:defRPr sz="2000" b="1"/>
            </a:lvl1pPr>
          </a:lstStyle>
          <a:p>
            <a:r>
              <a:rPr lang="hu-HU"/>
              <a:t>Mintacím szerkesztése</a:t>
            </a:r>
          </a:p>
        </p:txBody>
      </p:sp>
      <p:sp>
        <p:nvSpPr>
          <p:cNvPr id="3" name="Kép hely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
        <p:nvSpPr>
          <p:cNvPr id="4" name="Szöveg hely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átum helye 4"/>
          <p:cNvSpPr>
            <a:spLocks noGrp="1"/>
          </p:cNvSpPr>
          <p:nvPr>
            <p:ph type="dt" sz="half" idx="10"/>
          </p:nvPr>
        </p:nvSpPr>
        <p:spPr/>
        <p:txBody>
          <a:bodyPr/>
          <a:lstStyle/>
          <a:p>
            <a:fld id="{0DD05FFA-4383-4574-9830-A5FF25BE8406}" type="datetimeFigureOut">
              <a:rPr lang="hu-HU" smtClean="0"/>
              <a:t>2021. 04. 16.</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90349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userDrawn="1">
  <p:cSld name="Custom Layout">
    <p:spTree>
      <p:nvGrpSpPr>
        <p:cNvPr id="1" name=""/>
        <p:cNvGrpSpPr/>
        <p:nvPr/>
      </p:nvGrpSpPr>
      <p:grpSpPr>
        <a:xfrm>
          <a:off x="0" y="0"/>
          <a:ext cx="0" cy="0"/>
          <a:chOff x="0" y="0"/>
          <a:chExt cx="0" cy="0"/>
        </a:xfrm>
      </p:grpSpPr>
      <p:sp>
        <p:nvSpPr>
          <p:cNvPr id="14" name="Title 8"/>
          <p:cNvSpPr>
            <a:spLocks noGrp="1"/>
          </p:cNvSpPr>
          <p:nvPr>
            <p:ph type="title" hasCustomPrompt="1"/>
          </p:nvPr>
        </p:nvSpPr>
        <p:spPr>
          <a:xfrm>
            <a:off x="4495800" y="2286000"/>
            <a:ext cx="4419600" cy="1143000"/>
          </a:xfrm>
        </p:spPr>
        <p:txBody>
          <a:bodyPr anchor="t">
            <a:noAutofit/>
          </a:bodyPr>
          <a:lstStyle>
            <a:lvl1pPr algn="l">
              <a:defRPr sz="4400" b="1" cap="all" baseline="0">
                <a:solidFill>
                  <a:schemeClr val="bg1"/>
                </a:solidFill>
                <a:latin typeface="Arial"/>
                <a:cs typeface="Arial"/>
              </a:defRPr>
            </a:lvl1pPr>
          </a:lstStyle>
          <a:p>
            <a:r>
              <a:rPr lang="hu-HU" dirty="0"/>
              <a:t>Prezentáció Címe</a:t>
            </a:r>
            <a:endParaRPr lang="en-US" dirty="0"/>
          </a:p>
        </p:txBody>
      </p:sp>
      <p:sp>
        <p:nvSpPr>
          <p:cNvPr id="17" name="Text Placeholder 15"/>
          <p:cNvSpPr>
            <a:spLocks noGrp="1"/>
          </p:cNvSpPr>
          <p:nvPr>
            <p:ph type="body" sz="quarter" idx="10" hasCustomPrompt="1"/>
          </p:nvPr>
        </p:nvSpPr>
        <p:spPr>
          <a:xfrm>
            <a:off x="4495800" y="3886200"/>
            <a:ext cx="4343400" cy="914400"/>
          </a:xfrm>
        </p:spPr>
        <p:txBody>
          <a:bodyPr wrap="square" anchor="t"/>
          <a:lstStyle>
            <a:lvl1pPr marL="514350" indent="-514350" algn="l">
              <a:spcAft>
                <a:spcPts val="600"/>
              </a:spcAft>
              <a:buFontTx/>
              <a:buNone/>
              <a:defRPr cap="all" baseline="0">
                <a:solidFill>
                  <a:srgbClr val="FFFFFF"/>
                </a:solidFill>
                <a:latin typeface="Arial"/>
                <a:cs typeface="Arial"/>
              </a:defRPr>
            </a:lvl1pPr>
            <a:lvl2pPr>
              <a:buNone/>
              <a:defRPr/>
            </a:lvl2pPr>
          </a:lstStyle>
          <a:p>
            <a:pPr lvl="0"/>
            <a:r>
              <a:rPr lang="hu-HU" dirty="0"/>
              <a:t>Click to edit Alcím</a:t>
            </a:r>
          </a:p>
          <a:p>
            <a:pPr lvl="0"/>
            <a:endParaRPr lang="hu-H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Cím helye 1"/>
          <p:cNvSpPr>
            <a:spLocks noGrp="1"/>
          </p:cNvSpPr>
          <p:nvPr>
            <p:ph type="title"/>
          </p:nvPr>
        </p:nvSpPr>
        <p:spPr>
          <a:xfrm>
            <a:off x="447989" y="44624"/>
            <a:ext cx="4412043" cy="864096"/>
          </a:xfrm>
          <a:prstGeom prst="rect">
            <a:avLst/>
          </a:prstGeom>
        </p:spPr>
        <p:txBody>
          <a:bodyPr vert="horz" lIns="91440" tIns="45720" rIns="91440" bIns="45720" rtlCol="0" anchor="ctr">
            <a:normAutofit/>
          </a:bodyPr>
          <a:lstStyle/>
          <a:p>
            <a:r>
              <a:rPr lang="hu-HU" dirty="0"/>
              <a:t>Mintacím szerkesztése</a:t>
            </a:r>
          </a:p>
        </p:txBody>
      </p:sp>
      <p:sp>
        <p:nvSpPr>
          <p:cNvPr id="3" name="Szöveg hely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hu-HU" dirty="0"/>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4" name="Dátum hely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D05FFA-4383-4574-9830-A5FF25BE8406}" type="datetimeFigureOut">
              <a:rPr lang="hu-HU" smtClean="0"/>
              <a:t>2021. 04. 16.</a:t>
            </a:fld>
            <a:endParaRPr lang="hu-HU"/>
          </a:p>
        </p:txBody>
      </p:sp>
      <p:sp>
        <p:nvSpPr>
          <p:cNvPr id="5" name="Élőláb hely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u-HU"/>
          </a:p>
        </p:txBody>
      </p:sp>
      <p:sp>
        <p:nvSpPr>
          <p:cNvPr id="6" name="Dia számának hely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4ECFDF-B4B8-4D79-9C23-DD008FAF0A0B}" type="slidenum">
              <a:rPr lang="hu-HU" smtClean="0"/>
              <a:t>‹#›</a:t>
            </a:fld>
            <a:endParaRPr lang="hu-HU"/>
          </a:p>
        </p:txBody>
      </p:sp>
    </p:spTree>
    <p:extLst>
      <p:ext uri="{BB962C8B-B14F-4D97-AF65-F5344CB8AC3E}">
        <p14:creationId xmlns:p14="http://schemas.microsoft.com/office/powerpoint/2010/main" val="191508263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6" r:id="rId7"/>
    <p:sldLayoutId id="2147483667" r:id="rId8"/>
    <p:sldLayoutId id="2147483670" r:id="rId9"/>
  </p:sldLayoutIdLst>
  <p:txStyles>
    <p:titleStyle>
      <a:lvl1pPr algn="l" defTabSz="914400" rtl="0" eaLnBrk="1" latinLnBrk="0" hangingPunct="1">
        <a:spcBef>
          <a:spcPct val="0"/>
        </a:spcBef>
        <a:buNone/>
        <a:defRPr sz="2400" b="1" kern="1200" cap="all" baseline="0">
          <a:solidFill>
            <a:schemeClr val="bg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hyperlink" Target="https://kepezz.hu/VideoLibraryArticle/Details/8"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kepezz.hu/VideoLibraryArticle/Details/8"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kepezz.hu/VideoLibraryArticle/Details/8"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kepezz.hu/VideoLibraryArticle/Details/8"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https://kepezz.hu/VideoLibraryArticle/Details/8"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9.xml"/><Relationship Id="rId5" Type="http://schemas.openxmlformats.org/officeDocument/2006/relationships/image" Target="../media/image10.png"/><Relationship Id="rId4" Type="http://schemas.openxmlformats.org/officeDocument/2006/relationships/hyperlink" Target="http://www.kepezz.hu/"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ím 1"/>
          <p:cNvSpPr>
            <a:spLocks noGrp="1"/>
          </p:cNvSpPr>
          <p:nvPr>
            <p:ph type="title"/>
          </p:nvPr>
        </p:nvSpPr>
        <p:spPr>
          <a:xfrm>
            <a:off x="251520" y="620688"/>
            <a:ext cx="8424936" cy="3456384"/>
          </a:xfrm>
        </p:spPr>
        <p:txBody>
          <a:bodyPr/>
          <a:lstStyle/>
          <a:p>
            <a:pPr algn="ctr"/>
            <a:r>
              <a:rPr lang="hu-HU" dirty="0"/>
              <a:t>GINOP 6.1.7-17 </a:t>
            </a:r>
            <a:br>
              <a:rPr lang="hu-HU" sz="3000" dirty="0"/>
            </a:br>
            <a:br>
              <a:rPr lang="hu-HU" sz="3000" dirty="0"/>
            </a:br>
            <a:r>
              <a:rPr lang="hu-HU" sz="2800" dirty="0"/>
              <a:t>Munkahelyi képzések támogatása </a:t>
            </a:r>
            <a:r>
              <a:rPr lang="hu-HU" sz="2800" dirty="0" err="1"/>
              <a:t>mikro</a:t>
            </a:r>
            <a:r>
              <a:rPr lang="hu-HU" sz="2800" dirty="0"/>
              <a:t>-, kis- és középvállalatok és nagyvállalatok munkavállalói számára indított képzések szakmai támogató programja</a:t>
            </a:r>
            <a:br>
              <a:rPr lang="hu-HU" dirty="0"/>
            </a:br>
            <a:br>
              <a:rPr lang="hu-HU" dirty="0"/>
            </a:br>
            <a:br>
              <a:rPr lang="hu-HU" dirty="0"/>
            </a:br>
            <a:br>
              <a:rPr lang="hu-HU" dirty="0"/>
            </a:br>
            <a:endParaRPr lang="hu-HU" sz="3200" dirty="0"/>
          </a:p>
        </p:txBody>
      </p:sp>
      <p:sp>
        <p:nvSpPr>
          <p:cNvPr id="3" name="Szövegdoboz 2">
            <a:extLst>
              <a:ext uri="{FF2B5EF4-FFF2-40B4-BE49-F238E27FC236}">
                <a16:creationId xmlns:a16="http://schemas.microsoft.com/office/drawing/2014/main" id="{3F64C79F-F088-4636-942F-4B8F8C75A557}"/>
              </a:ext>
            </a:extLst>
          </p:cNvPr>
          <p:cNvSpPr txBox="1"/>
          <p:nvPr/>
        </p:nvSpPr>
        <p:spPr>
          <a:xfrm>
            <a:off x="1691680" y="4221088"/>
            <a:ext cx="4968552" cy="923330"/>
          </a:xfrm>
          <a:prstGeom prst="rect">
            <a:avLst/>
          </a:prstGeom>
          <a:noFill/>
        </p:spPr>
        <p:txBody>
          <a:bodyPr wrap="square" rtlCol="0">
            <a:spAutoFit/>
          </a:bodyPr>
          <a:lstStyle/>
          <a:p>
            <a:pPr algn="ctr"/>
            <a:r>
              <a:rPr lang="hu-HU" sz="1800" dirty="0">
                <a:solidFill>
                  <a:schemeClr val="bg1"/>
                </a:solidFill>
              </a:rPr>
              <a:t>Munkahelyi képzések </a:t>
            </a:r>
            <a:br>
              <a:rPr lang="hu-HU" sz="1800" dirty="0">
                <a:solidFill>
                  <a:schemeClr val="bg1"/>
                </a:solidFill>
              </a:rPr>
            </a:br>
            <a:r>
              <a:rPr lang="hu-HU" sz="1800" dirty="0">
                <a:solidFill>
                  <a:schemeClr val="bg1"/>
                </a:solidFill>
              </a:rPr>
              <a:t>megvalósítását segítő </a:t>
            </a:r>
            <a:br>
              <a:rPr lang="hu-HU" sz="1800" dirty="0">
                <a:solidFill>
                  <a:schemeClr val="bg1"/>
                </a:solidFill>
              </a:rPr>
            </a:br>
            <a:r>
              <a:rPr lang="hu-HU" sz="1800" dirty="0">
                <a:solidFill>
                  <a:schemeClr val="bg1"/>
                </a:solidFill>
              </a:rPr>
              <a:t>szakmai ajánlások és útmutatók</a:t>
            </a:r>
            <a:endParaRPr lang="hu-HU" dirty="0">
              <a:solidFill>
                <a:schemeClr val="bg1"/>
              </a:solidFill>
            </a:endParaRPr>
          </a:p>
        </p:txBody>
      </p:sp>
    </p:spTree>
    <p:extLst>
      <p:ext uri="{BB962C8B-B14F-4D97-AF65-F5344CB8AC3E}">
        <p14:creationId xmlns:p14="http://schemas.microsoft.com/office/powerpoint/2010/main" val="1169770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ím 1"/>
          <p:cNvSpPr>
            <a:spLocks noGrp="1"/>
          </p:cNvSpPr>
          <p:nvPr>
            <p:ph type="title"/>
          </p:nvPr>
        </p:nvSpPr>
        <p:spPr>
          <a:xfrm>
            <a:off x="251520" y="620688"/>
            <a:ext cx="8424936" cy="3456384"/>
          </a:xfrm>
        </p:spPr>
        <p:txBody>
          <a:bodyPr/>
          <a:lstStyle/>
          <a:p>
            <a:pPr algn="ctr"/>
            <a:br>
              <a:rPr lang="hu-HU" sz="3000" dirty="0"/>
            </a:br>
            <a:br>
              <a:rPr lang="hu-HU" dirty="0"/>
            </a:br>
            <a:r>
              <a:rPr lang="hu-HU" sz="3800" dirty="0" err="1"/>
              <a:t>adr</a:t>
            </a:r>
            <a:r>
              <a:rPr lang="hu-HU" sz="3800" dirty="0"/>
              <a:t> 1.3. fejezet szerinti képzés</a:t>
            </a:r>
            <a:br>
              <a:rPr lang="hu-HU" sz="3800" dirty="0"/>
            </a:br>
            <a:br>
              <a:rPr lang="hu-HU" sz="3800" dirty="0"/>
            </a:br>
            <a:br>
              <a:rPr lang="hu-HU" sz="3800" dirty="0"/>
            </a:br>
            <a:br>
              <a:rPr lang="hu-HU" sz="3800" dirty="0"/>
            </a:br>
            <a:br>
              <a:rPr lang="hu-HU" sz="3800" dirty="0"/>
            </a:br>
            <a:r>
              <a:rPr lang="hu-HU" sz="3200" dirty="0"/>
              <a:t>2021</a:t>
            </a:r>
          </a:p>
        </p:txBody>
      </p:sp>
      <p:sp>
        <p:nvSpPr>
          <p:cNvPr id="3" name="Szövegdoboz 2">
            <a:extLst>
              <a:ext uri="{FF2B5EF4-FFF2-40B4-BE49-F238E27FC236}">
                <a16:creationId xmlns:a16="http://schemas.microsoft.com/office/drawing/2014/main" id="{D4DBAB1F-128A-478E-AC07-D939B2318756}"/>
              </a:ext>
            </a:extLst>
          </p:cNvPr>
          <p:cNvSpPr txBox="1"/>
          <p:nvPr/>
        </p:nvSpPr>
        <p:spPr>
          <a:xfrm>
            <a:off x="1619672" y="3717032"/>
            <a:ext cx="4968552" cy="1754326"/>
          </a:xfrm>
          <a:prstGeom prst="rect">
            <a:avLst/>
          </a:prstGeom>
          <a:noFill/>
        </p:spPr>
        <p:txBody>
          <a:bodyPr wrap="square" rtlCol="0">
            <a:spAutoFit/>
          </a:bodyPr>
          <a:lstStyle/>
          <a:p>
            <a:pPr algn="ctr"/>
            <a:r>
              <a:rPr lang="hu-HU" sz="1800" dirty="0">
                <a:solidFill>
                  <a:schemeClr val="bg1"/>
                </a:solidFill>
              </a:rPr>
              <a:t>A bemutatóban hivatkozott </a:t>
            </a:r>
            <a:br>
              <a:rPr lang="hu-HU" sz="1800" dirty="0">
                <a:solidFill>
                  <a:schemeClr val="bg1"/>
                </a:solidFill>
              </a:rPr>
            </a:br>
            <a:r>
              <a:rPr lang="hu-HU" sz="1800" dirty="0">
                <a:solidFill>
                  <a:schemeClr val="bg1"/>
                </a:solidFill>
              </a:rPr>
              <a:t>szakmai anyag </a:t>
            </a:r>
            <a:br>
              <a:rPr lang="hu-HU" sz="1800" dirty="0">
                <a:solidFill>
                  <a:schemeClr val="bg1"/>
                </a:solidFill>
              </a:rPr>
            </a:br>
            <a:r>
              <a:rPr lang="hu-HU" sz="1800" dirty="0">
                <a:solidFill>
                  <a:schemeClr val="bg1"/>
                </a:solidFill>
              </a:rPr>
              <a:t>kidolgozója: </a:t>
            </a:r>
            <a:br>
              <a:rPr lang="hu-HU" sz="1800" dirty="0">
                <a:solidFill>
                  <a:schemeClr val="bg1"/>
                </a:solidFill>
              </a:rPr>
            </a:br>
            <a:r>
              <a:rPr lang="hu-HU" sz="1800" dirty="0">
                <a:solidFill>
                  <a:schemeClr val="bg1"/>
                </a:solidFill>
              </a:rPr>
              <a:t>Németh Balázs</a:t>
            </a:r>
          </a:p>
          <a:p>
            <a:pPr algn="ctr"/>
            <a:r>
              <a:rPr lang="hu-HU" dirty="0">
                <a:solidFill>
                  <a:schemeClr val="bg1"/>
                </a:solidFill>
              </a:rPr>
              <a:t>Hatvani László</a:t>
            </a:r>
            <a:br>
              <a:rPr lang="hu-HU" dirty="0">
                <a:solidFill>
                  <a:schemeClr val="bg1"/>
                </a:solidFill>
              </a:rPr>
            </a:br>
            <a:endParaRPr lang="hu-HU" dirty="0">
              <a:solidFill>
                <a:schemeClr val="bg1"/>
              </a:solidFill>
            </a:endParaRPr>
          </a:p>
        </p:txBody>
      </p:sp>
    </p:spTree>
    <p:extLst>
      <p:ext uri="{BB962C8B-B14F-4D97-AF65-F5344CB8AC3E}">
        <p14:creationId xmlns:p14="http://schemas.microsoft.com/office/powerpoint/2010/main" val="1029790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lcím 7">
            <a:extLst>
              <a:ext uri="{FF2B5EF4-FFF2-40B4-BE49-F238E27FC236}">
                <a16:creationId xmlns:a16="http://schemas.microsoft.com/office/drawing/2014/main" id="{258E1041-C55F-4EAE-BCD8-98225E25B13D}"/>
              </a:ext>
            </a:extLst>
          </p:cNvPr>
          <p:cNvSpPr>
            <a:spLocks noGrp="1"/>
          </p:cNvSpPr>
          <p:nvPr>
            <p:ph idx="1"/>
          </p:nvPr>
        </p:nvSpPr>
        <p:spPr/>
        <p:txBody>
          <a:bodyPr>
            <a:normAutofit/>
          </a:bodyPr>
          <a:lstStyle/>
          <a:p>
            <a:pPr marL="0" indent="0" algn="ctr">
              <a:buNone/>
            </a:pPr>
            <a:endParaRPr lang="hu-HU" sz="4000" b="1" dirty="0"/>
          </a:p>
          <a:p>
            <a:pPr marL="0" indent="0" algn="ctr">
              <a:buNone/>
            </a:pPr>
            <a:r>
              <a:rPr lang="hu-HU" sz="4000" b="1" dirty="0"/>
              <a:t>I. </a:t>
            </a:r>
          </a:p>
          <a:p>
            <a:pPr marL="571500" indent="-571500">
              <a:buAutoNum type="romanUcPeriod"/>
            </a:pPr>
            <a:endParaRPr lang="hu-HU" dirty="0"/>
          </a:p>
          <a:p>
            <a:pPr marL="0" indent="0" algn="ctr">
              <a:buNone/>
            </a:pPr>
            <a:r>
              <a:rPr lang="hu-HU" dirty="0"/>
              <a:t>Jogszabályi előírások és szakmai elvárások</a:t>
            </a:r>
          </a:p>
          <a:p>
            <a:endParaRPr lang="hu-HU" dirty="0"/>
          </a:p>
          <a:p>
            <a:pPr marL="0" indent="0" algn="ctr">
              <a:buNone/>
            </a:pPr>
            <a:r>
              <a:rPr lang="hu-HU" sz="1500" dirty="0"/>
              <a:t>Részletes tájékoztatás: </a:t>
            </a:r>
            <a:r>
              <a:rPr lang="hu-HU" sz="1500" dirty="0">
                <a:hlinkClick r:id="rId2"/>
              </a:rPr>
              <a:t>https://kepezz.hu/VideoLibraryArticle/Details</a:t>
            </a:r>
            <a:r>
              <a:rPr lang="hu-HU" sz="1500">
                <a:hlinkClick r:id="rId2"/>
              </a:rPr>
              <a:t>/8</a:t>
            </a:r>
            <a:r>
              <a:rPr lang="hu-HU" sz="1500"/>
              <a:t> </a:t>
            </a:r>
            <a:r>
              <a:rPr lang="hu-HU" sz="1500" dirty="0"/>
              <a:t>(regisztráció után)</a:t>
            </a:r>
          </a:p>
          <a:p>
            <a:endParaRPr lang="hu-HU" dirty="0"/>
          </a:p>
        </p:txBody>
      </p:sp>
    </p:spTree>
    <p:extLst>
      <p:ext uri="{BB962C8B-B14F-4D97-AF65-F5344CB8AC3E}">
        <p14:creationId xmlns:p14="http://schemas.microsoft.com/office/powerpoint/2010/main" val="3531666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DA4FC924-8A82-445D-BD8E-C4617B8A228F}"/>
              </a:ext>
            </a:extLst>
          </p:cNvPr>
          <p:cNvSpPr>
            <a:spLocks noGrp="1"/>
          </p:cNvSpPr>
          <p:nvPr>
            <p:ph type="title"/>
          </p:nvPr>
        </p:nvSpPr>
        <p:spPr/>
        <p:txBody>
          <a:bodyPr/>
          <a:lstStyle/>
          <a:p>
            <a:r>
              <a:rPr lang="hu-HU" dirty="0"/>
              <a:t>Jogszabályi előírások</a:t>
            </a:r>
          </a:p>
        </p:txBody>
      </p:sp>
      <p:sp>
        <p:nvSpPr>
          <p:cNvPr id="3" name="Tartalom helye 2">
            <a:extLst>
              <a:ext uri="{FF2B5EF4-FFF2-40B4-BE49-F238E27FC236}">
                <a16:creationId xmlns:a16="http://schemas.microsoft.com/office/drawing/2014/main" id="{3D169DD8-AE58-4466-837F-8DA92B10EF53}"/>
              </a:ext>
            </a:extLst>
          </p:cNvPr>
          <p:cNvSpPr>
            <a:spLocks noGrp="1"/>
          </p:cNvSpPr>
          <p:nvPr>
            <p:ph idx="1"/>
          </p:nvPr>
        </p:nvSpPr>
        <p:spPr>
          <a:xfrm>
            <a:off x="447989" y="1780201"/>
            <a:ext cx="8084451" cy="4601127"/>
          </a:xfrm>
          <a:ln>
            <a:solidFill>
              <a:schemeClr val="bg1"/>
            </a:solidFill>
          </a:ln>
        </p:spPr>
        <p:style>
          <a:lnRef idx="2">
            <a:schemeClr val="accent1"/>
          </a:lnRef>
          <a:fillRef idx="1">
            <a:schemeClr val="lt1"/>
          </a:fillRef>
          <a:effectRef idx="0">
            <a:schemeClr val="accent1"/>
          </a:effectRef>
          <a:fontRef idx="minor">
            <a:schemeClr val="dk1"/>
          </a:fontRef>
        </p:style>
        <p:txBody>
          <a:bodyPr>
            <a:normAutofit/>
          </a:bodyPr>
          <a:lstStyle/>
          <a:p>
            <a:pPr marL="0" indent="0" algn="just">
              <a:buNone/>
            </a:pPr>
            <a:r>
              <a:rPr lang="hu-HU" sz="1800" dirty="0">
                <a:solidFill>
                  <a:srgbClr val="333399"/>
                </a:solidFill>
              </a:rPr>
              <a:t>A hatályos Veszélyes Áruk Nemzetközi Közúti Szállításáról szóló Európai Megállapodás (továbbiakban: ADR) 1.3 fejezete minden, a veszélyes áruk szállításával kapcsolatos munkakört ellátó személy számára előírja, hogy munkaköréhez illeszkedően (feladataihoz és felelősségéhez mérten) részesüljön a veszélyes anyagok biztonságos szállításáról szóló képzésben. </a:t>
            </a:r>
          </a:p>
          <a:p>
            <a:pPr marL="0" indent="0">
              <a:buNone/>
            </a:pPr>
            <a:endParaRPr lang="hu-HU" sz="1800" dirty="0"/>
          </a:p>
          <a:p>
            <a:pPr marL="0" indent="0">
              <a:buNone/>
            </a:pPr>
            <a:r>
              <a:rPr lang="hu-HU" sz="1800" dirty="0"/>
              <a:t>Az oktatást a 61/2013. (X. 17.) NFM rendelet 1. mellékletének 3. pontja szerint veszélyes áruk közúti szállítására vonatkozó, hatályos bizonyítvánnyal rendelkező veszélyes áru szállítási biztonsági tanácsadó tarthatja. Az oktatás időtartamára vonatkozóan nincsenek előírások, tapasztalat szerint az oktatás időtartama 1,5-2,5 óra. </a:t>
            </a:r>
          </a:p>
          <a:p>
            <a:pPr marL="0" indent="0">
              <a:buNone/>
            </a:pPr>
            <a:endParaRPr lang="hu-HU" sz="1800" dirty="0"/>
          </a:p>
          <a:p>
            <a:pPr marL="0" indent="0">
              <a:buNone/>
            </a:pPr>
            <a:r>
              <a:rPr lang="hu-HU" sz="1800" dirty="0"/>
              <a:t>A képzésre a jogszabályi előírások szerint azon vállalkozások, intézmények munkavállalóinak is szüksége van, akik valamely a veszélyes áru szállításra vonatkozó mentességgel élve végzik tevékenységüket.</a:t>
            </a:r>
          </a:p>
          <a:p>
            <a:pPr marL="0" indent="0">
              <a:buNone/>
            </a:pPr>
            <a:endParaRPr lang="hu-HU" sz="1800" dirty="0"/>
          </a:p>
        </p:txBody>
      </p:sp>
      <p:sp>
        <p:nvSpPr>
          <p:cNvPr id="10" name="Szövegdoboz 9">
            <a:extLst>
              <a:ext uri="{FF2B5EF4-FFF2-40B4-BE49-F238E27FC236}">
                <a16:creationId xmlns:a16="http://schemas.microsoft.com/office/drawing/2014/main" id="{C13A46E1-E7C3-464D-A284-3D180E85FEC0}"/>
              </a:ext>
            </a:extLst>
          </p:cNvPr>
          <p:cNvSpPr txBox="1"/>
          <p:nvPr/>
        </p:nvSpPr>
        <p:spPr>
          <a:xfrm>
            <a:off x="447989" y="1780201"/>
            <a:ext cx="8084451" cy="1477328"/>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marL="0" indent="0" algn="just">
              <a:buNone/>
            </a:pPr>
            <a:r>
              <a:rPr lang="hu-HU" sz="1800">
                <a:solidFill>
                  <a:srgbClr val="333399"/>
                </a:solidFill>
              </a:rPr>
              <a:t>A hatályos Veszélyes Áruk Nemzetközi Közúti Szállításáról szóló Európai Megállapodás (továbbiakban: ADR) 1.3 fejezete minden, a veszélyes áruk szállításával kapcsolatos munkakört ellátó személy számára előírja, hogy munkaköréhez illeszkedően (feladataihoz és felelősségéhez mérten) részesüljön a veszélyes anyagok biztonságos szállításáról szóló képzésben. </a:t>
            </a:r>
            <a:endParaRPr lang="hu-HU" sz="1800" dirty="0">
              <a:solidFill>
                <a:srgbClr val="333399"/>
              </a:solidFill>
            </a:endParaRPr>
          </a:p>
        </p:txBody>
      </p:sp>
    </p:spTree>
    <p:extLst>
      <p:ext uri="{BB962C8B-B14F-4D97-AF65-F5344CB8AC3E}">
        <p14:creationId xmlns:p14="http://schemas.microsoft.com/office/powerpoint/2010/main" val="623454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8B5719E8-42E0-4B94-A2B2-2F7AE8E94AA2}"/>
              </a:ext>
            </a:extLst>
          </p:cNvPr>
          <p:cNvSpPr>
            <a:spLocks noGrp="1"/>
          </p:cNvSpPr>
          <p:nvPr>
            <p:ph type="title"/>
          </p:nvPr>
        </p:nvSpPr>
        <p:spPr/>
        <p:txBody>
          <a:bodyPr/>
          <a:lstStyle/>
          <a:p>
            <a:r>
              <a:rPr lang="hu-HU" dirty="0"/>
              <a:t>Jogszabályi előírások</a:t>
            </a:r>
          </a:p>
        </p:txBody>
      </p:sp>
      <p:sp>
        <p:nvSpPr>
          <p:cNvPr id="3" name="Tartalom helye 2">
            <a:extLst>
              <a:ext uri="{FF2B5EF4-FFF2-40B4-BE49-F238E27FC236}">
                <a16:creationId xmlns:a16="http://schemas.microsoft.com/office/drawing/2014/main" id="{80F9F9CF-952F-4C49-9D0D-377C1DE91726}"/>
              </a:ext>
            </a:extLst>
          </p:cNvPr>
          <p:cNvSpPr>
            <a:spLocks noGrp="1"/>
          </p:cNvSpPr>
          <p:nvPr>
            <p:ph idx="1"/>
          </p:nvPr>
        </p:nvSpPr>
        <p:spPr/>
        <p:txBody>
          <a:bodyPr>
            <a:normAutofit/>
          </a:bodyPr>
          <a:lstStyle/>
          <a:p>
            <a:pPr marL="0" indent="0">
              <a:buNone/>
            </a:pPr>
            <a:r>
              <a:rPr lang="hu-HU" sz="2000" dirty="0">
                <a:solidFill>
                  <a:srgbClr val="333399"/>
                </a:solidFill>
              </a:rPr>
              <a:t>Érintett személyek lehetnek: </a:t>
            </a:r>
          </a:p>
          <a:p>
            <a:pPr marL="0" indent="0">
              <a:buNone/>
            </a:pPr>
            <a:endParaRPr lang="hu-HU" sz="2000" dirty="0">
              <a:solidFill>
                <a:srgbClr val="333399"/>
              </a:solidFill>
            </a:endParaRPr>
          </a:p>
          <a:p>
            <a:pPr>
              <a:buFontTx/>
              <a:buChar char="-"/>
            </a:pPr>
            <a:r>
              <a:rPr lang="hu-HU" sz="2000" dirty="0"/>
              <a:t>Adminisztrációt végzők</a:t>
            </a:r>
          </a:p>
          <a:p>
            <a:pPr>
              <a:buFontTx/>
              <a:buChar char="-"/>
            </a:pPr>
            <a:r>
              <a:rPr lang="hu-HU" sz="2000" dirty="0"/>
              <a:t>Fuvarszervezők</a:t>
            </a:r>
          </a:p>
          <a:p>
            <a:pPr>
              <a:buFontTx/>
              <a:buChar char="-"/>
            </a:pPr>
            <a:r>
              <a:rPr lang="hu-HU" sz="2000" dirty="0"/>
              <a:t>Be- és kirakodók</a:t>
            </a:r>
          </a:p>
          <a:p>
            <a:pPr>
              <a:buFontTx/>
              <a:buChar char="-"/>
            </a:pPr>
            <a:r>
              <a:rPr lang="hu-HU" sz="2000" dirty="0"/>
              <a:t>Árukezelők, csomagolók</a:t>
            </a:r>
          </a:p>
          <a:p>
            <a:pPr>
              <a:buFontTx/>
              <a:buChar char="-"/>
            </a:pPr>
            <a:r>
              <a:rPr lang="hu-HU" sz="2000" dirty="0"/>
              <a:t>Töltők</a:t>
            </a:r>
          </a:p>
          <a:p>
            <a:pPr>
              <a:buFontTx/>
              <a:buChar char="-"/>
            </a:pPr>
            <a:r>
              <a:rPr lang="hu-HU" sz="2000" dirty="0"/>
              <a:t>Gépjárművezetők</a:t>
            </a:r>
          </a:p>
          <a:p>
            <a:pPr>
              <a:buFontTx/>
              <a:buChar char="-"/>
            </a:pPr>
            <a:r>
              <a:rPr lang="hu-HU" sz="2000" dirty="0"/>
              <a:t>Jármű kísérő személyzet</a:t>
            </a:r>
          </a:p>
          <a:p>
            <a:pPr>
              <a:buFontTx/>
              <a:buChar char="-"/>
            </a:pPr>
            <a:endParaRPr lang="hu-HU" sz="1800" dirty="0"/>
          </a:p>
          <a:p>
            <a:pPr marL="0" indent="0">
              <a:buNone/>
            </a:pPr>
            <a:endParaRPr lang="hu-HU" sz="1800" dirty="0"/>
          </a:p>
        </p:txBody>
      </p:sp>
    </p:spTree>
    <p:extLst>
      <p:ext uri="{BB962C8B-B14F-4D97-AF65-F5344CB8AC3E}">
        <p14:creationId xmlns:p14="http://schemas.microsoft.com/office/powerpoint/2010/main" val="20853079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D91104F4-D5C6-45D7-92F1-8BAC7FE31613}"/>
              </a:ext>
            </a:extLst>
          </p:cNvPr>
          <p:cNvSpPr>
            <a:spLocks noGrp="1"/>
          </p:cNvSpPr>
          <p:nvPr>
            <p:ph type="title"/>
          </p:nvPr>
        </p:nvSpPr>
        <p:spPr/>
        <p:txBody>
          <a:bodyPr>
            <a:normAutofit fontScale="90000"/>
          </a:bodyPr>
          <a:lstStyle/>
          <a:p>
            <a:r>
              <a:rPr lang="hu-HU" dirty="0"/>
              <a:t>Legfontosabb vonatkozó jogszabályok</a:t>
            </a:r>
          </a:p>
        </p:txBody>
      </p:sp>
      <p:sp>
        <p:nvSpPr>
          <p:cNvPr id="3" name="Tartalom helye 2">
            <a:extLst>
              <a:ext uri="{FF2B5EF4-FFF2-40B4-BE49-F238E27FC236}">
                <a16:creationId xmlns:a16="http://schemas.microsoft.com/office/drawing/2014/main" id="{37FEABFA-5F96-456E-847C-F00B883E1AB8}"/>
              </a:ext>
            </a:extLst>
          </p:cNvPr>
          <p:cNvSpPr>
            <a:spLocks noGrp="1"/>
          </p:cNvSpPr>
          <p:nvPr>
            <p:ph idx="1"/>
          </p:nvPr>
        </p:nvSpPr>
        <p:spPr/>
        <p:txBody>
          <a:bodyPr>
            <a:normAutofit/>
          </a:bodyPr>
          <a:lstStyle/>
          <a:p>
            <a:pPr>
              <a:buFontTx/>
              <a:buChar char="-"/>
            </a:pPr>
            <a:r>
              <a:rPr lang="hu-HU" sz="1800" dirty="0"/>
              <a:t>178/2017. (VII. 5.) Korm. Rendelet</a:t>
            </a:r>
          </a:p>
          <a:p>
            <a:pPr>
              <a:buFontTx/>
              <a:buChar char="-"/>
            </a:pPr>
            <a:r>
              <a:rPr lang="hu-HU" sz="1800" dirty="0"/>
              <a:t>61/2013. (X. 17.) NFM rendelet</a:t>
            </a:r>
          </a:p>
          <a:p>
            <a:pPr>
              <a:buFontTx/>
              <a:buChar char="-"/>
            </a:pPr>
            <a:r>
              <a:rPr lang="hu-HU" sz="1800" dirty="0"/>
              <a:t>25/2014. (IV. 30.) NFM rendelet</a:t>
            </a:r>
          </a:p>
          <a:p>
            <a:pPr>
              <a:buFontTx/>
              <a:buChar char="-"/>
            </a:pPr>
            <a:r>
              <a:rPr lang="hu-HU" sz="1800" dirty="0"/>
              <a:t>156/2009. (VII. 29.) Korm. Rendelet</a:t>
            </a:r>
          </a:p>
          <a:p>
            <a:pPr>
              <a:buFontTx/>
              <a:buChar char="-"/>
            </a:pPr>
            <a:r>
              <a:rPr lang="hu-HU" sz="1800" dirty="0"/>
              <a:t>1/2002. (I. 11.) Korm. Rendelet</a:t>
            </a:r>
          </a:p>
          <a:p>
            <a:pPr>
              <a:buFontTx/>
              <a:buChar char="-"/>
            </a:pPr>
            <a:r>
              <a:rPr lang="hu-HU" sz="1800" dirty="0"/>
              <a:t>6/1990. (IV. 12.) </a:t>
            </a:r>
            <a:r>
              <a:rPr lang="hu-HU" sz="1800" dirty="0" err="1"/>
              <a:t>KöHÉM</a:t>
            </a:r>
            <a:r>
              <a:rPr lang="hu-HU" sz="1800" dirty="0"/>
              <a:t> rendelet</a:t>
            </a:r>
          </a:p>
          <a:p>
            <a:pPr>
              <a:buFontTx/>
              <a:buChar char="-"/>
            </a:pPr>
            <a:r>
              <a:rPr lang="hu-HU" sz="1800" dirty="0"/>
              <a:t>7/2011. (III. 8.) NFM rendelet</a:t>
            </a:r>
          </a:p>
          <a:p>
            <a:pPr>
              <a:buFontTx/>
              <a:buChar char="-"/>
            </a:pPr>
            <a:endParaRPr lang="hu-HU" sz="1800" dirty="0"/>
          </a:p>
          <a:p>
            <a:pPr marL="0" indent="0">
              <a:buNone/>
            </a:pPr>
            <a:r>
              <a:rPr lang="hu-HU" sz="1800" dirty="0">
                <a:solidFill>
                  <a:srgbClr val="333399"/>
                </a:solidFill>
              </a:rPr>
              <a:t>Közösségi rendelkezés:</a:t>
            </a:r>
          </a:p>
          <a:p>
            <a:pPr algn="just">
              <a:buFontTx/>
              <a:buChar char="-"/>
            </a:pPr>
            <a:r>
              <a:rPr lang="hu-HU" sz="1800" dirty="0"/>
              <a:t>EU 2015/217 végrehajtási határozat a veszélyes áruk szárazföldi szállításáról szóló 2008/68/EK európai parlamenti és tanácsi irányelv alapján bizonyos eltéréseknek a tagállamok számára történő engedélyezéséről</a:t>
            </a:r>
          </a:p>
        </p:txBody>
      </p:sp>
    </p:spTree>
    <p:extLst>
      <p:ext uri="{BB962C8B-B14F-4D97-AF65-F5344CB8AC3E}">
        <p14:creationId xmlns:p14="http://schemas.microsoft.com/office/powerpoint/2010/main" val="3084638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lcím 7">
            <a:extLst>
              <a:ext uri="{FF2B5EF4-FFF2-40B4-BE49-F238E27FC236}">
                <a16:creationId xmlns:a16="http://schemas.microsoft.com/office/drawing/2014/main" id="{65741DBD-AAD9-4EB6-9655-63F2F4F5F9EF}"/>
              </a:ext>
            </a:extLst>
          </p:cNvPr>
          <p:cNvSpPr>
            <a:spLocks noGrp="1"/>
          </p:cNvSpPr>
          <p:nvPr>
            <p:ph idx="1"/>
          </p:nvPr>
        </p:nvSpPr>
        <p:spPr/>
        <p:txBody>
          <a:bodyPr>
            <a:normAutofit/>
          </a:bodyPr>
          <a:lstStyle/>
          <a:p>
            <a:pPr marL="0" indent="0" algn="ctr">
              <a:buNone/>
            </a:pPr>
            <a:endParaRPr lang="hu-HU" sz="4000" b="1" dirty="0"/>
          </a:p>
          <a:p>
            <a:pPr marL="0" indent="0" algn="ctr">
              <a:buNone/>
            </a:pPr>
            <a:r>
              <a:rPr lang="hu-HU" sz="4000" b="1" dirty="0"/>
              <a:t>II.</a:t>
            </a:r>
          </a:p>
          <a:p>
            <a:endParaRPr lang="hu-HU" dirty="0"/>
          </a:p>
          <a:p>
            <a:pPr marL="0" indent="0" algn="ctr">
              <a:buNone/>
            </a:pPr>
            <a:r>
              <a:rPr lang="hu-HU" dirty="0"/>
              <a:t>Az ADR általános bemutatása</a:t>
            </a:r>
          </a:p>
          <a:p>
            <a:endParaRPr lang="hu-HU" dirty="0"/>
          </a:p>
          <a:p>
            <a:pPr marL="0" indent="0" algn="ctr">
              <a:buNone/>
            </a:pPr>
            <a:r>
              <a:rPr lang="hu-HU" sz="1500" dirty="0"/>
              <a:t>Részletes tájékoztatás: </a:t>
            </a:r>
            <a:r>
              <a:rPr lang="hu-HU" sz="1500" dirty="0">
                <a:hlinkClick r:id="rId2"/>
              </a:rPr>
              <a:t>https://kepezz.hu/VideoLibraryArticle/Details/8</a:t>
            </a:r>
            <a:r>
              <a:rPr lang="hu-HU" sz="1500" dirty="0"/>
              <a:t> (regisztráció után)</a:t>
            </a:r>
          </a:p>
          <a:p>
            <a:endParaRPr lang="hu-HU" dirty="0"/>
          </a:p>
        </p:txBody>
      </p:sp>
    </p:spTree>
    <p:extLst>
      <p:ext uri="{BB962C8B-B14F-4D97-AF65-F5344CB8AC3E}">
        <p14:creationId xmlns:p14="http://schemas.microsoft.com/office/powerpoint/2010/main" val="1283221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23F7FB8-37C5-4C6B-A808-6202FE268AD4}"/>
              </a:ext>
            </a:extLst>
          </p:cNvPr>
          <p:cNvSpPr>
            <a:spLocks noGrp="1"/>
          </p:cNvSpPr>
          <p:nvPr>
            <p:ph type="title"/>
          </p:nvPr>
        </p:nvSpPr>
        <p:spPr/>
        <p:txBody>
          <a:bodyPr/>
          <a:lstStyle/>
          <a:p>
            <a:r>
              <a:rPr lang="hu-HU" dirty="0" err="1"/>
              <a:t>Adr</a:t>
            </a:r>
            <a:r>
              <a:rPr lang="hu-HU" dirty="0"/>
              <a:t>, veszélyes áru meghatározása</a:t>
            </a:r>
          </a:p>
        </p:txBody>
      </p:sp>
      <p:sp>
        <p:nvSpPr>
          <p:cNvPr id="3" name="Tartalom helye 2">
            <a:extLst>
              <a:ext uri="{FF2B5EF4-FFF2-40B4-BE49-F238E27FC236}">
                <a16:creationId xmlns:a16="http://schemas.microsoft.com/office/drawing/2014/main" id="{80941FA2-47E6-4E18-A142-E9704F03E521}"/>
              </a:ext>
            </a:extLst>
          </p:cNvPr>
          <p:cNvSpPr>
            <a:spLocks noGrp="1"/>
          </p:cNvSpPr>
          <p:nvPr>
            <p:ph idx="1"/>
          </p:nvPr>
        </p:nvSpPr>
        <p:spPr/>
        <p:txBody>
          <a:bodyPr>
            <a:normAutofit/>
          </a:bodyPr>
          <a:lstStyle/>
          <a:p>
            <a:pPr marL="0" indent="0" algn="just">
              <a:buNone/>
            </a:pPr>
            <a:r>
              <a:rPr lang="hu-HU" sz="1800" dirty="0">
                <a:solidFill>
                  <a:srgbClr val="333399"/>
                </a:solidFill>
              </a:rPr>
              <a:t>Az </a:t>
            </a:r>
            <a:r>
              <a:rPr lang="hu-HU" sz="1800" b="1" dirty="0">
                <a:solidFill>
                  <a:srgbClr val="333399"/>
                </a:solidFill>
              </a:rPr>
              <a:t>ADR </a:t>
            </a:r>
            <a:r>
              <a:rPr lang="hu-HU" sz="1800" dirty="0">
                <a:solidFill>
                  <a:srgbClr val="333399"/>
                </a:solidFill>
              </a:rPr>
              <a:t>a Veszélyes Áruk Nemzetközi Közúti Szállításáról szóló Európai Megállapodás. </a:t>
            </a:r>
          </a:p>
          <a:p>
            <a:pPr marL="0" indent="0" algn="just">
              <a:buNone/>
            </a:pPr>
            <a:endParaRPr lang="hu-HU" sz="1800" dirty="0"/>
          </a:p>
          <a:p>
            <a:pPr marL="0" indent="0" algn="just">
              <a:buNone/>
            </a:pPr>
            <a:r>
              <a:rPr lang="hu-HU" sz="1800" b="1" dirty="0">
                <a:solidFill>
                  <a:srgbClr val="333399"/>
                </a:solidFill>
              </a:rPr>
              <a:t>Veszélyes áru</a:t>
            </a:r>
            <a:r>
              <a:rPr lang="hu-HU" sz="1800" dirty="0">
                <a:solidFill>
                  <a:srgbClr val="333399"/>
                </a:solidFill>
              </a:rPr>
              <a:t>nak </a:t>
            </a:r>
            <a:r>
              <a:rPr lang="hu-HU" sz="1800" dirty="0"/>
              <a:t>nevezzük azokat az áruféleségeket (anyagokat és tárgyakat), amelyek a szállításuk során tűz- és robbanásveszélyt, egészségkárosító (főként maró, mérgező) hatást vagy környezetkárosító tulajdonságokat hordoznak. </a:t>
            </a:r>
          </a:p>
          <a:p>
            <a:pPr marL="0" indent="0" algn="just">
              <a:buNone/>
            </a:pPr>
            <a:endParaRPr lang="hu-HU" sz="1800" dirty="0"/>
          </a:p>
          <a:p>
            <a:pPr marL="0" indent="0" algn="just">
              <a:buNone/>
            </a:pPr>
            <a:r>
              <a:rPr lang="hu-HU" sz="1800" dirty="0">
                <a:solidFill>
                  <a:srgbClr val="333399"/>
                </a:solidFill>
              </a:rPr>
              <a:t>ADR szerinti meghatározása: </a:t>
            </a:r>
            <a:r>
              <a:rPr lang="hu-HU" sz="1800" dirty="0"/>
              <a:t>olyan anyagok és tárgyak, amelyek szállítását az ADR tiltja, vagy csak feltételekkel engedi meg.</a:t>
            </a:r>
          </a:p>
          <a:p>
            <a:pPr marL="0" indent="0" algn="just">
              <a:buNone/>
            </a:pPr>
            <a:endParaRPr lang="hu-HU" sz="1800" dirty="0"/>
          </a:p>
          <a:p>
            <a:pPr marL="0" indent="0" algn="just">
              <a:buNone/>
            </a:pPr>
            <a:r>
              <a:rPr lang="hu-HU" sz="1800" dirty="0"/>
              <a:t>Az ADR az 1979. évi 19. törvényerejű rendelettel került be a magyar jogrendbe. Belföldi szállításokra történő alkalmazását a 20/1979. (IX. 18.) KPM rendelet írta elő.</a:t>
            </a:r>
          </a:p>
        </p:txBody>
      </p:sp>
      <p:sp>
        <p:nvSpPr>
          <p:cNvPr id="4" name="Szövegdoboz 3">
            <a:extLst>
              <a:ext uri="{FF2B5EF4-FFF2-40B4-BE49-F238E27FC236}">
                <a16:creationId xmlns:a16="http://schemas.microsoft.com/office/drawing/2014/main" id="{4211F8C8-2D3A-4D90-A64A-DAE831D00296}"/>
              </a:ext>
            </a:extLst>
          </p:cNvPr>
          <p:cNvSpPr txBox="1"/>
          <p:nvPr/>
        </p:nvSpPr>
        <p:spPr>
          <a:xfrm>
            <a:off x="4114800" y="2971800"/>
            <a:ext cx="914400" cy="914400"/>
          </a:xfrm>
          <a:prstGeom prst="rect">
            <a:avLst/>
          </a:prstGeom>
          <a:noFill/>
        </p:spPr>
        <p:txBody>
          <a:bodyPr wrap="square" rtlCol="0">
            <a:spAutoFit/>
          </a:bodyPr>
          <a:lstStyle/>
          <a:p>
            <a:endParaRPr lang="hu-HU" dirty="0"/>
          </a:p>
        </p:txBody>
      </p:sp>
      <p:sp>
        <p:nvSpPr>
          <p:cNvPr id="6" name="Szövegdoboz 5">
            <a:extLst>
              <a:ext uri="{FF2B5EF4-FFF2-40B4-BE49-F238E27FC236}">
                <a16:creationId xmlns:a16="http://schemas.microsoft.com/office/drawing/2014/main" id="{0867A33D-E716-46AC-8DC7-BD6A7B270397}"/>
              </a:ext>
            </a:extLst>
          </p:cNvPr>
          <p:cNvSpPr txBox="1"/>
          <p:nvPr/>
        </p:nvSpPr>
        <p:spPr>
          <a:xfrm>
            <a:off x="539552" y="1700808"/>
            <a:ext cx="8147248"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marL="0" indent="0" algn="just">
              <a:buNone/>
            </a:pPr>
            <a:r>
              <a:rPr lang="hu-HU" sz="1800" dirty="0">
                <a:solidFill>
                  <a:srgbClr val="333399"/>
                </a:solidFill>
              </a:rPr>
              <a:t>Az </a:t>
            </a:r>
            <a:r>
              <a:rPr lang="hu-HU" sz="1800" b="1" dirty="0">
                <a:solidFill>
                  <a:srgbClr val="333399"/>
                </a:solidFill>
              </a:rPr>
              <a:t>ADR </a:t>
            </a:r>
            <a:r>
              <a:rPr lang="hu-HU" sz="1800" dirty="0">
                <a:solidFill>
                  <a:srgbClr val="333399"/>
                </a:solidFill>
              </a:rPr>
              <a:t>a Veszélyes Áruk Nemzetközi Közúti Szállításáról szóló Európai Megállapodás. </a:t>
            </a:r>
          </a:p>
        </p:txBody>
      </p:sp>
    </p:spTree>
    <p:extLst>
      <p:ext uri="{BB962C8B-B14F-4D97-AF65-F5344CB8AC3E}">
        <p14:creationId xmlns:p14="http://schemas.microsoft.com/office/powerpoint/2010/main" val="857287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168A9252-5340-481F-A089-2DF2944311BD}"/>
              </a:ext>
            </a:extLst>
          </p:cNvPr>
          <p:cNvSpPr>
            <a:spLocks noGrp="1"/>
          </p:cNvSpPr>
          <p:nvPr>
            <p:ph type="title"/>
          </p:nvPr>
        </p:nvSpPr>
        <p:spPr/>
        <p:txBody>
          <a:bodyPr/>
          <a:lstStyle/>
          <a:p>
            <a:r>
              <a:rPr lang="hu-HU" dirty="0"/>
              <a:t>Az ADR felépítése</a:t>
            </a:r>
          </a:p>
        </p:txBody>
      </p:sp>
      <p:sp>
        <p:nvSpPr>
          <p:cNvPr id="3" name="Tartalom helye 2">
            <a:extLst>
              <a:ext uri="{FF2B5EF4-FFF2-40B4-BE49-F238E27FC236}">
                <a16:creationId xmlns:a16="http://schemas.microsoft.com/office/drawing/2014/main" id="{F9628984-D1FC-4422-B54F-0A10FAECEC30}"/>
              </a:ext>
            </a:extLst>
          </p:cNvPr>
          <p:cNvSpPr>
            <a:spLocks noGrp="1"/>
          </p:cNvSpPr>
          <p:nvPr>
            <p:ph idx="1"/>
          </p:nvPr>
        </p:nvSpPr>
        <p:spPr>
          <a:ln>
            <a:solidFill>
              <a:srgbClr val="333399"/>
            </a:solidFill>
          </a:ln>
        </p:spPr>
        <p:txBody>
          <a:bodyPr>
            <a:normAutofit fontScale="92500" lnSpcReduction="20000"/>
          </a:bodyPr>
          <a:lstStyle/>
          <a:p>
            <a:pPr marL="0" indent="0">
              <a:buNone/>
            </a:pPr>
            <a:r>
              <a:rPr lang="hu-HU" sz="1800" dirty="0"/>
              <a:t>Az ADR előírásait a technikai haladásnak megfelelően folyamatosan fejlesztik. A módosítások és kiegészítések 2 évenként lépnek hatályba.</a:t>
            </a:r>
          </a:p>
          <a:p>
            <a:pPr marL="0" indent="0">
              <a:buNone/>
            </a:pPr>
            <a:endParaRPr lang="hu-HU" sz="1800" dirty="0"/>
          </a:p>
          <a:p>
            <a:pPr>
              <a:buFontTx/>
              <a:buChar char="-"/>
            </a:pPr>
            <a:r>
              <a:rPr lang="hu-HU" sz="1800" dirty="0">
                <a:solidFill>
                  <a:srgbClr val="333399"/>
                </a:solidFill>
              </a:rPr>
              <a:t>1. rész</a:t>
            </a:r>
            <a:r>
              <a:rPr lang="hu-HU" sz="1800" dirty="0"/>
              <a:t>: Általános előírások </a:t>
            </a:r>
          </a:p>
          <a:p>
            <a:pPr>
              <a:buFontTx/>
              <a:buChar char="-"/>
            </a:pPr>
            <a:r>
              <a:rPr lang="hu-HU" sz="1800" dirty="0">
                <a:solidFill>
                  <a:srgbClr val="333399"/>
                </a:solidFill>
              </a:rPr>
              <a:t>2. rész</a:t>
            </a:r>
            <a:r>
              <a:rPr lang="hu-HU" sz="1800" dirty="0"/>
              <a:t>: Osztályozás </a:t>
            </a:r>
          </a:p>
          <a:p>
            <a:pPr>
              <a:buFontTx/>
              <a:buChar char="-"/>
            </a:pPr>
            <a:r>
              <a:rPr lang="hu-HU" sz="1800" dirty="0">
                <a:solidFill>
                  <a:srgbClr val="333399"/>
                </a:solidFill>
              </a:rPr>
              <a:t>3. rész</a:t>
            </a:r>
            <a:r>
              <a:rPr lang="hu-HU" sz="1800" dirty="0"/>
              <a:t>: Veszélyes áru felsorolása, különleges előírások és a korlátozott ás az engedményes mennyiségben csomagolt veszélyes árukra vonatkozó menteségek </a:t>
            </a:r>
          </a:p>
          <a:p>
            <a:pPr>
              <a:buFontTx/>
              <a:buChar char="-"/>
            </a:pPr>
            <a:r>
              <a:rPr lang="hu-HU" sz="1800" dirty="0">
                <a:solidFill>
                  <a:srgbClr val="333399"/>
                </a:solidFill>
              </a:rPr>
              <a:t>4. rész: </a:t>
            </a:r>
            <a:r>
              <a:rPr lang="hu-HU" sz="1800" dirty="0"/>
              <a:t>A csomagolásra és a tartányokra vonatkozó előírások</a:t>
            </a:r>
          </a:p>
          <a:p>
            <a:pPr>
              <a:buFontTx/>
              <a:buChar char="-"/>
            </a:pPr>
            <a:r>
              <a:rPr lang="hu-HU" sz="1800" dirty="0">
                <a:solidFill>
                  <a:srgbClr val="333399"/>
                </a:solidFill>
              </a:rPr>
              <a:t>5. rész</a:t>
            </a:r>
            <a:r>
              <a:rPr lang="hu-HU" sz="1800" dirty="0"/>
              <a:t>: Feladási eljárások</a:t>
            </a:r>
          </a:p>
          <a:p>
            <a:pPr>
              <a:buFontTx/>
              <a:buChar char="-"/>
            </a:pPr>
            <a:r>
              <a:rPr lang="hu-HU" sz="1800" dirty="0">
                <a:solidFill>
                  <a:srgbClr val="333399"/>
                </a:solidFill>
              </a:rPr>
              <a:t>6. rész</a:t>
            </a:r>
            <a:r>
              <a:rPr lang="hu-HU" sz="1800" dirty="0"/>
              <a:t>: A csomagolóeszközök, nagyméretű csomagolóeszközök (IBC-k), a nagycsomagolások, a tartányok és az ömlesztettáru-konténerek gyártására és vizsgálatára vonatkozó előírások </a:t>
            </a:r>
          </a:p>
          <a:p>
            <a:pPr>
              <a:buFontTx/>
              <a:buChar char="-"/>
            </a:pPr>
            <a:r>
              <a:rPr lang="hu-HU" sz="1800" dirty="0">
                <a:solidFill>
                  <a:srgbClr val="333399"/>
                </a:solidFill>
              </a:rPr>
              <a:t>7. rész</a:t>
            </a:r>
            <a:r>
              <a:rPr lang="hu-HU" sz="1800" dirty="0"/>
              <a:t>: A szállítás feltételeire, a berakásra, a kirakásra és az árukezelésre vonatkozó előírások</a:t>
            </a:r>
          </a:p>
          <a:p>
            <a:pPr>
              <a:buFontTx/>
              <a:buChar char="-"/>
            </a:pPr>
            <a:r>
              <a:rPr lang="hu-HU" sz="1800" dirty="0">
                <a:solidFill>
                  <a:srgbClr val="333399"/>
                </a:solidFill>
              </a:rPr>
              <a:t>8. rész</a:t>
            </a:r>
            <a:r>
              <a:rPr lang="hu-HU" sz="1800" dirty="0"/>
              <a:t>: A szállítóeszközökre és a szállításra vonatkozó előírások </a:t>
            </a:r>
          </a:p>
          <a:p>
            <a:pPr>
              <a:buFontTx/>
              <a:buChar char="-"/>
            </a:pPr>
            <a:r>
              <a:rPr lang="hu-HU" sz="1800" dirty="0">
                <a:solidFill>
                  <a:srgbClr val="333399"/>
                </a:solidFill>
              </a:rPr>
              <a:t>9. rész</a:t>
            </a:r>
            <a:r>
              <a:rPr lang="hu-HU" sz="1800" dirty="0"/>
              <a:t>: A járművek szerkezetére és jóváhagyására vonatkozó követelménynek </a:t>
            </a:r>
          </a:p>
        </p:txBody>
      </p:sp>
    </p:spTree>
    <p:extLst>
      <p:ext uri="{BB962C8B-B14F-4D97-AF65-F5344CB8AC3E}">
        <p14:creationId xmlns:p14="http://schemas.microsoft.com/office/powerpoint/2010/main" val="30811913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lcím 4">
            <a:extLst>
              <a:ext uri="{FF2B5EF4-FFF2-40B4-BE49-F238E27FC236}">
                <a16:creationId xmlns:a16="http://schemas.microsoft.com/office/drawing/2014/main" id="{2D2AE924-5D5F-47F9-9520-825435A9526B}"/>
              </a:ext>
            </a:extLst>
          </p:cNvPr>
          <p:cNvSpPr>
            <a:spLocks noGrp="1"/>
          </p:cNvSpPr>
          <p:nvPr>
            <p:ph idx="1"/>
          </p:nvPr>
        </p:nvSpPr>
        <p:spPr/>
        <p:txBody>
          <a:bodyPr>
            <a:normAutofit/>
          </a:bodyPr>
          <a:lstStyle/>
          <a:p>
            <a:pPr marL="0" indent="0" algn="ctr">
              <a:buNone/>
            </a:pPr>
            <a:endParaRPr lang="hu-HU" sz="4000" b="1" dirty="0"/>
          </a:p>
          <a:p>
            <a:pPr marL="0" indent="0" algn="ctr">
              <a:buNone/>
            </a:pPr>
            <a:r>
              <a:rPr lang="hu-HU" sz="4000" b="1" dirty="0"/>
              <a:t>III.</a:t>
            </a:r>
          </a:p>
          <a:p>
            <a:pPr marL="0" indent="0">
              <a:buNone/>
            </a:pPr>
            <a:endParaRPr lang="hu-HU" sz="4000" b="1" dirty="0"/>
          </a:p>
          <a:p>
            <a:pPr marL="0" indent="0" algn="ctr">
              <a:buNone/>
            </a:pPr>
            <a:r>
              <a:rPr lang="hu-HU" dirty="0"/>
              <a:t>Az ADR 1.3. fejezet szerinti képzés</a:t>
            </a:r>
          </a:p>
          <a:p>
            <a:endParaRPr lang="hu-HU" b="1" dirty="0"/>
          </a:p>
          <a:p>
            <a:pPr marL="0" indent="0" algn="ctr">
              <a:buNone/>
            </a:pPr>
            <a:r>
              <a:rPr lang="hu-HU" sz="1500" dirty="0"/>
              <a:t>Részletes tájékoztatás: </a:t>
            </a:r>
            <a:r>
              <a:rPr lang="hu-HU" sz="1500" dirty="0">
                <a:hlinkClick r:id="rId2"/>
              </a:rPr>
              <a:t>https://kepezz.hu/VideoLibraryArticle/Details/8</a:t>
            </a:r>
            <a:r>
              <a:rPr lang="hu-HU" sz="1500" dirty="0"/>
              <a:t> (regisztráció után)</a:t>
            </a:r>
          </a:p>
          <a:p>
            <a:endParaRPr lang="hu-HU" sz="1500" b="1" dirty="0"/>
          </a:p>
          <a:p>
            <a:endParaRPr lang="hu-HU" b="1" dirty="0"/>
          </a:p>
        </p:txBody>
      </p:sp>
    </p:spTree>
    <p:extLst>
      <p:ext uri="{BB962C8B-B14F-4D97-AF65-F5344CB8AC3E}">
        <p14:creationId xmlns:p14="http://schemas.microsoft.com/office/powerpoint/2010/main" val="27128823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94DAA7D4-5435-459D-A75E-3AC4013D8778}"/>
              </a:ext>
            </a:extLst>
          </p:cNvPr>
          <p:cNvSpPr>
            <a:spLocks noGrp="1"/>
          </p:cNvSpPr>
          <p:nvPr>
            <p:ph type="title"/>
          </p:nvPr>
        </p:nvSpPr>
        <p:spPr/>
        <p:txBody>
          <a:bodyPr/>
          <a:lstStyle/>
          <a:p>
            <a:r>
              <a:rPr lang="hu-HU" dirty="0"/>
              <a:t>A képzés kötelező tematikája</a:t>
            </a:r>
          </a:p>
        </p:txBody>
      </p:sp>
      <p:sp>
        <p:nvSpPr>
          <p:cNvPr id="3" name="Tartalom helye 2">
            <a:extLst>
              <a:ext uri="{FF2B5EF4-FFF2-40B4-BE49-F238E27FC236}">
                <a16:creationId xmlns:a16="http://schemas.microsoft.com/office/drawing/2014/main" id="{3DEE8EF9-410E-4646-9519-11FDEE7E7F26}"/>
              </a:ext>
            </a:extLst>
          </p:cNvPr>
          <p:cNvSpPr>
            <a:spLocks noGrp="1"/>
          </p:cNvSpPr>
          <p:nvPr>
            <p:ph idx="1"/>
          </p:nvPr>
        </p:nvSpPr>
        <p:spPr/>
        <p:txBody>
          <a:bodyPr>
            <a:normAutofit/>
          </a:bodyPr>
          <a:lstStyle/>
          <a:p>
            <a:pPr>
              <a:buFontTx/>
              <a:buChar char="-"/>
            </a:pPr>
            <a:endParaRPr lang="hu-HU" sz="2000" dirty="0"/>
          </a:p>
          <a:p>
            <a:pPr>
              <a:buFontTx/>
              <a:buChar char="-"/>
            </a:pPr>
            <a:endParaRPr lang="hu-HU" sz="2000" dirty="0"/>
          </a:p>
          <a:p>
            <a:pPr>
              <a:buFontTx/>
              <a:buChar char="-"/>
            </a:pPr>
            <a:endParaRPr lang="hu-HU" sz="2000" dirty="0"/>
          </a:p>
          <a:p>
            <a:pPr>
              <a:buFontTx/>
              <a:buChar char="-"/>
            </a:pPr>
            <a:endParaRPr lang="hu-HU" sz="2000" dirty="0"/>
          </a:p>
          <a:p>
            <a:pPr marL="0" indent="0">
              <a:buNone/>
            </a:pPr>
            <a:endParaRPr lang="hu-HU" sz="2000" dirty="0"/>
          </a:p>
          <a:p>
            <a:pPr marL="0" indent="0">
              <a:buNone/>
            </a:pPr>
            <a:endParaRPr lang="hu-HU" sz="2000" dirty="0"/>
          </a:p>
          <a:p>
            <a:pPr marL="0" indent="0">
              <a:buNone/>
            </a:pPr>
            <a:endParaRPr lang="hu-HU" sz="2000" dirty="0"/>
          </a:p>
          <a:p>
            <a:pPr marL="0" indent="0" algn="just">
              <a:buNone/>
            </a:pPr>
            <a:r>
              <a:rPr lang="hu-HU" sz="1800" dirty="0"/>
              <a:t>Mivel az oktatáson részt vevők tevékenységi köre gyakran eltérő, így mindenkinek a számára legfontosabb részeket kell </a:t>
            </a:r>
            <a:r>
              <a:rPr lang="hu-HU" sz="1800" dirty="0" err="1"/>
              <a:t>súlypontozni</a:t>
            </a:r>
            <a:r>
              <a:rPr lang="hu-HU" sz="1800" dirty="0"/>
              <a:t>, hiszen az oktatáson kapott információk alapján fogja végezni a .munkáját a jövőben</a:t>
            </a:r>
          </a:p>
        </p:txBody>
      </p:sp>
      <p:sp>
        <p:nvSpPr>
          <p:cNvPr id="5" name="Szövegdoboz 4">
            <a:extLst>
              <a:ext uri="{FF2B5EF4-FFF2-40B4-BE49-F238E27FC236}">
                <a16:creationId xmlns:a16="http://schemas.microsoft.com/office/drawing/2014/main" id="{22680CC8-A463-4522-8B19-7E714BBC2AAB}"/>
              </a:ext>
            </a:extLst>
          </p:cNvPr>
          <p:cNvSpPr txBox="1"/>
          <p:nvPr/>
        </p:nvSpPr>
        <p:spPr>
          <a:xfrm>
            <a:off x="683568" y="1844824"/>
            <a:ext cx="7488832" cy="1754326"/>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buFontTx/>
              <a:buChar char="-"/>
            </a:pPr>
            <a:endParaRPr lang="hu-HU" sz="1800" dirty="0"/>
          </a:p>
          <a:p>
            <a:pPr>
              <a:buFontTx/>
              <a:buChar char="-"/>
            </a:pPr>
            <a:r>
              <a:rPr lang="hu-HU" dirty="0"/>
              <a:t>Általános tájékoztató oktatás</a:t>
            </a:r>
          </a:p>
          <a:p>
            <a:pPr>
              <a:buFontTx/>
              <a:buChar char="-"/>
            </a:pPr>
            <a:r>
              <a:rPr lang="hu-HU" dirty="0"/>
              <a:t>Munkakörre (feladatra) szakosított oktatás</a:t>
            </a:r>
          </a:p>
          <a:p>
            <a:pPr>
              <a:buFontTx/>
              <a:buChar char="-"/>
            </a:pPr>
            <a:r>
              <a:rPr lang="hu-HU" dirty="0"/>
              <a:t>Biztonsági képzés</a:t>
            </a:r>
          </a:p>
          <a:p>
            <a:pPr>
              <a:buFontTx/>
              <a:buChar char="-"/>
            </a:pPr>
            <a:r>
              <a:rPr lang="hu-HU" dirty="0"/>
              <a:t>Közbiztonsági képzés</a:t>
            </a:r>
          </a:p>
          <a:p>
            <a:endParaRPr lang="hu-HU" sz="1800" dirty="0"/>
          </a:p>
        </p:txBody>
      </p:sp>
    </p:spTree>
    <p:extLst>
      <p:ext uri="{BB962C8B-B14F-4D97-AF65-F5344CB8AC3E}">
        <p14:creationId xmlns:p14="http://schemas.microsoft.com/office/powerpoint/2010/main" val="1348227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F618A372-C8DF-4B75-8FFB-501D764307C0}"/>
              </a:ext>
            </a:extLst>
          </p:cNvPr>
          <p:cNvSpPr>
            <a:spLocks noGrp="1"/>
          </p:cNvSpPr>
          <p:nvPr>
            <p:ph type="title"/>
          </p:nvPr>
        </p:nvSpPr>
        <p:spPr/>
        <p:txBody>
          <a:bodyPr/>
          <a:lstStyle/>
          <a:p>
            <a:r>
              <a:rPr lang="hu-HU" dirty="0"/>
              <a:t>Résztvevők, akiknek felelősségük van</a:t>
            </a:r>
          </a:p>
        </p:txBody>
      </p:sp>
      <p:sp>
        <p:nvSpPr>
          <p:cNvPr id="3" name="Tartalom helye 2">
            <a:extLst>
              <a:ext uri="{FF2B5EF4-FFF2-40B4-BE49-F238E27FC236}">
                <a16:creationId xmlns:a16="http://schemas.microsoft.com/office/drawing/2014/main" id="{A66DC2BA-7B63-4D36-A715-E8D868141786}"/>
              </a:ext>
            </a:extLst>
          </p:cNvPr>
          <p:cNvSpPr>
            <a:spLocks noGrp="1"/>
          </p:cNvSpPr>
          <p:nvPr>
            <p:ph idx="1"/>
          </p:nvPr>
        </p:nvSpPr>
        <p:spPr/>
        <p:txBody>
          <a:bodyPr>
            <a:normAutofit lnSpcReduction="10000"/>
          </a:bodyPr>
          <a:lstStyle/>
          <a:p>
            <a:pPr marL="0" indent="0">
              <a:buNone/>
            </a:pPr>
            <a:r>
              <a:rPr lang="hu-HU" sz="1800" dirty="0"/>
              <a:t>A veszélyes áruk küldeménydarabos, tartányos és ömlesztett szállításban részt vevők részére az ADR jogszabály egyértelmű, konkrét felelősségeket, teendőket határoz meg attól függően, hogy milyen szerepet töltenek be a szállítási folyamatban.</a:t>
            </a:r>
          </a:p>
          <a:p>
            <a:pPr marL="0" indent="0">
              <a:buNone/>
            </a:pPr>
            <a:endParaRPr lang="hu-HU" sz="1800" dirty="0"/>
          </a:p>
          <a:p>
            <a:pPr marL="0" indent="0" algn="just">
              <a:buNone/>
            </a:pPr>
            <a:r>
              <a:rPr lang="hu-HU" sz="1800" b="1" dirty="0">
                <a:solidFill>
                  <a:srgbClr val="333399"/>
                </a:solidFill>
              </a:rPr>
              <a:t>Feladó: </a:t>
            </a:r>
            <a:r>
              <a:rPr lang="hu-HU" sz="1800" dirty="0"/>
              <a:t>Az a vállalkozás, amely a veszélyes árut a saját nevében vagy harmadik fél megbízásából feladja. Csak olyan küldeményt adhat át szállításra, amely megfelel az ADR előírásainak.</a:t>
            </a:r>
          </a:p>
          <a:p>
            <a:pPr marL="0" indent="0" algn="just">
              <a:buNone/>
            </a:pPr>
            <a:endParaRPr lang="hu-HU" sz="1800" dirty="0"/>
          </a:p>
          <a:p>
            <a:pPr marL="0" indent="0" algn="just">
              <a:buNone/>
            </a:pPr>
            <a:r>
              <a:rPr lang="hu-HU" sz="1800" b="1" dirty="0">
                <a:solidFill>
                  <a:srgbClr val="333399"/>
                </a:solidFill>
              </a:rPr>
              <a:t>Szállító, fuvarozó: </a:t>
            </a:r>
            <a:r>
              <a:rPr lang="hu-HU" sz="1800" dirty="0"/>
              <a:t>Az a vállalkozás, amely a szállítási műveletet végrehajtja, akár fuvarozási szerződés alapján, akár anélkül.</a:t>
            </a:r>
          </a:p>
          <a:p>
            <a:pPr marL="0" indent="0" algn="just">
              <a:buNone/>
            </a:pPr>
            <a:endParaRPr lang="hu-HU" sz="1800" dirty="0"/>
          </a:p>
          <a:p>
            <a:pPr marL="0" indent="0" algn="just">
              <a:buNone/>
            </a:pPr>
            <a:r>
              <a:rPr lang="hu-HU" sz="1800" b="1" dirty="0">
                <a:solidFill>
                  <a:srgbClr val="333399"/>
                </a:solidFill>
              </a:rPr>
              <a:t>Címzett: </a:t>
            </a:r>
            <a:r>
              <a:rPr lang="hu-HU" sz="1800" dirty="0"/>
              <a:t>A fuvarozási szerződés szerinti címzett. Ha a szállítási műveletet fuvarozási szerződés nélkül végzik, az a vállalkozás tekintendő címzettnek, amely megérkezéskor a veszélyes árut átveszi.</a:t>
            </a:r>
          </a:p>
        </p:txBody>
      </p:sp>
      <p:sp>
        <p:nvSpPr>
          <p:cNvPr id="5" name="Szövegdoboz 4">
            <a:extLst>
              <a:ext uri="{FF2B5EF4-FFF2-40B4-BE49-F238E27FC236}">
                <a16:creationId xmlns:a16="http://schemas.microsoft.com/office/drawing/2014/main" id="{349D4BC2-6955-41B1-9B75-F1251FB10CC9}"/>
              </a:ext>
            </a:extLst>
          </p:cNvPr>
          <p:cNvSpPr txBox="1"/>
          <p:nvPr/>
        </p:nvSpPr>
        <p:spPr>
          <a:xfrm>
            <a:off x="457199" y="1600200"/>
            <a:ext cx="8171993"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marL="0" indent="0" algn="just">
              <a:buNone/>
            </a:pPr>
            <a:r>
              <a:rPr lang="hu-HU" sz="1800" dirty="0"/>
              <a:t>A veszélyes áruk küldeménydarabos, tartányos és ömlesztett szállításban részt vevők részére az ADR jogszabály egyértelmű, konkrét felelősségeket, teendőket határoz meg attól függően, hogy milyen szerepet töltenek be a szállítási folyamatban.</a:t>
            </a:r>
          </a:p>
        </p:txBody>
      </p:sp>
    </p:spTree>
    <p:extLst>
      <p:ext uri="{BB962C8B-B14F-4D97-AF65-F5344CB8AC3E}">
        <p14:creationId xmlns:p14="http://schemas.microsoft.com/office/powerpoint/2010/main" val="11706891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BB328718-9312-4454-A44D-510B7048E48F}"/>
              </a:ext>
            </a:extLst>
          </p:cNvPr>
          <p:cNvSpPr>
            <a:spLocks noGrp="1"/>
          </p:cNvSpPr>
          <p:nvPr>
            <p:ph type="title"/>
          </p:nvPr>
        </p:nvSpPr>
        <p:spPr/>
        <p:txBody>
          <a:bodyPr/>
          <a:lstStyle/>
          <a:p>
            <a:r>
              <a:rPr lang="hu-HU" dirty="0"/>
              <a:t>Résztvevők, akiknek felelősségük van</a:t>
            </a:r>
          </a:p>
        </p:txBody>
      </p:sp>
      <p:sp>
        <p:nvSpPr>
          <p:cNvPr id="3" name="Tartalom helye 2">
            <a:extLst>
              <a:ext uri="{FF2B5EF4-FFF2-40B4-BE49-F238E27FC236}">
                <a16:creationId xmlns:a16="http://schemas.microsoft.com/office/drawing/2014/main" id="{CF21BF4B-2B08-42FC-90FC-596CA41B5313}"/>
              </a:ext>
            </a:extLst>
          </p:cNvPr>
          <p:cNvSpPr>
            <a:spLocks noGrp="1"/>
          </p:cNvSpPr>
          <p:nvPr>
            <p:ph idx="1"/>
          </p:nvPr>
        </p:nvSpPr>
        <p:spPr/>
        <p:txBody>
          <a:bodyPr>
            <a:normAutofit/>
          </a:bodyPr>
          <a:lstStyle/>
          <a:p>
            <a:pPr marL="0" indent="0" algn="just">
              <a:buNone/>
            </a:pPr>
            <a:r>
              <a:rPr lang="hu-HU" sz="1800" b="1" dirty="0">
                <a:solidFill>
                  <a:srgbClr val="333399"/>
                </a:solidFill>
              </a:rPr>
              <a:t>Berakó: </a:t>
            </a:r>
            <a:r>
              <a:rPr lang="hu-HU" sz="1800" dirty="0"/>
              <a:t>az a vállalkozás, amelyik: </a:t>
            </a:r>
          </a:p>
          <a:p>
            <a:pPr algn="just">
              <a:buFontTx/>
              <a:buChar char="-"/>
            </a:pPr>
            <a:r>
              <a:rPr lang="hu-HU" sz="1800" dirty="0"/>
              <a:t>a küldeménydarabos veszélyes árut, kiskonténert vagy mobil tartányt a járműre, a járműbe vagy konténerbe berakja; vagy </a:t>
            </a:r>
          </a:p>
          <a:p>
            <a:pPr algn="just">
              <a:buFontTx/>
              <a:buChar char="-"/>
            </a:pPr>
            <a:r>
              <a:rPr lang="hu-HU" sz="1800" dirty="0"/>
              <a:t>a konténert, ömlesztettáru-konténert, MEG-konténert, tankkonténert vagy mobil tartányt a járműre rakja.</a:t>
            </a:r>
          </a:p>
          <a:p>
            <a:pPr algn="just">
              <a:buFontTx/>
              <a:buChar char="-"/>
            </a:pPr>
            <a:endParaRPr lang="hu-HU" sz="1800" dirty="0"/>
          </a:p>
          <a:p>
            <a:pPr marL="0" indent="0" algn="just">
              <a:buNone/>
            </a:pPr>
            <a:r>
              <a:rPr lang="hu-HU" sz="1800" b="1" dirty="0">
                <a:solidFill>
                  <a:srgbClr val="333399"/>
                </a:solidFill>
              </a:rPr>
              <a:t>Csomagoló: </a:t>
            </a:r>
            <a:r>
              <a:rPr lang="hu-HU" sz="1800" dirty="0"/>
              <a:t>Az a vállalkozás, amely a veszélyes árut csomagolóeszközbe, nagycsomagolásba vagy IBC-be teszi, ill. szükség esetén előkészíti a küldeménydarabokat a szállításhoz. </a:t>
            </a:r>
          </a:p>
          <a:p>
            <a:pPr marL="0" indent="0" algn="just">
              <a:buNone/>
            </a:pPr>
            <a:endParaRPr lang="hu-HU" sz="1800" dirty="0"/>
          </a:p>
          <a:p>
            <a:pPr marL="0" indent="0" algn="just">
              <a:buNone/>
            </a:pPr>
            <a:r>
              <a:rPr lang="hu-HU" sz="1800" b="1" dirty="0">
                <a:solidFill>
                  <a:srgbClr val="333399"/>
                </a:solidFill>
              </a:rPr>
              <a:t>Töltő: </a:t>
            </a:r>
            <a:r>
              <a:rPr lang="hu-HU" sz="1800" dirty="0"/>
              <a:t>Az a vállalkozás, amely a veszélyes árut tartányba (tartányjárműbe, leszerelhető tartányba, mobil tartányba vagy tankkonténerbe), battériás járműbe vagy MEG-konténerbe tölti, ill. az ömlesztett veszélyes árut járműbe, nagykonténerbe vagy kiskonténerbe rakja.</a:t>
            </a:r>
          </a:p>
          <a:p>
            <a:pPr marL="0" indent="0">
              <a:buNone/>
            </a:pPr>
            <a:endParaRPr lang="hu-HU" sz="1800" dirty="0"/>
          </a:p>
          <a:p>
            <a:pPr marL="0" indent="0">
              <a:buNone/>
            </a:pPr>
            <a:endParaRPr lang="hu-HU" sz="1800" dirty="0"/>
          </a:p>
        </p:txBody>
      </p:sp>
    </p:spTree>
    <p:extLst>
      <p:ext uri="{BB962C8B-B14F-4D97-AF65-F5344CB8AC3E}">
        <p14:creationId xmlns:p14="http://schemas.microsoft.com/office/powerpoint/2010/main" val="31176636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7228891B-CE96-47EF-B526-065D77E0BF1B}"/>
              </a:ext>
            </a:extLst>
          </p:cNvPr>
          <p:cNvSpPr>
            <a:spLocks noGrp="1"/>
          </p:cNvSpPr>
          <p:nvPr>
            <p:ph type="title"/>
          </p:nvPr>
        </p:nvSpPr>
        <p:spPr/>
        <p:txBody>
          <a:bodyPr/>
          <a:lstStyle/>
          <a:p>
            <a:r>
              <a:rPr lang="hu-HU" dirty="0"/>
              <a:t>Résztvevők, akiknek felelősségük van</a:t>
            </a:r>
          </a:p>
        </p:txBody>
      </p:sp>
      <p:sp>
        <p:nvSpPr>
          <p:cNvPr id="3" name="Tartalom helye 2">
            <a:extLst>
              <a:ext uri="{FF2B5EF4-FFF2-40B4-BE49-F238E27FC236}">
                <a16:creationId xmlns:a16="http://schemas.microsoft.com/office/drawing/2014/main" id="{E16BBE80-D0DA-46A0-A080-46E703143155}"/>
              </a:ext>
            </a:extLst>
          </p:cNvPr>
          <p:cNvSpPr>
            <a:spLocks noGrp="1"/>
          </p:cNvSpPr>
          <p:nvPr>
            <p:ph idx="1"/>
          </p:nvPr>
        </p:nvSpPr>
        <p:spPr/>
        <p:txBody>
          <a:bodyPr>
            <a:normAutofit/>
          </a:bodyPr>
          <a:lstStyle/>
          <a:p>
            <a:pPr marL="0" indent="0" algn="just">
              <a:buNone/>
            </a:pPr>
            <a:r>
              <a:rPr lang="hu-HU" sz="1800" b="1" dirty="0">
                <a:solidFill>
                  <a:srgbClr val="333399"/>
                </a:solidFill>
              </a:rPr>
              <a:t>Kirakó: </a:t>
            </a:r>
            <a:r>
              <a:rPr lang="hu-HU" sz="1800" dirty="0"/>
              <a:t>Az a vállalkozás, amelyik: </a:t>
            </a:r>
          </a:p>
          <a:p>
            <a:pPr marL="0" indent="0" algn="just">
              <a:buNone/>
            </a:pPr>
            <a:endParaRPr lang="hu-HU" sz="1800" dirty="0"/>
          </a:p>
          <a:p>
            <a:pPr>
              <a:buFontTx/>
              <a:buChar char="-"/>
            </a:pPr>
            <a:r>
              <a:rPr lang="hu-HU" sz="1800" dirty="0"/>
              <a:t>a konténert, ömlesztettáru-konténert, MEG-konténert, tankkonténert vagy mobil tartányt a járműről lerakja; vagy </a:t>
            </a:r>
          </a:p>
          <a:p>
            <a:pPr>
              <a:buFontTx/>
              <a:buChar char="-"/>
            </a:pPr>
            <a:r>
              <a:rPr lang="hu-HU" sz="1800" dirty="0"/>
              <a:t>a küldeménydarabos veszélyes árut, kiskonténert vagy mobil tartányt a járműről lerakja, a járműből vagy konténerből kirakja; vagy </a:t>
            </a:r>
          </a:p>
          <a:p>
            <a:pPr>
              <a:buFontTx/>
              <a:buChar char="-"/>
            </a:pPr>
            <a:r>
              <a:rPr lang="hu-HU" sz="1800" dirty="0"/>
              <a:t>a veszélyes árut tartányból (tartányjárműből, leszerelhető tartányból, mobil tartányból vagy tankkonténerből), battériás járműből, MEMU-</a:t>
            </a:r>
            <a:r>
              <a:rPr lang="hu-HU" sz="1800" dirty="0" err="1"/>
              <a:t>ból</a:t>
            </a:r>
            <a:r>
              <a:rPr lang="hu-HU" sz="1800" dirty="0"/>
              <a:t> vagy MEGkonténerből lefejti, ill. az ömlesztett veszélyes árut a járműből, nagykonténerből, kiskonténerből vagy ömlesztettáru-konténerből kirakja. </a:t>
            </a:r>
          </a:p>
        </p:txBody>
      </p:sp>
    </p:spTree>
    <p:extLst>
      <p:ext uri="{BB962C8B-B14F-4D97-AF65-F5344CB8AC3E}">
        <p14:creationId xmlns:p14="http://schemas.microsoft.com/office/powerpoint/2010/main" val="8328688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6F572F3A-98DA-46C2-824F-76448F26BEED}"/>
              </a:ext>
            </a:extLst>
          </p:cNvPr>
          <p:cNvSpPr>
            <a:spLocks noGrp="1"/>
          </p:cNvSpPr>
          <p:nvPr>
            <p:ph type="title"/>
          </p:nvPr>
        </p:nvSpPr>
        <p:spPr/>
        <p:txBody>
          <a:bodyPr/>
          <a:lstStyle/>
          <a:p>
            <a:r>
              <a:rPr lang="hu-HU" dirty="0"/>
              <a:t>mentességek</a:t>
            </a:r>
          </a:p>
        </p:txBody>
      </p:sp>
      <p:sp>
        <p:nvSpPr>
          <p:cNvPr id="3" name="Tartalom helye 2">
            <a:extLst>
              <a:ext uri="{FF2B5EF4-FFF2-40B4-BE49-F238E27FC236}">
                <a16:creationId xmlns:a16="http://schemas.microsoft.com/office/drawing/2014/main" id="{45810161-A3EE-4CA5-9A8D-987482BB20CC}"/>
              </a:ext>
            </a:extLst>
          </p:cNvPr>
          <p:cNvSpPr>
            <a:spLocks noGrp="1"/>
          </p:cNvSpPr>
          <p:nvPr>
            <p:ph idx="1"/>
          </p:nvPr>
        </p:nvSpPr>
        <p:spPr/>
        <p:txBody>
          <a:bodyPr>
            <a:normAutofit/>
          </a:bodyPr>
          <a:lstStyle/>
          <a:p>
            <a:pPr marL="0" indent="0">
              <a:buNone/>
            </a:pPr>
            <a:r>
              <a:rPr lang="hu-HU" sz="1800" dirty="0"/>
              <a:t>Az ADR szerint bizonyos feltételek teljesülése esetén a megállapodás bizonyos részeit illetve teljes egészét nem kell alkalmazni. </a:t>
            </a:r>
          </a:p>
          <a:p>
            <a:pPr marL="0" indent="0">
              <a:buNone/>
            </a:pPr>
            <a:endParaRPr lang="hu-HU" sz="1800" dirty="0"/>
          </a:p>
          <a:p>
            <a:pPr>
              <a:buFontTx/>
              <a:buChar char="-"/>
            </a:pPr>
            <a:r>
              <a:rPr lang="hu-HU" sz="1800" dirty="0"/>
              <a:t>A szállítás jellegéből adódó mentességek</a:t>
            </a:r>
          </a:p>
          <a:p>
            <a:pPr>
              <a:buFontTx/>
              <a:buChar char="-"/>
            </a:pPr>
            <a:r>
              <a:rPr lang="hu-HU" sz="1800" dirty="0"/>
              <a:t>Gázok szállítására vonatkozó mentességek</a:t>
            </a:r>
          </a:p>
          <a:p>
            <a:pPr>
              <a:buFontTx/>
              <a:buChar char="-"/>
            </a:pPr>
            <a:r>
              <a:rPr lang="hu-HU" sz="1800" dirty="0"/>
              <a:t>Folyékony tüzelőanyagok szállítására vonatkozó mentességek</a:t>
            </a:r>
          </a:p>
          <a:p>
            <a:pPr>
              <a:buFontTx/>
              <a:buChar char="-"/>
            </a:pPr>
            <a:r>
              <a:rPr lang="hu-HU" sz="1800" dirty="0"/>
              <a:t>Villamos energia tároló és fejlesztő rendszerek szállítására vonatkozó mentességek</a:t>
            </a:r>
          </a:p>
          <a:p>
            <a:pPr>
              <a:buFontTx/>
              <a:buChar char="-"/>
            </a:pPr>
            <a:r>
              <a:rPr lang="hu-HU" sz="1800" dirty="0"/>
              <a:t>A szállítás során hűtés vagy kondicionálás céljára használt veszélyes árukra vonatkozó mentességek</a:t>
            </a:r>
          </a:p>
          <a:p>
            <a:pPr>
              <a:buFontTx/>
              <a:buChar char="-"/>
            </a:pPr>
            <a:r>
              <a:rPr lang="hu-HU" sz="1800" dirty="0"/>
              <a:t>A veszélyes árut tartalmazó lámpák szállítására vonatkozó mentességek</a:t>
            </a:r>
          </a:p>
          <a:p>
            <a:pPr>
              <a:buFontTx/>
              <a:buChar char="-"/>
            </a:pPr>
            <a:r>
              <a:rPr lang="hu-HU" sz="1800" dirty="0"/>
              <a:t>A korlátozott mennyiségben csomagolt veszélyes áruk szállítására vonatkozó mentesség</a:t>
            </a:r>
          </a:p>
          <a:p>
            <a:pPr>
              <a:buFontTx/>
              <a:buChar char="-"/>
            </a:pPr>
            <a:endParaRPr lang="hu-HU" sz="1800" dirty="0"/>
          </a:p>
        </p:txBody>
      </p:sp>
    </p:spTree>
    <p:extLst>
      <p:ext uri="{BB962C8B-B14F-4D97-AF65-F5344CB8AC3E}">
        <p14:creationId xmlns:p14="http://schemas.microsoft.com/office/powerpoint/2010/main" val="33081889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2B78A13-A5A1-413D-85EA-99C20331E37D}"/>
              </a:ext>
            </a:extLst>
          </p:cNvPr>
          <p:cNvSpPr>
            <a:spLocks noGrp="1"/>
          </p:cNvSpPr>
          <p:nvPr>
            <p:ph type="title"/>
          </p:nvPr>
        </p:nvSpPr>
        <p:spPr/>
        <p:txBody>
          <a:bodyPr>
            <a:normAutofit/>
          </a:bodyPr>
          <a:lstStyle/>
          <a:p>
            <a:r>
              <a:rPr lang="hu-HU" dirty="0"/>
              <a:t>Mentesség alkalmazása esetén kötelezettségek</a:t>
            </a:r>
          </a:p>
        </p:txBody>
      </p:sp>
      <p:sp>
        <p:nvSpPr>
          <p:cNvPr id="3" name="Tartalom helye 2">
            <a:extLst>
              <a:ext uri="{FF2B5EF4-FFF2-40B4-BE49-F238E27FC236}">
                <a16:creationId xmlns:a16="http://schemas.microsoft.com/office/drawing/2014/main" id="{E33E8D9C-9974-49AF-9BB4-28FDFAE04942}"/>
              </a:ext>
            </a:extLst>
          </p:cNvPr>
          <p:cNvSpPr>
            <a:spLocks noGrp="1"/>
          </p:cNvSpPr>
          <p:nvPr>
            <p:ph idx="1"/>
          </p:nvPr>
        </p:nvSpPr>
        <p:spPr>
          <a:xfrm>
            <a:off x="457200" y="1600201"/>
            <a:ext cx="8229600" cy="2620887"/>
          </a:xfrm>
        </p:spPr>
        <p:txBody>
          <a:bodyPr>
            <a:normAutofit/>
          </a:bodyPr>
          <a:lstStyle/>
          <a:p>
            <a:pPr marL="0" indent="0">
              <a:buNone/>
            </a:pPr>
            <a:r>
              <a:rPr lang="hu-HU" sz="1800" dirty="0"/>
              <a:t>A mentesség alkalmazása esetén is vannak bizonyos kötelezettségek, melyekkel minden vállalkozásnak számolnia kell, amennyiben a veszélyes árukkal kapcsolatban feladói, csomagolási, be-, kirakói, szállítói, vagy címzetti tevékenységet végeznek.</a:t>
            </a:r>
          </a:p>
          <a:p>
            <a:pPr marL="0" indent="0">
              <a:buNone/>
            </a:pPr>
            <a:endParaRPr lang="hu-HU" sz="1800" dirty="0"/>
          </a:p>
          <a:p>
            <a:pPr>
              <a:buFontTx/>
              <a:buChar char="-"/>
            </a:pPr>
            <a:r>
              <a:rPr lang="hu-HU" sz="1800" dirty="0"/>
              <a:t>ADR 1.3. szerinti képzés elvégzése biztonsági tanácsadó bevonásával</a:t>
            </a:r>
          </a:p>
          <a:p>
            <a:pPr>
              <a:buFontTx/>
              <a:buChar char="-"/>
            </a:pPr>
            <a:r>
              <a:rPr lang="hu-HU" sz="1800" dirty="0"/>
              <a:t>A korlátozott mennyiségekre előírt csomagolási jelölések biztosítása</a:t>
            </a:r>
          </a:p>
          <a:p>
            <a:pPr>
              <a:buFontTx/>
              <a:buChar char="-"/>
            </a:pPr>
            <a:r>
              <a:rPr lang="hu-HU" sz="1800" dirty="0"/>
              <a:t>Az egy szállítóegységben szállított mennyiségből adódó mentességek</a:t>
            </a:r>
          </a:p>
        </p:txBody>
      </p:sp>
    </p:spTree>
    <p:extLst>
      <p:ext uri="{BB962C8B-B14F-4D97-AF65-F5344CB8AC3E}">
        <p14:creationId xmlns:p14="http://schemas.microsoft.com/office/powerpoint/2010/main" val="8931057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AFF8CEE-57E4-4D28-B370-7DE780FFC10F}"/>
              </a:ext>
            </a:extLst>
          </p:cNvPr>
          <p:cNvSpPr>
            <a:spLocks noGrp="1"/>
          </p:cNvSpPr>
          <p:nvPr>
            <p:ph type="title"/>
          </p:nvPr>
        </p:nvSpPr>
        <p:spPr/>
        <p:txBody>
          <a:bodyPr/>
          <a:lstStyle/>
          <a:p>
            <a:r>
              <a:rPr lang="hu-HU" dirty="0"/>
              <a:t>Mentesség alkalmazása esetén kötelezettségek</a:t>
            </a:r>
          </a:p>
        </p:txBody>
      </p:sp>
      <p:pic>
        <p:nvPicPr>
          <p:cNvPr id="4" name="Picture 2">
            <a:extLst>
              <a:ext uri="{FF2B5EF4-FFF2-40B4-BE49-F238E27FC236}">
                <a16:creationId xmlns:a16="http://schemas.microsoft.com/office/drawing/2014/main" id="{4732DB42-DC58-4B60-8817-154FA34FFDB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72266" y="1600200"/>
            <a:ext cx="6399467"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57561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EAC420BF-B799-4BBF-85C6-A9141BE7DC9D}"/>
              </a:ext>
            </a:extLst>
          </p:cNvPr>
          <p:cNvSpPr>
            <a:spLocks noGrp="1"/>
          </p:cNvSpPr>
          <p:nvPr>
            <p:ph type="title"/>
          </p:nvPr>
        </p:nvSpPr>
        <p:spPr/>
        <p:txBody>
          <a:bodyPr/>
          <a:lstStyle/>
          <a:p>
            <a:r>
              <a:rPr lang="hu-HU" dirty="0"/>
              <a:t>Küldeménydarabok jelölése</a:t>
            </a:r>
          </a:p>
        </p:txBody>
      </p:sp>
      <p:sp>
        <p:nvSpPr>
          <p:cNvPr id="3" name="Tartalom helye 2">
            <a:extLst>
              <a:ext uri="{FF2B5EF4-FFF2-40B4-BE49-F238E27FC236}">
                <a16:creationId xmlns:a16="http://schemas.microsoft.com/office/drawing/2014/main" id="{A0FB4C4F-C15C-4AFC-A685-AA0B6F4133C9}"/>
              </a:ext>
            </a:extLst>
          </p:cNvPr>
          <p:cNvSpPr>
            <a:spLocks noGrp="1"/>
          </p:cNvSpPr>
          <p:nvPr>
            <p:ph idx="1"/>
          </p:nvPr>
        </p:nvSpPr>
        <p:spPr/>
        <p:txBody>
          <a:bodyPr>
            <a:normAutofit/>
          </a:bodyPr>
          <a:lstStyle/>
          <a:p>
            <a:pPr marL="0" indent="0">
              <a:buNone/>
            </a:pPr>
            <a:r>
              <a:rPr lang="hu-HU" sz="1800" b="1" dirty="0">
                <a:solidFill>
                  <a:srgbClr val="333399"/>
                </a:solidFill>
              </a:rPr>
              <a:t>Küldeménydarab: </a:t>
            </a:r>
            <a:r>
              <a:rPr lang="hu-HU" sz="1800" dirty="0"/>
              <a:t>a csomagolási művelet végterméke, amely a feladásra kész csomagolóeszközből, nagycsomagolásból, vagy IBC-</a:t>
            </a:r>
            <a:r>
              <a:rPr lang="hu-HU" sz="1800" dirty="0" err="1"/>
              <a:t>ből</a:t>
            </a:r>
            <a:r>
              <a:rPr lang="hu-HU" sz="1800" dirty="0"/>
              <a:t> és tartalmukból áll.</a:t>
            </a:r>
          </a:p>
          <a:p>
            <a:pPr marL="0" indent="0">
              <a:buNone/>
            </a:pPr>
            <a:endParaRPr lang="hu-HU" sz="1800" dirty="0"/>
          </a:p>
          <a:p>
            <a:pPr marL="0" indent="0">
              <a:buNone/>
            </a:pPr>
            <a:r>
              <a:rPr lang="hu-HU" sz="1800" dirty="0">
                <a:solidFill>
                  <a:srgbClr val="333399"/>
                </a:solidFill>
              </a:rPr>
              <a:t>Minden küldeménydarabon jól látható módon és tartósan fel kell tüntetni a következőket: </a:t>
            </a:r>
          </a:p>
          <a:p>
            <a:pPr>
              <a:buFontTx/>
              <a:buChar char="-"/>
            </a:pPr>
            <a:r>
              <a:rPr lang="hu-HU" sz="1800" dirty="0"/>
              <a:t>csomagolóeszköz minősítő jel </a:t>
            </a:r>
          </a:p>
          <a:p>
            <a:pPr>
              <a:buFontTx/>
              <a:buChar char="-"/>
            </a:pPr>
            <a:r>
              <a:rPr lang="hu-HU" sz="1800" dirty="0"/>
              <a:t>UN szám</a:t>
            </a:r>
          </a:p>
          <a:p>
            <a:pPr>
              <a:buFontTx/>
              <a:buChar char="-"/>
            </a:pPr>
            <a:r>
              <a:rPr lang="hu-HU" sz="1800" dirty="0"/>
              <a:t>Veszélyességi bárca</a:t>
            </a:r>
          </a:p>
          <a:p>
            <a:pPr>
              <a:buFontTx/>
              <a:buChar char="-"/>
            </a:pPr>
            <a:endParaRPr lang="hu-HU" sz="1800" dirty="0"/>
          </a:p>
          <a:p>
            <a:pPr marL="0" indent="0">
              <a:buNone/>
            </a:pPr>
            <a:r>
              <a:rPr lang="hu-HU" sz="1800" dirty="0">
                <a:solidFill>
                  <a:srgbClr val="333399"/>
                </a:solidFill>
              </a:rPr>
              <a:t>A következő jelölések csak bizonyos esetekben kötelezőek: </a:t>
            </a:r>
          </a:p>
          <a:p>
            <a:pPr>
              <a:buFontTx/>
              <a:buChar char="-"/>
            </a:pPr>
            <a:r>
              <a:rPr lang="hu-HU" sz="1800" dirty="0"/>
              <a:t>környezetre veszélyes anyag jelölés</a:t>
            </a:r>
          </a:p>
          <a:p>
            <a:pPr>
              <a:buFontTx/>
              <a:buChar char="-"/>
            </a:pPr>
            <a:r>
              <a:rPr lang="hu-HU" sz="1800" dirty="0"/>
              <a:t>álló helyzetet jelölő nyilak</a:t>
            </a:r>
          </a:p>
        </p:txBody>
      </p:sp>
    </p:spTree>
    <p:extLst>
      <p:ext uri="{BB962C8B-B14F-4D97-AF65-F5344CB8AC3E}">
        <p14:creationId xmlns:p14="http://schemas.microsoft.com/office/powerpoint/2010/main" val="9892692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46B39AE1-98BE-407B-A1AE-8C6553ACF0AD}"/>
              </a:ext>
            </a:extLst>
          </p:cNvPr>
          <p:cNvSpPr>
            <a:spLocks noGrp="1"/>
          </p:cNvSpPr>
          <p:nvPr>
            <p:ph type="title"/>
          </p:nvPr>
        </p:nvSpPr>
        <p:spPr/>
        <p:txBody>
          <a:bodyPr/>
          <a:lstStyle/>
          <a:p>
            <a:r>
              <a:rPr lang="hu-HU" dirty="0"/>
              <a:t>Csomagolóeszköz minősítő jel</a:t>
            </a:r>
          </a:p>
        </p:txBody>
      </p:sp>
      <p:sp>
        <p:nvSpPr>
          <p:cNvPr id="3" name="Tartalom helye 2">
            <a:extLst>
              <a:ext uri="{FF2B5EF4-FFF2-40B4-BE49-F238E27FC236}">
                <a16:creationId xmlns:a16="http://schemas.microsoft.com/office/drawing/2014/main" id="{C94FC950-08A7-41E1-9F3D-01F82056D5B3}"/>
              </a:ext>
            </a:extLst>
          </p:cNvPr>
          <p:cNvSpPr>
            <a:spLocks noGrp="1"/>
          </p:cNvSpPr>
          <p:nvPr>
            <p:ph idx="1"/>
          </p:nvPr>
        </p:nvSpPr>
        <p:spPr/>
        <p:txBody>
          <a:bodyPr>
            <a:normAutofit/>
          </a:bodyPr>
          <a:lstStyle/>
          <a:p>
            <a:pPr marL="0" indent="0">
              <a:buNone/>
            </a:pPr>
            <a:r>
              <a:rPr lang="hu-HU" sz="1800" b="1" dirty="0">
                <a:solidFill>
                  <a:srgbClr val="333399"/>
                </a:solidFill>
              </a:rPr>
              <a:t>Minősített csomagolás: </a:t>
            </a:r>
            <a:r>
              <a:rPr lang="hu-HU" sz="1800" dirty="0"/>
              <a:t>olyan csomagolóeszköz, amely megfelel az ADR 6 részében rögzített előírásoknak. Jelölésének tartósnak, jól láthatónak és olvashatónak kell lennie, amely arra utal, hogy a csomagolóeszköz megfelel a sikeresen bevizsgált típusmintának és a csomagolóeszköz gyártására vonatkozó előírásoknak. </a:t>
            </a:r>
          </a:p>
          <a:p>
            <a:pPr marL="0" indent="0">
              <a:buNone/>
            </a:pPr>
            <a:endParaRPr lang="hu-HU" sz="1800" dirty="0"/>
          </a:p>
          <a:p>
            <a:pPr marL="0" indent="0">
              <a:buNone/>
            </a:pPr>
            <a:r>
              <a:rPr lang="hu-HU" sz="1800" dirty="0">
                <a:solidFill>
                  <a:srgbClr val="333399"/>
                </a:solidFill>
              </a:rPr>
              <a:t>A csomagolóeszközök minősítő jelének részét képezi a szállítható veszélyes áruk veszélyességének mértékét jelölő (X, Y, Z) betű. Ezek a betűk meg kell, hogy feleljenek az adott veszélyes áru csomagolási csoportjának:</a:t>
            </a:r>
          </a:p>
          <a:p>
            <a:pPr marL="0" indent="0">
              <a:buNone/>
            </a:pPr>
            <a:endParaRPr lang="hu-HU" sz="1800" dirty="0"/>
          </a:p>
          <a:p>
            <a:pPr>
              <a:buFontTx/>
              <a:buChar char="-"/>
            </a:pPr>
            <a:r>
              <a:rPr lang="hu-HU" sz="1800" dirty="0"/>
              <a:t>X – I csomagolási csoport, nagyon veszélyes áru</a:t>
            </a:r>
          </a:p>
          <a:p>
            <a:pPr>
              <a:buFontTx/>
              <a:buChar char="-"/>
            </a:pPr>
            <a:r>
              <a:rPr lang="hu-HU" sz="1800" dirty="0"/>
              <a:t>Y – II csomagolási csoport, közepesen veszélyes áru</a:t>
            </a:r>
          </a:p>
          <a:p>
            <a:pPr>
              <a:buFontTx/>
              <a:buChar char="-"/>
            </a:pPr>
            <a:r>
              <a:rPr lang="hu-HU" sz="1800" dirty="0"/>
              <a:t>Z – III csomagolási csoport, kevésbé veszélyes áru</a:t>
            </a:r>
          </a:p>
        </p:txBody>
      </p:sp>
    </p:spTree>
    <p:extLst>
      <p:ext uri="{BB962C8B-B14F-4D97-AF65-F5344CB8AC3E}">
        <p14:creationId xmlns:p14="http://schemas.microsoft.com/office/powerpoint/2010/main" val="40050739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9FAEA34-BAB2-4DC9-B620-3B48E6D9B0F1}"/>
              </a:ext>
            </a:extLst>
          </p:cNvPr>
          <p:cNvSpPr>
            <a:spLocks noGrp="1"/>
          </p:cNvSpPr>
          <p:nvPr>
            <p:ph type="title"/>
          </p:nvPr>
        </p:nvSpPr>
        <p:spPr/>
        <p:txBody>
          <a:bodyPr/>
          <a:lstStyle/>
          <a:p>
            <a:r>
              <a:rPr lang="hu-HU" dirty="0"/>
              <a:t>Csomagolóeszköz minősítő jel</a:t>
            </a:r>
          </a:p>
        </p:txBody>
      </p:sp>
      <p:sp>
        <p:nvSpPr>
          <p:cNvPr id="3" name="Tartalom helye 2">
            <a:extLst>
              <a:ext uri="{FF2B5EF4-FFF2-40B4-BE49-F238E27FC236}">
                <a16:creationId xmlns:a16="http://schemas.microsoft.com/office/drawing/2014/main" id="{18D9A62D-BF35-4856-A190-09B34CDA8C6A}"/>
              </a:ext>
            </a:extLst>
          </p:cNvPr>
          <p:cNvSpPr>
            <a:spLocks noGrp="1"/>
          </p:cNvSpPr>
          <p:nvPr>
            <p:ph idx="1"/>
          </p:nvPr>
        </p:nvSpPr>
        <p:spPr/>
        <p:txBody>
          <a:bodyPr>
            <a:normAutofit/>
          </a:bodyPr>
          <a:lstStyle/>
          <a:p>
            <a:pPr marL="0" indent="0">
              <a:buNone/>
            </a:pPr>
            <a:r>
              <a:rPr lang="hu-HU" sz="1800" dirty="0">
                <a:solidFill>
                  <a:srgbClr val="333399"/>
                </a:solidFill>
              </a:rPr>
              <a:t>Teljesítő képesség: </a:t>
            </a:r>
          </a:p>
          <a:p>
            <a:pPr marL="0" indent="0">
              <a:buNone/>
            </a:pPr>
            <a:endParaRPr lang="hu-HU" sz="1800" dirty="0"/>
          </a:p>
          <a:p>
            <a:pPr>
              <a:buFontTx/>
              <a:buChar char="-"/>
            </a:pPr>
            <a:r>
              <a:rPr lang="hu-HU" sz="1800" dirty="0"/>
              <a:t>X = I., II. és III. csomagolási csoport anyagaihoz egyaránt használható</a:t>
            </a:r>
          </a:p>
          <a:p>
            <a:pPr>
              <a:buFontTx/>
              <a:buChar char="-"/>
            </a:pPr>
            <a:r>
              <a:rPr lang="hu-HU" sz="1800" dirty="0"/>
              <a:t>Y = II. és III. csomagolási csoport anyagaihoz egyaránt használható</a:t>
            </a:r>
          </a:p>
          <a:p>
            <a:pPr>
              <a:buFontTx/>
              <a:buChar char="-"/>
            </a:pPr>
            <a:r>
              <a:rPr lang="hu-HU" sz="1800" dirty="0"/>
              <a:t>Z = III. csomagolási csoport anyagai csomagolására használható</a:t>
            </a:r>
          </a:p>
          <a:p>
            <a:pPr>
              <a:buFontTx/>
              <a:buChar char="-"/>
            </a:pPr>
            <a:endParaRPr lang="hu-HU" sz="1800" dirty="0"/>
          </a:p>
          <a:p>
            <a:pPr marL="0" indent="0">
              <a:buNone/>
            </a:pPr>
            <a:endParaRPr lang="hu-HU" sz="1800" dirty="0"/>
          </a:p>
        </p:txBody>
      </p:sp>
    </p:spTree>
    <p:extLst>
      <p:ext uri="{BB962C8B-B14F-4D97-AF65-F5344CB8AC3E}">
        <p14:creationId xmlns:p14="http://schemas.microsoft.com/office/powerpoint/2010/main" val="27061596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8A872E3E-7941-4DB1-AE2A-3682EF723110}"/>
              </a:ext>
            </a:extLst>
          </p:cNvPr>
          <p:cNvSpPr>
            <a:spLocks noGrp="1"/>
          </p:cNvSpPr>
          <p:nvPr>
            <p:ph type="title"/>
          </p:nvPr>
        </p:nvSpPr>
        <p:spPr/>
        <p:txBody>
          <a:bodyPr/>
          <a:lstStyle/>
          <a:p>
            <a:r>
              <a:rPr lang="hu-HU" dirty="0"/>
              <a:t>Un szám</a:t>
            </a:r>
          </a:p>
        </p:txBody>
      </p:sp>
      <p:sp>
        <p:nvSpPr>
          <p:cNvPr id="3" name="Tartalom helye 2">
            <a:extLst>
              <a:ext uri="{FF2B5EF4-FFF2-40B4-BE49-F238E27FC236}">
                <a16:creationId xmlns:a16="http://schemas.microsoft.com/office/drawing/2014/main" id="{A76867C4-E69A-4274-954D-B4ABD5E0AC94}"/>
              </a:ext>
            </a:extLst>
          </p:cNvPr>
          <p:cNvSpPr>
            <a:spLocks noGrp="1"/>
          </p:cNvSpPr>
          <p:nvPr>
            <p:ph idx="1"/>
          </p:nvPr>
        </p:nvSpPr>
        <p:spPr/>
        <p:txBody>
          <a:bodyPr>
            <a:normAutofit/>
          </a:bodyPr>
          <a:lstStyle/>
          <a:p>
            <a:pPr marL="0" indent="0">
              <a:buNone/>
            </a:pPr>
            <a:r>
              <a:rPr lang="hu-HU" sz="1800" b="1" dirty="0">
                <a:solidFill>
                  <a:srgbClr val="333399"/>
                </a:solidFill>
              </a:rPr>
              <a:t>Az UN szám: </a:t>
            </a:r>
            <a:r>
              <a:rPr lang="hu-HU" sz="1800" dirty="0"/>
              <a:t>az anyagok és tárgyak négyjegyű azonosító száma, amely az „ENSZ Minta Szabályzat”-</a:t>
            </a:r>
            <a:r>
              <a:rPr lang="hu-HU" sz="1800" dirty="0" err="1"/>
              <a:t>ból</a:t>
            </a:r>
            <a:r>
              <a:rPr lang="hu-HU" sz="1800" dirty="0"/>
              <a:t> származik. </a:t>
            </a:r>
          </a:p>
          <a:p>
            <a:pPr marL="0" indent="0">
              <a:buNone/>
            </a:pPr>
            <a:endParaRPr lang="hu-HU" sz="1800" dirty="0"/>
          </a:p>
          <a:p>
            <a:pPr marL="0" indent="0">
              <a:buNone/>
            </a:pPr>
            <a:r>
              <a:rPr lang="hu-HU" sz="1800" dirty="0"/>
              <a:t>A veszélyes árukat a szabályzatokban leírt módon valamely UN számhoz és a hozzá kapcsolódó helyes szállítási megnevezéshez rendelik, illetve ezáltal egy áruosztályba sorolják be, vagyis osztályozzák.</a:t>
            </a:r>
          </a:p>
          <a:p>
            <a:pPr marL="0" indent="0">
              <a:buNone/>
            </a:pPr>
            <a:endParaRPr lang="hu-HU" sz="1800" dirty="0"/>
          </a:p>
          <a:p>
            <a:pPr marL="0" indent="0">
              <a:buNone/>
            </a:pPr>
            <a:r>
              <a:rPr lang="hu-HU" sz="1800" dirty="0"/>
              <a:t>Az UN számok jelölhetnek egy konkrét anyagot (UN 1090 ACETON) vagy anyagok egy csoportját (UN 1133 RAGASZTÓK).</a:t>
            </a:r>
          </a:p>
          <a:p>
            <a:pPr marL="0" indent="0">
              <a:buNone/>
            </a:pPr>
            <a:endParaRPr lang="hu-HU" sz="1800" dirty="0"/>
          </a:p>
          <a:p>
            <a:pPr marL="0" indent="0">
              <a:buNone/>
            </a:pPr>
            <a:r>
              <a:rPr lang="hu-HU" sz="1800" dirty="0"/>
              <a:t>Kiemelten fontos, hogy a szállítandó anyagok besorolása a feladó feladata. Az adatok valódiságáért a feladót terheli a felelősség</a:t>
            </a:r>
            <a:r>
              <a:rPr lang="hu-HU" sz="1100" dirty="0"/>
              <a:t>.</a:t>
            </a:r>
            <a:endParaRPr lang="hu-HU" sz="1800" dirty="0"/>
          </a:p>
        </p:txBody>
      </p:sp>
    </p:spTree>
    <p:extLst>
      <p:ext uri="{BB962C8B-B14F-4D97-AF65-F5344CB8AC3E}">
        <p14:creationId xmlns:p14="http://schemas.microsoft.com/office/powerpoint/2010/main" val="13205048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E47980E-4DE5-4BAE-A804-B5AF763BF138}"/>
              </a:ext>
            </a:extLst>
          </p:cNvPr>
          <p:cNvSpPr>
            <a:spLocks noGrp="1"/>
          </p:cNvSpPr>
          <p:nvPr>
            <p:ph type="title"/>
          </p:nvPr>
        </p:nvSpPr>
        <p:spPr/>
        <p:txBody>
          <a:bodyPr/>
          <a:lstStyle/>
          <a:p>
            <a:r>
              <a:rPr lang="hu-HU" dirty="0"/>
              <a:t>Veszélyességi bárca</a:t>
            </a:r>
          </a:p>
        </p:txBody>
      </p:sp>
      <p:sp>
        <p:nvSpPr>
          <p:cNvPr id="3" name="Tartalom helye 2">
            <a:extLst>
              <a:ext uri="{FF2B5EF4-FFF2-40B4-BE49-F238E27FC236}">
                <a16:creationId xmlns:a16="http://schemas.microsoft.com/office/drawing/2014/main" id="{FA65EBA4-564E-492F-947C-DFA212B4E510}"/>
              </a:ext>
            </a:extLst>
          </p:cNvPr>
          <p:cNvSpPr>
            <a:spLocks noGrp="1"/>
          </p:cNvSpPr>
          <p:nvPr>
            <p:ph idx="1"/>
          </p:nvPr>
        </p:nvSpPr>
        <p:spPr>
          <a:xfrm>
            <a:off x="457200" y="1600201"/>
            <a:ext cx="8229600" cy="2908920"/>
          </a:xfrm>
        </p:spPr>
        <p:txBody>
          <a:bodyPr>
            <a:normAutofit lnSpcReduction="10000"/>
          </a:bodyPr>
          <a:lstStyle/>
          <a:p>
            <a:pPr marL="0" indent="0" algn="just">
              <a:buNone/>
            </a:pPr>
            <a:r>
              <a:rPr lang="hu-HU" sz="1800" dirty="0">
                <a:solidFill>
                  <a:srgbClr val="333399"/>
                </a:solidFill>
              </a:rPr>
              <a:t>A veszélyességi bárca csúcsára állított négyzet alakú jelkép, amely azonosító funkciója mellett jelzi az áru fő- és járulékos veszélyeit, utal az együtt </a:t>
            </a:r>
            <a:r>
              <a:rPr lang="hu-HU" sz="1800" dirty="0" err="1">
                <a:solidFill>
                  <a:srgbClr val="333399"/>
                </a:solidFill>
              </a:rPr>
              <a:t>rakhatóság</a:t>
            </a:r>
            <a:r>
              <a:rPr lang="hu-HU" sz="1800" dirty="0">
                <a:solidFill>
                  <a:srgbClr val="333399"/>
                </a:solidFill>
              </a:rPr>
              <a:t> és az elkülönítés szabályaira.</a:t>
            </a:r>
          </a:p>
          <a:p>
            <a:pPr marL="0" indent="0">
              <a:buNone/>
            </a:pPr>
            <a:endParaRPr lang="hu-HU" sz="1800" dirty="0"/>
          </a:p>
          <a:p>
            <a:pPr marL="0" indent="0">
              <a:buNone/>
            </a:pPr>
            <a:r>
              <a:rPr lang="hu-HU" sz="1800" dirty="0"/>
              <a:t>Méretük legalább 100 mm x 100 mm. A négyzet szélén belül vonal fut körbe, amely a bárca szélével párhuzamos, külső szélének távolsága a bárca szélétől hozzávetőleg 5 mm. A küldeménydarabokon a jelöléseket úgy kell elhelyezni, hogy azok egy oldalra kerüljenek és azokat a csomagolás, vagy másik jelölés nem takarhatja. A bárcákat egymás mellé kell elhelyezni, ha egynél több bárca van előírva. </a:t>
            </a:r>
          </a:p>
          <a:p>
            <a:pPr marL="0" indent="0">
              <a:buNone/>
            </a:pPr>
            <a:endParaRPr lang="hu-HU" sz="1800" dirty="0"/>
          </a:p>
        </p:txBody>
      </p:sp>
    </p:spTree>
    <p:extLst>
      <p:ext uri="{BB962C8B-B14F-4D97-AF65-F5344CB8AC3E}">
        <p14:creationId xmlns:p14="http://schemas.microsoft.com/office/powerpoint/2010/main" val="2196930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817EB48D-4B12-470B-9DBA-4E2716483EF7}"/>
              </a:ext>
            </a:extLst>
          </p:cNvPr>
          <p:cNvSpPr>
            <a:spLocks noGrp="1"/>
          </p:cNvSpPr>
          <p:nvPr>
            <p:ph type="title"/>
          </p:nvPr>
        </p:nvSpPr>
        <p:spPr/>
        <p:txBody>
          <a:bodyPr/>
          <a:lstStyle/>
          <a:p>
            <a:r>
              <a:rPr lang="hu-HU" dirty="0"/>
              <a:t>Veszélyességi bárca</a:t>
            </a:r>
          </a:p>
        </p:txBody>
      </p:sp>
      <p:pic>
        <p:nvPicPr>
          <p:cNvPr id="4" name="Picture 2">
            <a:extLst>
              <a:ext uri="{FF2B5EF4-FFF2-40B4-BE49-F238E27FC236}">
                <a16:creationId xmlns:a16="http://schemas.microsoft.com/office/drawing/2014/main" id="{2ED4FEC8-C179-4A0A-AB62-ED2FCC95833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99592" y="1772816"/>
            <a:ext cx="3200944"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a:extLst>
              <a:ext uri="{FF2B5EF4-FFF2-40B4-BE49-F238E27FC236}">
                <a16:creationId xmlns:a16="http://schemas.microsoft.com/office/drawing/2014/main" id="{0B8A472D-935F-4055-86E1-FE8B8F5AA4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V="1">
            <a:off x="4932040" y="1628800"/>
            <a:ext cx="2857399" cy="4041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96893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411D6505-5ED3-4959-ACA2-1791441B0F3A}"/>
              </a:ext>
            </a:extLst>
          </p:cNvPr>
          <p:cNvSpPr>
            <a:spLocks noGrp="1"/>
          </p:cNvSpPr>
          <p:nvPr>
            <p:ph type="title"/>
          </p:nvPr>
        </p:nvSpPr>
        <p:spPr/>
        <p:txBody>
          <a:bodyPr/>
          <a:lstStyle/>
          <a:p>
            <a:r>
              <a:rPr lang="hu-HU" dirty="0"/>
              <a:t>Környezetre veszélyes anyag jelölés</a:t>
            </a:r>
          </a:p>
        </p:txBody>
      </p:sp>
      <p:sp>
        <p:nvSpPr>
          <p:cNvPr id="3" name="Tartalom helye 2">
            <a:extLst>
              <a:ext uri="{FF2B5EF4-FFF2-40B4-BE49-F238E27FC236}">
                <a16:creationId xmlns:a16="http://schemas.microsoft.com/office/drawing/2014/main" id="{14BED9E2-A112-4D7E-BC7B-648F7B178A4D}"/>
              </a:ext>
            </a:extLst>
          </p:cNvPr>
          <p:cNvSpPr>
            <a:spLocks noGrp="1"/>
          </p:cNvSpPr>
          <p:nvPr>
            <p:ph idx="1"/>
          </p:nvPr>
        </p:nvSpPr>
        <p:spPr>
          <a:xfrm>
            <a:off x="457200" y="1641649"/>
            <a:ext cx="8229600" cy="4883695"/>
          </a:xfrm>
        </p:spPr>
        <p:txBody>
          <a:bodyPr>
            <a:normAutofit/>
          </a:bodyPr>
          <a:lstStyle/>
          <a:p>
            <a:pPr marL="0" indent="0" algn="just">
              <a:buNone/>
            </a:pPr>
            <a:r>
              <a:rPr lang="hu-HU" sz="2000" dirty="0">
                <a:solidFill>
                  <a:srgbClr val="333399"/>
                </a:solidFill>
              </a:rPr>
              <a:t>Azokat a küldeménydarabokat, amelyek fő vagy járulékos tulajdonságai alapján környezetre veszélyes anyagok, el kell látni a „környezetre veszélyes anyag” jelöléssel.</a:t>
            </a:r>
          </a:p>
          <a:p>
            <a:pPr marL="0" indent="0" algn="just">
              <a:buNone/>
            </a:pPr>
            <a:r>
              <a:rPr lang="hu-HU" sz="2000" dirty="0"/>
              <a:t>A 450 liternél nagyobb IBC-ket két szemközti oldalukon kell UN számmal, veszélyességi bárcával, esetleg a környezetre veszélyes anyagok jelölésével megjelölni.</a:t>
            </a:r>
          </a:p>
          <a:p>
            <a:pPr marL="0" indent="0">
              <a:buNone/>
            </a:pPr>
            <a:endParaRPr lang="hu-HU" sz="2000" dirty="0"/>
          </a:p>
          <a:p>
            <a:pPr marL="0" indent="0">
              <a:buNone/>
            </a:pPr>
            <a:endParaRPr lang="hu-HU" sz="2000" dirty="0">
              <a:solidFill>
                <a:srgbClr val="FF0000"/>
              </a:solidFill>
            </a:endParaRPr>
          </a:p>
          <a:p>
            <a:pPr marL="0" indent="0">
              <a:buNone/>
            </a:pPr>
            <a:endParaRPr lang="hu-HU" sz="2000" dirty="0">
              <a:solidFill>
                <a:srgbClr val="FF0000"/>
              </a:solidFill>
            </a:endParaRPr>
          </a:p>
        </p:txBody>
      </p:sp>
      <p:pic>
        <p:nvPicPr>
          <p:cNvPr id="1027" name="Picture 3">
            <a:extLst>
              <a:ext uri="{FF2B5EF4-FFF2-40B4-BE49-F238E27FC236}">
                <a16:creationId xmlns:a16="http://schemas.microsoft.com/office/drawing/2014/main" id="{DDA1A9C6-D51C-4A08-A85D-8A655AC57D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333" b="333"/>
          <a:stretch>
            <a:fillRect/>
          </a:stretch>
        </p:blipFill>
        <p:spPr bwMode="auto">
          <a:xfrm rot="10800000" flipV="1">
            <a:off x="2627784" y="4030046"/>
            <a:ext cx="3159147" cy="2372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959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3F3950F-B3DE-4F5A-A07D-B62E7F04B616}"/>
              </a:ext>
            </a:extLst>
          </p:cNvPr>
          <p:cNvSpPr>
            <a:spLocks noGrp="1"/>
          </p:cNvSpPr>
          <p:nvPr>
            <p:ph type="title"/>
          </p:nvPr>
        </p:nvSpPr>
        <p:spPr/>
        <p:txBody>
          <a:bodyPr/>
          <a:lstStyle/>
          <a:p>
            <a:r>
              <a:rPr lang="hu-HU" dirty="0"/>
              <a:t>Álló helyzetet jelölő nyilak</a:t>
            </a:r>
          </a:p>
        </p:txBody>
      </p:sp>
      <p:sp>
        <p:nvSpPr>
          <p:cNvPr id="3" name="Tartalom helye 2">
            <a:extLst>
              <a:ext uri="{FF2B5EF4-FFF2-40B4-BE49-F238E27FC236}">
                <a16:creationId xmlns:a16="http://schemas.microsoft.com/office/drawing/2014/main" id="{F9A5E3E8-3FF2-4129-96AC-18FA3FD5DB22}"/>
              </a:ext>
            </a:extLst>
          </p:cNvPr>
          <p:cNvSpPr>
            <a:spLocks noGrp="1"/>
          </p:cNvSpPr>
          <p:nvPr>
            <p:ph idx="1"/>
          </p:nvPr>
        </p:nvSpPr>
        <p:spPr/>
        <p:txBody>
          <a:bodyPr>
            <a:normAutofit lnSpcReduction="10000"/>
          </a:bodyPr>
          <a:lstStyle/>
          <a:p>
            <a:pPr marL="0" indent="0" algn="just">
              <a:buNone/>
            </a:pPr>
            <a:r>
              <a:rPr lang="hu-HU" sz="1800" dirty="0">
                <a:solidFill>
                  <a:srgbClr val="333399"/>
                </a:solidFill>
              </a:rPr>
              <a:t>A küldeménydarabokra és egyesítő csomagolásokra is el kell helyezni az elhelyezési irány nyilak valamelyikét az ADR által előírt esetekben:</a:t>
            </a:r>
          </a:p>
          <a:p>
            <a:pPr marL="0" indent="0" algn="just">
              <a:buNone/>
            </a:pPr>
            <a:endParaRPr lang="hu-HU" sz="1800" dirty="0"/>
          </a:p>
          <a:p>
            <a:pPr algn="just">
              <a:buFontTx/>
              <a:buChar char="-"/>
            </a:pPr>
            <a:r>
              <a:rPr lang="hu-HU" sz="1800" dirty="0"/>
              <a:t>kombinált csomagolásokra, amelyek belső csomagolásban folyékony anyag van; </a:t>
            </a:r>
          </a:p>
          <a:p>
            <a:pPr algn="just">
              <a:buFontTx/>
              <a:buChar char="-"/>
            </a:pPr>
            <a:r>
              <a:rPr lang="hu-HU" sz="1800" dirty="0"/>
              <a:t>szellőző szerkezettel ellátott önálló csomagoló eszközökre; </a:t>
            </a:r>
          </a:p>
          <a:p>
            <a:pPr algn="just">
              <a:buFontTx/>
              <a:buChar char="-"/>
            </a:pPr>
            <a:r>
              <a:rPr lang="hu-HU" sz="1800" dirty="0"/>
              <a:t>mélyhűtött, cseppfolyósított gázok szállítására szolgáló mélyhűtő tartályokra;</a:t>
            </a:r>
          </a:p>
          <a:p>
            <a:pPr algn="just">
              <a:buFontTx/>
              <a:buChar char="-"/>
            </a:pPr>
            <a:r>
              <a:rPr lang="hu-HU" sz="1800" dirty="0"/>
              <a:t> a folyékony veszélyes árut tartalmazó gépeket és berendezéseket, melyeknél szükséges biztosítani, hogy a folyékony veszélyes áru meghatározott helyzetben maradjon</a:t>
            </a:r>
          </a:p>
          <a:p>
            <a:pPr marL="0" indent="0" algn="just">
              <a:buNone/>
            </a:pPr>
            <a:endParaRPr lang="hu-HU" sz="1800" dirty="0"/>
          </a:p>
          <a:p>
            <a:pPr marL="0" indent="0" algn="just">
              <a:buNone/>
            </a:pPr>
            <a:r>
              <a:rPr lang="hu-HU" sz="1800" dirty="0">
                <a:solidFill>
                  <a:srgbClr val="333399"/>
                </a:solidFill>
              </a:rPr>
              <a:t>Az álló helyzetet jelölő nyilakat a küldeménydarab két, egymással szemben lévő függőleges oldalára kell feltenni úgy, hogy a nyilak függőlegesen a helyes irányba mutassanak. A jelölésnek, négyszögletes alakúnak és a küldemény méretéhez képest jól látható nagyságúnak kell lennie.</a:t>
            </a:r>
          </a:p>
        </p:txBody>
      </p:sp>
    </p:spTree>
    <p:extLst>
      <p:ext uri="{BB962C8B-B14F-4D97-AF65-F5344CB8AC3E}">
        <p14:creationId xmlns:p14="http://schemas.microsoft.com/office/powerpoint/2010/main" val="23800067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56790E89-B176-4D1D-AA23-947A85DD21C7}"/>
              </a:ext>
            </a:extLst>
          </p:cNvPr>
          <p:cNvSpPr>
            <a:spLocks noGrp="1"/>
          </p:cNvSpPr>
          <p:nvPr>
            <p:ph type="title"/>
          </p:nvPr>
        </p:nvSpPr>
        <p:spPr/>
        <p:txBody>
          <a:bodyPr/>
          <a:lstStyle/>
          <a:p>
            <a:r>
              <a:rPr lang="hu-HU" dirty="0"/>
              <a:t>egyesítőcsomagolás</a:t>
            </a:r>
          </a:p>
        </p:txBody>
      </p:sp>
      <p:sp>
        <p:nvSpPr>
          <p:cNvPr id="3" name="Tartalom helye 2">
            <a:extLst>
              <a:ext uri="{FF2B5EF4-FFF2-40B4-BE49-F238E27FC236}">
                <a16:creationId xmlns:a16="http://schemas.microsoft.com/office/drawing/2014/main" id="{A56D22E3-4134-4505-9870-FA6295E4EB6B}"/>
              </a:ext>
            </a:extLst>
          </p:cNvPr>
          <p:cNvSpPr>
            <a:spLocks noGrp="1"/>
          </p:cNvSpPr>
          <p:nvPr>
            <p:ph idx="1"/>
          </p:nvPr>
        </p:nvSpPr>
        <p:spPr/>
        <p:txBody>
          <a:bodyPr>
            <a:normAutofit/>
          </a:bodyPr>
          <a:lstStyle/>
          <a:p>
            <a:pPr marL="0" indent="0" algn="just">
              <a:buNone/>
            </a:pPr>
            <a:r>
              <a:rPr lang="hu-HU" sz="1800" dirty="0"/>
              <a:t>Az egyesítőcsomagolás olyan burkolat, amit egy, vagy több küldeménydarab egységbe fogására használnak a szállítás alatti könnyebb kezelés és rakodás céljából.</a:t>
            </a:r>
          </a:p>
          <a:p>
            <a:pPr marL="0" indent="0" algn="just">
              <a:buNone/>
            </a:pPr>
            <a:endParaRPr lang="hu-HU" sz="1800" dirty="0"/>
          </a:p>
          <a:p>
            <a:pPr marL="0" indent="0" algn="just">
              <a:buNone/>
            </a:pPr>
            <a:r>
              <a:rPr lang="hu-HU" sz="1800" dirty="0">
                <a:solidFill>
                  <a:srgbClr val="333399"/>
                </a:solidFill>
              </a:rPr>
              <a:t>Amennyiben az egyesítőcsomagolásban levő minden veszélyes árufajta jelölése és bárcája kívülről nem látható, az egyesítőcsomagolást meg kell jelölni: az „EGYESÍTŐCSOMAGOLÁS” felirattal.</a:t>
            </a:r>
          </a:p>
          <a:p>
            <a:pPr marL="0" indent="0" algn="just">
              <a:buNone/>
            </a:pPr>
            <a:r>
              <a:rPr lang="hu-HU" sz="1800" dirty="0">
                <a:solidFill>
                  <a:srgbClr val="333399"/>
                </a:solidFill>
              </a:rPr>
              <a:t>Az „EGYESÍTŐCSOMAGOLÁS” felirat betűinek legalább 12 mm magasnak kell lenniük.</a:t>
            </a:r>
          </a:p>
          <a:p>
            <a:pPr marL="0" indent="0" algn="just">
              <a:buNone/>
            </a:pPr>
            <a:endParaRPr lang="hu-HU" sz="1800" dirty="0"/>
          </a:p>
          <a:p>
            <a:pPr marL="0" indent="0" algn="just">
              <a:buNone/>
            </a:pPr>
            <a:r>
              <a:rPr lang="hu-HU" sz="1800" dirty="0"/>
              <a:t>A feliratot a kiindulási ország valamelyik hivatalos nyelvén kell feltüntetni, és ezenkívül, ha ez a nyelv nem az angol, a francia vagy a német, akkor angol, francia vagy német nyelven is fel kell tüntetni, kivéve, ha a szállításban érintett országok közötti megállapodások mást írnak elő.</a:t>
            </a:r>
          </a:p>
          <a:p>
            <a:pPr marL="0" indent="0">
              <a:buNone/>
            </a:pPr>
            <a:endParaRPr lang="hu-HU" sz="1800" dirty="0"/>
          </a:p>
        </p:txBody>
      </p:sp>
    </p:spTree>
    <p:extLst>
      <p:ext uri="{BB962C8B-B14F-4D97-AF65-F5344CB8AC3E}">
        <p14:creationId xmlns:p14="http://schemas.microsoft.com/office/powerpoint/2010/main" val="24704125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BAF8A990-114C-4416-B697-1E34B0ACC7D4}"/>
              </a:ext>
            </a:extLst>
          </p:cNvPr>
          <p:cNvSpPr>
            <a:spLocks noGrp="1"/>
          </p:cNvSpPr>
          <p:nvPr>
            <p:ph type="title"/>
          </p:nvPr>
        </p:nvSpPr>
        <p:spPr/>
        <p:txBody>
          <a:bodyPr/>
          <a:lstStyle/>
          <a:p>
            <a:r>
              <a:rPr lang="hu-HU" dirty="0"/>
              <a:t>Küldeménydarabos szállítás</a:t>
            </a:r>
          </a:p>
        </p:txBody>
      </p:sp>
      <p:sp>
        <p:nvSpPr>
          <p:cNvPr id="3" name="Tartalom helye 2">
            <a:extLst>
              <a:ext uri="{FF2B5EF4-FFF2-40B4-BE49-F238E27FC236}">
                <a16:creationId xmlns:a16="http://schemas.microsoft.com/office/drawing/2014/main" id="{D487C8F9-EEC4-4452-9471-069604CE7D6A}"/>
              </a:ext>
            </a:extLst>
          </p:cNvPr>
          <p:cNvSpPr>
            <a:spLocks noGrp="1"/>
          </p:cNvSpPr>
          <p:nvPr>
            <p:ph idx="1"/>
          </p:nvPr>
        </p:nvSpPr>
        <p:spPr>
          <a:xfrm>
            <a:off x="457200" y="1600201"/>
            <a:ext cx="8229600" cy="3412976"/>
          </a:xfrm>
        </p:spPr>
        <p:txBody>
          <a:bodyPr>
            <a:normAutofit/>
          </a:bodyPr>
          <a:lstStyle/>
          <a:p>
            <a:pPr marL="0" indent="0">
              <a:buNone/>
            </a:pPr>
            <a:r>
              <a:rPr lang="hu-HU" sz="1800" dirty="0"/>
              <a:t>A veszélyes áru szállításával kapcsolatos munkakört ellátó személyeknek kiemelt fontosságú a járművek megfelelő jelöléssel való ellátása, vagy felismerése, beazonosítása.</a:t>
            </a:r>
          </a:p>
          <a:p>
            <a:pPr marL="0" indent="0">
              <a:buNone/>
            </a:pPr>
            <a:endParaRPr lang="hu-HU" sz="1800" dirty="0"/>
          </a:p>
          <a:p>
            <a:pPr marL="0" indent="0">
              <a:buNone/>
            </a:pPr>
            <a:r>
              <a:rPr lang="hu-HU" sz="1800" b="1" dirty="0">
                <a:solidFill>
                  <a:srgbClr val="333399"/>
                </a:solidFill>
              </a:rPr>
              <a:t>Nagybárcával történő megjelölés: </a:t>
            </a:r>
            <a:r>
              <a:rPr lang="hu-HU" sz="1800" dirty="0"/>
              <a:t>A veszélyes árukat küldeménydarabos szállítási móddal szállító gépjárműveket nagybárcával nem kell megjelölni.</a:t>
            </a:r>
          </a:p>
          <a:p>
            <a:pPr marL="0" indent="0">
              <a:buNone/>
            </a:pPr>
            <a:endParaRPr lang="hu-HU" sz="1800" dirty="0"/>
          </a:p>
          <a:p>
            <a:pPr marL="0" indent="0">
              <a:buNone/>
            </a:pPr>
            <a:r>
              <a:rPr lang="hu-HU" sz="1800" b="1" dirty="0">
                <a:solidFill>
                  <a:srgbClr val="333399"/>
                </a:solidFill>
              </a:rPr>
              <a:t>Narancssárga táblával történő megjelölés: </a:t>
            </a:r>
            <a:r>
              <a:rPr lang="hu-HU" sz="1800" dirty="0"/>
              <a:t>A veszélyes árukat szállító szállítóegységekre két, függőleges síkban elhelyezett, narancssárga, téglalap alakú táblát kell elhelyezni. Az egyik táblát a szállítóegység elejére, a másikat a hátuljára, a jármű hossztengelyére merőlegesen kell rögzíteni.</a:t>
            </a:r>
          </a:p>
          <a:p>
            <a:pPr marL="0" indent="0">
              <a:buNone/>
            </a:pPr>
            <a:endParaRPr lang="hu-HU" sz="1800" dirty="0"/>
          </a:p>
        </p:txBody>
      </p:sp>
    </p:spTree>
    <p:extLst>
      <p:ext uri="{BB962C8B-B14F-4D97-AF65-F5344CB8AC3E}">
        <p14:creationId xmlns:p14="http://schemas.microsoft.com/office/powerpoint/2010/main" val="22054531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0F575E5E-8D33-4A56-8578-FDA89B2FC75B}"/>
              </a:ext>
            </a:extLst>
          </p:cNvPr>
          <p:cNvSpPr>
            <a:spLocks noGrp="1"/>
          </p:cNvSpPr>
          <p:nvPr>
            <p:ph type="title"/>
          </p:nvPr>
        </p:nvSpPr>
        <p:spPr/>
        <p:txBody>
          <a:bodyPr/>
          <a:lstStyle/>
          <a:p>
            <a:r>
              <a:rPr lang="hu-HU" dirty="0"/>
              <a:t>Küldeménydarabos szállítás</a:t>
            </a:r>
          </a:p>
        </p:txBody>
      </p:sp>
      <p:pic>
        <p:nvPicPr>
          <p:cNvPr id="4" name="Picture 2">
            <a:extLst>
              <a:ext uri="{FF2B5EF4-FFF2-40B4-BE49-F238E27FC236}">
                <a16:creationId xmlns:a16="http://schemas.microsoft.com/office/drawing/2014/main" id="{F582180E-712D-4077-BA1E-124237A6D43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47664" y="1944760"/>
            <a:ext cx="6199490" cy="393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28424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FFCBCD1C-FF5A-4BC3-90C9-F9C69ED0F135}"/>
              </a:ext>
            </a:extLst>
          </p:cNvPr>
          <p:cNvSpPr>
            <a:spLocks noGrp="1"/>
          </p:cNvSpPr>
          <p:nvPr>
            <p:ph type="title"/>
          </p:nvPr>
        </p:nvSpPr>
        <p:spPr/>
        <p:txBody>
          <a:bodyPr/>
          <a:lstStyle/>
          <a:p>
            <a:r>
              <a:rPr lang="hu-HU" dirty="0"/>
              <a:t>Ömlesztett szállítás és tartányos szállítás</a:t>
            </a:r>
          </a:p>
        </p:txBody>
      </p:sp>
      <p:sp>
        <p:nvSpPr>
          <p:cNvPr id="3" name="Tartalom helye 2">
            <a:extLst>
              <a:ext uri="{FF2B5EF4-FFF2-40B4-BE49-F238E27FC236}">
                <a16:creationId xmlns:a16="http://schemas.microsoft.com/office/drawing/2014/main" id="{98FB1291-242A-4C68-8F43-68522C886079}"/>
              </a:ext>
            </a:extLst>
          </p:cNvPr>
          <p:cNvSpPr>
            <a:spLocks noGrp="1"/>
          </p:cNvSpPr>
          <p:nvPr>
            <p:ph idx="1"/>
          </p:nvPr>
        </p:nvSpPr>
        <p:spPr/>
        <p:txBody>
          <a:bodyPr>
            <a:normAutofit/>
          </a:bodyPr>
          <a:lstStyle/>
          <a:p>
            <a:pPr marL="0" indent="0">
              <a:buNone/>
            </a:pPr>
            <a:r>
              <a:rPr lang="hu-HU" sz="1800" b="1" dirty="0">
                <a:solidFill>
                  <a:srgbClr val="333399"/>
                </a:solidFill>
              </a:rPr>
              <a:t>Ömlesztett szállítás: </a:t>
            </a:r>
            <a:r>
              <a:rPr lang="hu-HU" sz="1800" dirty="0"/>
              <a:t>csomagolatlan szilárd anyagok vagy tárgyak szállítása járművön, konténerben vagy ömlesztettáru-konténerben. Nem vonatkozik sem a csomagolt árukra (küldeménydarabokra), sem a tartányban szállított anyagokra.</a:t>
            </a:r>
          </a:p>
          <a:p>
            <a:pPr marL="0" indent="0">
              <a:buNone/>
            </a:pPr>
            <a:endParaRPr lang="hu-HU" sz="1800" dirty="0"/>
          </a:p>
          <a:p>
            <a:pPr marL="0" indent="0">
              <a:buNone/>
            </a:pPr>
            <a:r>
              <a:rPr lang="hu-HU" sz="1800" dirty="0"/>
              <a:t>Nagybárcával történő megjelölés: A nagybárcákat a jármű mindkét oldalára és hátuljára el kell helyezni.</a:t>
            </a:r>
          </a:p>
          <a:p>
            <a:pPr marL="0" indent="0">
              <a:buNone/>
            </a:pPr>
            <a:endParaRPr lang="hu-HU" sz="1800" dirty="0"/>
          </a:p>
          <a:p>
            <a:pPr marL="0" indent="0">
              <a:buNone/>
            </a:pPr>
            <a:r>
              <a:rPr lang="hu-HU" sz="1800" i="1" dirty="0"/>
              <a:t>Narancssárga táblával történő megjelölés: </a:t>
            </a:r>
          </a:p>
          <a:p>
            <a:pPr marL="0" indent="0">
              <a:buNone/>
            </a:pPr>
            <a:r>
              <a:rPr lang="hu-HU" sz="1800" dirty="0"/>
              <a:t>Közös előírás: A veszélyes árukat szállító szállítóegységekre két, függőleges síkban elhelyezett, narancssárga, téglalap alakú táblát kell elhelyezni.</a:t>
            </a:r>
            <a:endParaRPr lang="hu-HU" sz="1800" i="1" dirty="0"/>
          </a:p>
        </p:txBody>
      </p:sp>
    </p:spTree>
    <p:extLst>
      <p:ext uri="{BB962C8B-B14F-4D97-AF65-F5344CB8AC3E}">
        <p14:creationId xmlns:p14="http://schemas.microsoft.com/office/powerpoint/2010/main" val="2590789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BB4D404-64D1-40C4-AE67-EBE9548578DB}"/>
              </a:ext>
            </a:extLst>
          </p:cNvPr>
          <p:cNvSpPr>
            <a:spLocks noGrp="1"/>
          </p:cNvSpPr>
          <p:nvPr>
            <p:ph type="title"/>
          </p:nvPr>
        </p:nvSpPr>
        <p:spPr/>
        <p:txBody>
          <a:bodyPr/>
          <a:lstStyle/>
          <a:p>
            <a:r>
              <a:rPr lang="hu-HU" dirty="0"/>
              <a:t>Ömlesztett szállítás és tartányos szállítás</a:t>
            </a:r>
          </a:p>
        </p:txBody>
      </p:sp>
      <p:sp>
        <p:nvSpPr>
          <p:cNvPr id="3" name="Tartalom helye 2">
            <a:extLst>
              <a:ext uri="{FF2B5EF4-FFF2-40B4-BE49-F238E27FC236}">
                <a16:creationId xmlns:a16="http://schemas.microsoft.com/office/drawing/2014/main" id="{4158D8D2-E544-417F-B5EE-177D3B08E209}"/>
              </a:ext>
            </a:extLst>
          </p:cNvPr>
          <p:cNvSpPr>
            <a:spLocks noGrp="1"/>
          </p:cNvSpPr>
          <p:nvPr>
            <p:ph idx="1"/>
          </p:nvPr>
        </p:nvSpPr>
        <p:spPr/>
        <p:txBody>
          <a:bodyPr>
            <a:normAutofit/>
          </a:bodyPr>
          <a:lstStyle/>
          <a:p>
            <a:pPr marL="0" indent="0">
              <a:buNone/>
            </a:pPr>
            <a:r>
              <a:rPr lang="hu-HU" sz="1800" b="1" dirty="0">
                <a:solidFill>
                  <a:srgbClr val="333399"/>
                </a:solidFill>
              </a:rPr>
              <a:t>Ömlesztett szállítás esetén: </a:t>
            </a:r>
            <a:r>
              <a:rPr lang="hu-HU" sz="1800" dirty="0"/>
              <a:t>a szállítóegységeket és konténereket az egyes szállítóegységek vagy konténerek oldalain jól látható módon, a jármű hossztengelyével párhuzamosan, narancssárga táblával megegyező paraméterekkel bíró táblákkal kell ellátni. Ezeken a táblákon fel kell tüntetni a szállítóegységben vagy a konténerben ömlesztve szállított minden egyes anyagra előírt UN számot. </a:t>
            </a:r>
          </a:p>
          <a:p>
            <a:pPr marL="0" indent="0">
              <a:buNone/>
            </a:pPr>
            <a:endParaRPr lang="hu-HU" sz="1800" dirty="0"/>
          </a:p>
          <a:p>
            <a:pPr marL="0" indent="0">
              <a:buNone/>
            </a:pPr>
            <a:r>
              <a:rPr lang="hu-HU" sz="1800" b="1" dirty="0">
                <a:solidFill>
                  <a:srgbClr val="333399"/>
                </a:solidFill>
              </a:rPr>
              <a:t>Tartányos szállítás esetén: </a:t>
            </a:r>
            <a:r>
              <a:rPr lang="hu-HU" sz="1800" dirty="0"/>
              <a:t>a tartányjárműveken és szállítóegységeken, amelyek egy vagy több tartányukban veszélyes árut szállítanak, ezen kívül mindegyik tartány, mindegyik tartánykamra mindkét oldalán jól látható módon, a jármű hossztengelyével párhuzamosan narancssárga táblával kell ellátni. Ezeken a táblákon fel kell tüntetni a szállítóegységben vagy a konténerben ömlesztve szállított minden egyes anyagra előírt UN számot. </a:t>
            </a:r>
          </a:p>
          <a:p>
            <a:pPr marL="0" indent="0">
              <a:buNone/>
            </a:pPr>
            <a:endParaRPr lang="hu-HU" sz="1800" b="1" dirty="0"/>
          </a:p>
        </p:txBody>
      </p:sp>
    </p:spTree>
    <p:extLst>
      <p:ext uri="{BB962C8B-B14F-4D97-AF65-F5344CB8AC3E}">
        <p14:creationId xmlns:p14="http://schemas.microsoft.com/office/powerpoint/2010/main" val="4052224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43EBE90F-D2D3-4B6C-A1A3-8195C5447004}"/>
              </a:ext>
            </a:extLst>
          </p:cNvPr>
          <p:cNvSpPr>
            <a:spLocks noGrp="1"/>
          </p:cNvSpPr>
          <p:nvPr>
            <p:ph type="title"/>
          </p:nvPr>
        </p:nvSpPr>
        <p:spPr/>
        <p:txBody>
          <a:bodyPr/>
          <a:lstStyle/>
          <a:p>
            <a:r>
              <a:rPr lang="hu-HU" dirty="0"/>
              <a:t>A nagybárcák leírása</a:t>
            </a:r>
          </a:p>
        </p:txBody>
      </p:sp>
      <p:sp>
        <p:nvSpPr>
          <p:cNvPr id="3" name="Tartalom helye 2">
            <a:extLst>
              <a:ext uri="{FF2B5EF4-FFF2-40B4-BE49-F238E27FC236}">
                <a16:creationId xmlns:a16="http://schemas.microsoft.com/office/drawing/2014/main" id="{DF7BC717-7AB0-43CA-A00B-88D297E05ECC}"/>
              </a:ext>
            </a:extLst>
          </p:cNvPr>
          <p:cNvSpPr>
            <a:spLocks noGrp="1"/>
          </p:cNvSpPr>
          <p:nvPr>
            <p:ph idx="1"/>
          </p:nvPr>
        </p:nvSpPr>
        <p:spPr>
          <a:xfrm>
            <a:off x="457200" y="1600200"/>
            <a:ext cx="6347048" cy="4853135"/>
          </a:xfrm>
        </p:spPr>
        <p:txBody>
          <a:bodyPr>
            <a:normAutofit/>
          </a:bodyPr>
          <a:lstStyle/>
          <a:p>
            <a:pPr>
              <a:buFontTx/>
              <a:buChar char="-"/>
            </a:pPr>
            <a:r>
              <a:rPr lang="hu-HU" sz="1800" dirty="0"/>
              <a:t>A nagybárcák csúcsára állított négyzet (rombusz) alakúak</a:t>
            </a:r>
          </a:p>
          <a:p>
            <a:pPr>
              <a:buFontTx/>
              <a:buChar char="-"/>
            </a:pPr>
            <a:r>
              <a:rPr lang="hu-HU" sz="1800" dirty="0"/>
              <a:t>Legalább 250 mm x 250 mm nagyságúak (a szélektől mérve)</a:t>
            </a:r>
          </a:p>
          <a:p>
            <a:pPr>
              <a:buFontTx/>
              <a:buChar char="-"/>
            </a:pPr>
            <a:r>
              <a:rPr lang="hu-HU" sz="1800" dirty="0"/>
              <a:t>A belső vonal a nagybárca szélével párhuzamos, távolsága a nagybárca szélétől 12,5 mm. A jelkép és a belső vonal ugyanolyan színű, mint az adott veszélyes áru osztályához, ill. alosztályához tartozó bárcán</a:t>
            </a:r>
          </a:p>
          <a:p>
            <a:pPr>
              <a:buFontTx/>
              <a:buChar char="-"/>
            </a:pPr>
            <a:r>
              <a:rPr lang="hu-HU" sz="1800" dirty="0"/>
              <a:t>A nagybárcán legalább 25 mm magas írásjegyekkel fel kell tüntetni az adott veszélyes áru osztályának, ill. alosztályának számát (és az 1 osztályban az összeférhetőségi csoport betűjelét)</a:t>
            </a:r>
          </a:p>
          <a:p>
            <a:pPr>
              <a:buFontTx/>
              <a:buChar char="-"/>
            </a:pPr>
            <a:r>
              <a:rPr lang="hu-HU" sz="1800" dirty="0"/>
              <a:t>Ahol a méretek nincsenek pontosan meghatározva, az egyes elemek arányának az </a:t>
            </a:r>
            <a:r>
              <a:rPr lang="hu-HU" sz="1800" dirty="0" err="1"/>
              <a:t>ábrázolttal</a:t>
            </a:r>
            <a:r>
              <a:rPr lang="hu-HU" sz="1800" dirty="0"/>
              <a:t> közel azonosnak kell lennie.</a:t>
            </a:r>
          </a:p>
        </p:txBody>
      </p:sp>
      <p:pic>
        <p:nvPicPr>
          <p:cNvPr id="4098" name="Picture 2">
            <a:extLst>
              <a:ext uri="{FF2B5EF4-FFF2-40B4-BE49-F238E27FC236}">
                <a16:creationId xmlns:a16="http://schemas.microsoft.com/office/drawing/2014/main" id="{DABDE2B5-9181-45BA-8722-EE6FE21E49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585595"/>
            <a:ext cx="2143640" cy="2162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45712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25981C1B-2555-4F2B-A8B0-F6FE2F5BDDE4}"/>
              </a:ext>
            </a:extLst>
          </p:cNvPr>
          <p:cNvSpPr>
            <a:spLocks noGrp="1"/>
          </p:cNvSpPr>
          <p:nvPr>
            <p:ph type="title"/>
          </p:nvPr>
        </p:nvSpPr>
        <p:spPr/>
        <p:txBody>
          <a:bodyPr/>
          <a:lstStyle/>
          <a:p>
            <a:r>
              <a:rPr lang="hu-HU" dirty="0"/>
              <a:t>A narancssárga tábla leírása</a:t>
            </a:r>
          </a:p>
        </p:txBody>
      </p:sp>
      <p:sp>
        <p:nvSpPr>
          <p:cNvPr id="3" name="Tartalom helye 2">
            <a:extLst>
              <a:ext uri="{FF2B5EF4-FFF2-40B4-BE49-F238E27FC236}">
                <a16:creationId xmlns:a16="http://schemas.microsoft.com/office/drawing/2014/main" id="{37370146-48AC-4F34-B2FB-E3307EC74018}"/>
              </a:ext>
            </a:extLst>
          </p:cNvPr>
          <p:cNvSpPr>
            <a:spLocks noGrp="1"/>
          </p:cNvSpPr>
          <p:nvPr>
            <p:ph idx="1"/>
          </p:nvPr>
        </p:nvSpPr>
        <p:spPr>
          <a:xfrm>
            <a:off x="457200" y="1600201"/>
            <a:ext cx="8229600" cy="2980927"/>
          </a:xfrm>
        </p:spPr>
        <p:txBody>
          <a:bodyPr>
            <a:normAutofit fontScale="85000" lnSpcReduction="20000"/>
          </a:bodyPr>
          <a:lstStyle/>
          <a:p>
            <a:pPr>
              <a:buFontTx/>
              <a:buChar char="-"/>
            </a:pPr>
            <a:r>
              <a:rPr lang="hu-HU" sz="1800" dirty="0"/>
              <a:t>A narancssárga táblának fényvisszaverőnek kell lennie, az alapja 40 cm, a magassága 30 cm legyen</a:t>
            </a:r>
          </a:p>
          <a:p>
            <a:pPr>
              <a:buFontTx/>
              <a:buChar char="-"/>
            </a:pPr>
            <a:r>
              <a:rPr lang="hu-HU" sz="1800" dirty="0"/>
              <a:t>A táblán 15 mm széles fekete szegélynek kell lenni</a:t>
            </a:r>
          </a:p>
          <a:p>
            <a:pPr>
              <a:buFontTx/>
              <a:buChar char="-"/>
            </a:pPr>
            <a:r>
              <a:rPr lang="hu-HU" sz="1800" dirty="0"/>
              <a:t>A táblát az időjárás viszontagságainak ellenálló és a jelölés tartósságát biztosító anyagból kell készíteni</a:t>
            </a:r>
          </a:p>
          <a:p>
            <a:pPr>
              <a:buFontTx/>
              <a:buChar char="-"/>
            </a:pPr>
            <a:r>
              <a:rPr lang="hu-HU" sz="1800" dirty="0"/>
              <a:t>A tábla 15 percig tartó égés esetén sem válhat le a tartójáról</a:t>
            </a:r>
          </a:p>
          <a:p>
            <a:pPr>
              <a:buFontTx/>
              <a:buChar char="-"/>
            </a:pPr>
            <a:r>
              <a:rPr lang="hu-HU" sz="1800" dirty="0"/>
              <a:t>A táblának rögzítve kell maradnia, bármilyen helyzetben van is a jármű. A narancssárga tábla középen egy 15 mm széles, vízszintes, fekete vonallal megosztható.</a:t>
            </a:r>
          </a:p>
          <a:p>
            <a:pPr marL="0" indent="0">
              <a:buNone/>
            </a:pPr>
            <a:endParaRPr lang="hu-HU" sz="1800" dirty="0"/>
          </a:p>
          <a:p>
            <a:pPr marL="0" indent="0">
              <a:buNone/>
            </a:pPr>
            <a:r>
              <a:rPr lang="hu-HU" sz="1800" dirty="0"/>
              <a:t>A szilárd veszélyes anyag ömlesztett szállítására használt konténereknél, a tankkonténereknél, a MEG-konténereknél és a mobil tartányoknál az előírt táblákat öntapadó fóliával, festéssel vagy bármely más, egyenértékű megoldással lehet helyettesíteni. Ennek az alternatív jelölésnek meg kell felelnie a fenti feltételeknek, kivéve a tűzállóságra vonatkozó előírásokat. </a:t>
            </a:r>
            <a:endParaRPr lang="hu-HU" sz="1800" dirty="0">
              <a:solidFill>
                <a:srgbClr val="FF0000"/>
              </a:solidFill>
            </a:endParaRPr>
          </a:p>
          <a:p>
            <a:pPr marL="0" indent="0">
              <a:buNone/>
            </a:pPr>
            <a:endParaRPr lang="hu-HU" sz="1800" dirty="0">
              <a:solidFill>
                <a:srgbClr val="FF0000"/>
              </a:solidFill>
            </a:endParaRPr>
          </a:p>
        </p:txBody>
      </p:sp>
    </p:spTree>
    <p:extLst>
      <p:ext uri="{BB962C8B-B14F-4D97-AF65-F5344CB8AC3E}">
        <p14:creationId xmlns:p14="http://schemas.microsoft.com/office/powerpoint/2010/main" val="6153528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D7A31894-93BA-4629-88CC-7AB7647C7758}"/>
              </a:ext>
            </a:extLst>
          </p:cNvPr>
          <p:cNvSpPr>
            <a:spLocks noGrp="1"/>
          </p:cNvSpPr>
          <p:nvPr>
            <p:ph type="title"/>
          </p:nvPr>
        </p:nvSpPr>
        <p:spPr/>
        <p:txBody>
          <a:bodyPr/>
          <a:lstStyle/>
          <a:p>
            <a:r>
              <a:rPr lang="hu-HU" dirty="0"/>
              <a:t>Narancssárga tábla</a:t>
            </a:r>
          </a:p>
        </p:txBody>
      </p:sp>
      <p:pic>
        <p:nvPicPr>
          <p:cNvPr id="4" name="Picture 2">
            <a:extLst>
              <a:ext uri="{FF2B5EF4-FFF2-40B4-BE49-F238E27FC236}">
                <a16:creationId xmlns:a16="http://schemas.microsoft.com/office/drawing/2014/main" id="{2AE87A92-7B67-4804-A541-3097B9144E6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35696" y="1919159"/>
            <a:ext cx="5328591" cy="3785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73109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154A6CC9-1C4E-4FFE-BD2C-DE7CA26BD322}"/>
              </a:ext>
            </a:extLst>
          </p:cNvPr>
          <p:cNvSpPr>
            <a:spLocks noGrp="1"/>
          </p:cNvSpPr>
          <p:nvPr>
            <p:ph type="title"/>
          </p:nvPr>
        </p:nvSpPr>
        <p:spPr/>
        <p:txBody>
          <a:bodyPr/>
          <a:lstStyle/>
          <a:p>
            <a:r>
              <a:rPr lang="hu-HU" dirty="0"/>
              <a:t>rakományrögzítés</a:t>
            </a:r>
          </a:p>
        </p:txBody>
      </p:sp>
      <p:sp>
        <p:nvSpPr>
          <p:cNvPr id="3" name="Tartalom helye 2">
            <a:extLst>
              <a:ext uri="{FF2B5EF4-FFF2-40B4-BE49-F238E27FC236}">
                <a16:creationId xmlns:a16="http://schemas.microsoft.com/office/drawing/2014/main" id="{F0FF1522-2E8B-48E7-872D-173EBDE26967}"/>
              </a:ext>
            </a:extLst>
          </p:cNvPr>
          <p:cNvSpPr>
            <a:spLocks noGrp="1"/>
          </p:cNvSpPr>
          <p:nvPr>
            <p:ph idx="1"/>
          </p:nvPr>
        </p:nvSpPr>
        <p:spPr/>
        <p:txBody>
          <a:bodyPr>
            <a:normAutofit fontScale="92500" lnSpcReduction="10000"/>
          </a:bodyPr>
          <a:lstStyle/>
          <a:p>
            <a:pPr marL="0" indent="0">
              <a:buNone/>
            </a:pPr>
            <a:r>
              <a:rPr lang="hu-HU" sz="1800" dirty="0"/>
              <a:t>A járművet, ill. a konténert – ahol szükséges – a veszélyes áru kezelésére és rögzítésére alkalmas eszközzel kell ellátni. </a:t>
            </a:r>
          </a:p>
          <a:p>
            <a:pPr marL="0" indent="0">
              <a:buNone/>
            </a:pPr>
            <a:endParaRPr lang="hu-HU" sz="1800" dirty="0"/>
          </a:p>
          <a:p>
            <a:pPr marL="0" indent="0">
              <a:buNone/>
            </a:pPr>
            <a:r>
              <a:rPr lang="hu-HU" sz="1800" dirty="0"/>
              <a:t>A veszélyes árut tartalmazó küldeménydarabokat, ill. a csomagolatlan veszélyes tárgyakat a járműben, ill. a konténerben alkalmas eszközzel (pl. leszorító hevederekkel, csúszó és állítható kengyelekkel) úgy kell rögzíteni, hogy megakadályozzon a szállítás közben minden olyan elmozdulást, ami a küldeménydarab helyzetét megváltoztatná vagy sérülését okozná. </a:t>
            </a:r>
          </a:p>
          <a:p>
            <a:pPr marL="0" indent="0">
              <a:buNone/>
            </a:pPr>
            <a:r>
              <a:rPr lang="hu-HU" sz="1800" dirty="0"/>
              <a:t>Ha a veszélyes árut egyéb áruval (pl. nehéz gépekkel vagy rekeszekkel) együtt szállítják, minden árut úgy kell becsomagolni és rögzíteni a járműben, ill. a konténerben, hogy a veszélyes áru ne szabadulhasson ki. </a:t>
            </a:r>
          </a:p>
          <a:p>
            <a:pPr marL="0" indent="0">
              <a:buNone/>
            </a:pPr>
            <a:endParaRPr lang="hu-HU" sz="1800" dirty="0"/>
          </a:p>
          <a:p>
            <a:pPr marL="0" indent="0">
              <a:buNone/>
            </a:pPr>
            <a:r>
              <a:rPr lang="hu-HU" sz="1800" dirty="0">
                <a:solidFill>
                  <a:srgbClr val="333399"/>
                </a:solidFill>
              </a:rPr>
              <a:t>Szabálytalan: </a:t>
            </a:r>
          </a:p>
          <a:p>
            <a:pPr>
              <a:buFontTx/>
              <a:buChar char="-"/>
            </a:pPr>
            <a:r>
              <a:rPr lang="hu-HU" sz="1800" dirty="0"/>
              <a:t>ha a rakomány (bizonyíthatóan) elmozdulhat</a:t>
            </a:r>
          </a:p>
          <a:p>
            <a:pPr>
              <a:buFontTx/>
              <a:buChar char="-"/>
            </a:pPr>
            <a:r>
              <a:rPr lang="hu-HU" sz="1800" dirty="0"/>
              <a:t>ha a rakomány elmozdult</a:t>
            </a:r>
          </a:p>
          <a:p>
            <a:pPr>
              <a:buFontTx/>
              <a:buChar char="-"/>
            </a:pPr>
            <a:r>
              <a:rPr lang="hu-HU" sz="1800" dirty="0"/>
              <a:t>ha a rögzítésre használt eszközök állapota nem megfelelő</a:t>
            </a:r>
          </a:p>
          <a:p>
            <a:pPr>
              <a:buFontTx/>
              <a:buChar char="-"/>
            </a:pPr>
            <a:r>
              <a:rPr lang="hu-HU" sz="1800" dirty="0"/>
              <a:t>ömlesztett szállításnál, ha a konténer rögzítése, zártsága nem megfelelő</a:t>
            </a:r>
          </a:p>
        </p:txBody>
      </p:sp>
      <p:sp>
        <p:nvSpPr>
          <p:cNvPr id="5" name="Szövegdoboz 4">
            <a:extLst>
              <a:ext uri="{FF2B5EF4-FFF2-40B4-BE49-F238E27FC236}">
                <a16:creationId xmlns:a16="http://schemas.microsoft.com/office/drawing/2014/main" id="{A20F9509-FF31-4B5B-A4E2-D5D8A51FF0F9}"/>
              </a:ext>
            </a:extLst>
          </p:cNvPr>
          <p:cNvSpPr txBox="1"/>
          <p:nvPr/>
        </p:nvSpPr>
        <p:spPr>
          <a:xfrm>
            <a:off x="539552" y="1556792"/>
            <a:ext cx="7848872" cy="648072"/>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marL="0" indent="0">
              <a:buNone/>
            </a:pPr>
            <a:r>
              <a:rPr lang="hu-HU" sz="1800"/>
              <a:t>A járművet, ill. a konténert – ahol szükséges – a veszélyes áru kezelésére és rögzítésére alkalmas eszközzel kell ellátni. </a:t>
            </a:r>
            <a:endParaRPr lang="hu-HU" sz="1800" dirty="0"/>
          </a:p>
        </p:txBody>
      </p:sp>
    </p:spTree>
    <p:extLst>
      <p:ext uri="{BB962C8B-B14F-4D97-AF65-F5344CB8AC3E}">
        <p14:creationId xmlns:p14="http://schemas.microsoft.com/office/powerpoint/2010/main" val="11585371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79EFC3C0-8C4C-461A-AA19-57B82352D7B2}"/>
              </a:ext>
            </a:extLst>
          </p:cNvPr>
          <p:cNvSpPr>
            <a:spLocks noGrp="1"/>
          </p:cNvSpPr>
          <p:nvPr>
            <p:ph type="title"/>
          </p:nvPr>
        </p:nvSpPr>
        <p:spPr/>
        <p:txBody>
          <a:bodyPr/>
          <a:lstStyle/>
          <a:p>
            <a:r>
              <a:rPr lang="hu-HU" dirty="0"/>
              <a:t>rakományrögzítés</a:t>
            </a:r>
          </a:p>
        </p:txBody>
      </p:sp>
      <p:sp>
        <p:nvSpPr>
          <p:cNvPr id="3" name="Tartalom helye 2">
            <a:extLst>
              <a:ext uri="{FF2B5EF4-FFF2-40B4-BE49-F238E27FC236}">
                <a16:creationId xmlns:a16="http://schemas.microsoft.com/office/drawing/2014/main" id="{CF34F807-3721-4F40-9339-D505FD488AA9}"/>
              </a:ext>
            </a:extLst>
          </p:cNvPr>
          <p:cNvSpPr>
            <a:spLocks noGrp="1"/>
          </p:cNvSpPr>
          <p:nvPr>
            <p:ph idx="1"/>
          </p:nvPr>
        </p:nvSpPr>
        <p:spPr/>
        <p:txBody>
          <a:bodyPr>
            <a:normAutofit/>
          </a:bodyPr>
          <a:lstStyle/>
          <a:p>
            <a:pPr marL="0" indent="0">
              <a:buNone/>
            </a:pPr>
            <a:r>
              <a:rPr lang="hu-HU" sz="1800" dirty="0">
                <a:solidFill>
                  <a:srgbClr val="333399"/>
                </a:solidFill>
              </a:rPr>
              <a:t>Rakodás során vizsgálni kell az alábbiakat:</a:t>
            </a:r>
          </a:p>
          <a:p>
            <a:pPr marL="0" indent="0">
              <a:buNone/>
            </a:pPr>
            <a:endParaRPr lang="hu-HU" sz="1800" dirty="0"/>
          </a:p>
          <a:p>
            <a:pPr>
              <a:buFontTx/>
              <a:buChar char="-"/>
            </a:pPr>
            <a:r>
              <a:rPr lang="hu-HU" sz="1800" dirty="0"/>
              <a:t>a rakomány különböző darabjai megfelelően vannak-e elhelyezve</a:t>
            </a:r>
          </a:p>
          <a:p>
            <a:pPr>
              <a:buFontTx/>
              <a:buChar char="-"/>
            </a:pPr>
            <a:r>
              <a:rPr lang="hu-HU" sz="1800" dirty="0"/>
              <a:t>azok a járművön kielégítően rögzítettek-e, illetve, hogy az egyes darabok nem tudnak-e elmozdulni egymáshoz, vagy a jármű oldalfalaihoz képest</a:t>
            </a:r>
          </a:p>
          <a:p>
            <a:pPr>
              <a:buFontTx/>
              <a:buChar char="-"/>
            </a:pPr>
            <a:r>
              <a:rPr lang="hu-HU" sz="1800" dirty="0"/>
              <a:t>a rögzítésre használt eszközök épek, megfelelő minőségűek, erősségűek-e a rakomány rögzítésére </a:t>
            </a:r>
          </a:p>
          <a:p>
            <a:pPr>
              <a:buFontTx/>
              <a:buChar char="-"/>
            </a:pPr>
            <a:r>
              <a:rPr lang="hu-HU" sz="1800" dirty="0"/>
              <a:t>a nem használnak rögzítő eszközt, a rakomány teljesen kitölti-e a rakteret</a:t>
            </a:r>
          </a:p>
          <a:p>
            <a:pPr>
              <a:buFontTx/>
              <a:buChar char="-"/>
            </a:pPr>
            <a:r>
              <a:rPr lang="hu-HU" sz="1800" dirty="0"/>
              <a:t>a veszélyes áruval egy raktérbe helyezett nem veszélyes áruk megfelelően rögzítve vannak-e</a:t>
            </a:r>
          </a:p>
          <a:p>
            <a:pPr>
              <a:buFontTx/>
              <a:buChar char="-"/>
            </a:pPr>
            <a:r>
              <a:rPr lang="hu-HU" sz="1800" dirty="0"/>
              <a:t>az elhelyezés irányát jelző nyilak utasítását betartják-e</a:t>
            </a:r>
          </a:p>
          <a:p>
            <a:pPr marL="0" indent="0">
              <a:buNone/>
            </a:pPr>
            <a:endParaRPr lang="hu-HU" sz="1800" dirty="0"/>
          </a:p>
        </p:txBody>
      </p:sp>
    </p:spTree>
    <p:extLst>
      <p:ext uri="{BB962C8B-B14F-4D97-AF65-F5344CB8AC3E}">
        <p14:creationId xmlns:p14="http://schemas.microsoft.com/office/powerpoint/2010/main" val="5185088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5CA74363-DCB8-4C58-8D76-9CF340948ABB}"/>
              </a:ext>
            </a:extLst>
          </p:cNvPr>
          <p:cNvSpPr>
            <a:spLocks noGrp="1"/>
          </p:cNvSpPr>
          <p:nvPr>
            <p:ph type="title"/>
          </p:nvPr>
        </p:nvSpPr>
        <p:spPr/>
        <p:txBody>
          <a:bodyPr/>
          <a:lstStyle/>
          <a:p>
            <a:r>
              <a:rPr lang="hu-HU" dirty="0"/>
              <a:t>fuvarokmány</a:t>
            </a:r>
          </a:p>
        </p:txBody>
      </p:sp>
      <p:sp>
        <p:nvSpPr>
          <p:cNvPr id="3" name="Tartalom helye 2">
            <a:extLst>
              <a:ext uri="{FF2B5EF4-FFF2-40B4-BE49-F238E27FC236}">
                <a16:creationId xmlns:a16="http://schemas.microsoft.com/office/drawing/2014/main" id="{67F0F6AD-E82A-45E9-AA1A-5A5036644EC5}"/>
              </a:ext>
            </a:extLst>
          </p:cNvPr>
          <p:cNvSpPr>
            <a:spLocks noGrp="1"/>
          </p:cNvSpPr>
          <p:nvPr>
            <p:ph idx="1"/>
          </p:nvPr>
        </p:nvSpPr>
        <p:spPr/>
        <p:txBody>
          <a:bodyPr>
            <a:normAutofit/>
          </a:bodyPr>
          <a:lstStyle/>
          <a:p>
            <a:pPr marL="0" indent="0">
              <a:buNone/>
            </a:pPr>
            <a:r>
              <a:rPr lang="hu-HU" sz="1800" dirty="0"/>
              <a:t>A fuvarokmány formájára vonatkozóan az ADR nem tartalmaz megkötéseket, viszont pontosan meghatározza a fuvarokmány tartalmát.</a:t>
            </a:r>
          </a:p>
          <a:p>
            <a:pPr marL="0" indent="0">
              <a:buNone/>
            </a:pPr>
            <a:endParaRPr lang="hu-HU" sz="1800" dirty="0"/>
          </a:p>
          <a:p>
            <a:pPr marL="0" indent="0">
              <a:buNone/>
            </a:pPr>
            <a:r>
              <a:rPr lang="hu-HU" sz="1800" dirty="0"/>
              <a:t> </a:t>
            </a:r>
            <a:r>
              <a:rPr lang="hu-HU" sz="1800" dirty="0">
                <a:solidFill>
                  <a:srgbClr val="333399"/>
                </a:solidFill>
              </a:rPr>
              <a:t>A következő okmányok egyaránt használhatók és megfelelőek fuvarokmányként, amennyiben tartalmazzák mindazokat az adatokat a meghatározott sorrendben, melyeket az ADR előír:</a:t>
            </a:r>
          </a:p>
          <a:p>
            <a:pPr marL="0" indent="0">
              <a:buNone/>
            </a:pPr>
            <a:endParaRPr lang="hu-HU" sz="1800" dirty="0"/>
          </a:p>
          <a:p>
            <a:pPr>
              <a:buFontTx/>
              <a:buChar char="-"/>
            </a:pPr>
            <a:r>
              <a:rPr lang="hu-HU" sz="1800" dirty="0"/>
              <a:t>szállítólevél </a:t>
            </a:r>
          </a:p>
          <a:p>
            <a:pPr>
              <a:buFontTx/>
              <a:buChar char="-"/>
            </a:pPr>
            <a:r>
              <a:rPr lang="hu-HU" sz="1800" dirty="0"/>
              <a:t>fuvarlevél, </a:t>
            </a:r>
          </a:p>
          <a:p>
            <a:pPr>
              <a:buFontTx/>
              <a:buChar char="-"/>
            </a:pPr>
            <a:r>
              <a:rPr lang="hu-HU" sz="1800" dirty="0"/>
              <a:t>belföldi menetlevél</a:t>
            </a:r>
          </a:p>
          <a:p>
            <a:pPr>
              <a:buFontTx/>
              <a:buChar char="-"/>
            </a:pPr>
            <a:r>
              <a:rPr lang="hu-HU" sz="1800" dirty="0"/>
              <a:t>rakományjegyzék </a:t>
            </a:r>
          </a:p>
          <a:p>
            <a:pPr>
              <a:buFontTx/>
              <a:buChar char="-"/>
            </a:pPr>
            <a:r>
              <a:rPr lang="hu-HU" sz="1800" dirty="0"/>
              <a:t>hulladék szállítási lap („SZ”-jegy)</a:t>
            </a:r>
          </a:p>
          <a:p>
            <a:pPr>
              <a:buFontTx/>
              <a:buChar char="-"/>
            </a:pPr>
            <a:endParaRPr lang="hu-HU" sz="1800" dirty="0"/>
          </a:p>
          <a:p>
            <a:pPr marL="0" indent="0">
              <a:buNone/>
            </a:pPr>
            <a:endParaRPr lang="hu-HU" sz="1800" dirty="0"/>
          </a:p>
        </p:txBody>
      </p:sp>
    </p:spTree>
    <p:extLst>
      <p:ext uri="{BB962C8B-B14F-4D97-AF65-F5344CB8AC3E}">
        <p14:creationId xmlns:p14="http://schemas.microsoft.com/office/powerpoint/2010/main" val="6159159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5ADE1A59-9BD9-4507-BBD3-E50CCD0ECF2A}"/>
              </a:ext>
            </a:extLst>
          </p:cNvPr>
          <p:cNvSpPr>
            <a:spLocks noGrp="1"/>
          </p:cNvSpPr>
          <p:nvPr>
            <p:ph type="title"/>
          </p:nvPr>
        </p:nvSpPr>
        <p:spPr/>
        <p:txBody>
          <a:bodyPr/>
          <a:lstStyle/>
          <a:p>
            <a:r>
              <a:rPr lang="hu-HU" dirty="0"/>
              <a:t>Fuvarokmány tartalma</a:t>
            </a:r>
          </a:p>
        </p:txBody>
      </p:sp>
      <p:sp>
        <p:nvSpPr>
          <p:cNvPr id="3" name="Tartalom helye 2">
            <a:extLst>
              <a:ext uri="{FF2B5EF4-FFF2-40B4-BE49-F238E27FC236}">
                <a16:creationId xmlns:a16="http://schemas.microsoft.com/office/drawing/2014/main" id="{43594C06-F447-416B-BD8F-BFD2D54615F4}"/>
              </a:ext>
            </a:extLst>
          </p:cNvPr>
          <p:cNvSpPr>
            <a:spLocks noGrp="1"/>
          </p:cNvSpPr>
          <p:nvPr>
            <p:ph idx="1"/>
          </p:nvPr>
        </p:nvSpPr>
        <p:spPr/>
        <p:txBody>
          <a:bodyPr>
            <a:normAutofit/>
          </a:bodyPr>
          <a:lstStyle/>
          <a:p>
            <a:pPr>
              <a:buFontTx/>
              <a:buChar char="-"/>
            </a:pPr>
            <a:r>
              <a:rPr lang="hu-HU" sz="1800" dirty="0"/>
              <a:t>feladó és címzett neve és címe (6.2 osztály szállítása esetén felelős személy nevét és elérhetőségét is meg kell adni)</a:t>
            </a:r>
          </a:p>
          <a:p>
            <a:pPr>
              <a:buFontTx/>
              <a:buChar char="-"/>
            </a:pPr>
            <a:r>
              <a:rPr lang="hu-HU" sz="1800" dirty="0"/>
              <a:t>az áru UN száma, helyes szállítási megnevezése, a veszélyességi bárcák száma (egyes osztályok esetén osztály számát vagy osztályozási kódot), a csomagolási csoport (ha van) és az alagútkorlátozási kód (ha szükséges)</a:t>
            </a:r>
          </a:p>
          <a:p>
            <a:pPr>
              <a:buFontTx/>
              <a:buChar char="-"/>
            </a:pPr>
            <a:r>
              <a:rPr lang="hu-HU" sz="1800" dirty="0"/>
              <a:t>a veszélyes </a:t>
            </a:r>
            <a:r>
              <a:rPr lang="hu-HU" sz="1800" dirty="0" err="1"/>
              <a:t>árunkénti</a:t>
            </a:r>
            <a:r>
              <a:rPr lang="hu-HU" sz="1800" dirty="0"/>
              <a:t> összes mennyiséget (térfogatban, bruttó vagy nettó tömegben) az azonos UN számhoz, helyes szállítási megnevezéshez és – ha van – csomagolási csoporthoz tartozó </a:t>
            </a:r>
            <a:r>
              <a:rPr lang="hu-HU" sz="1800" dirty="0" err="1"/>
              <a:t>árunként</a:t>
            </a:r>
            <a:endParaRPr lang="hu-HU" sz="1800" dirty="0"/>
          </a:p>
          <a:p>
            <a:pPr>
              <a:buFontTx/>
              <a:buChar char="-"/>
            </a:pPr>
            <a:r>
              <a:rPr lang="hu-HU" sz="1800" dirty="0"/>
              <a:t>küldeménydarabok szállítása esetén a küldeménydarabok számát és fajtáját. A csomagolóeszköz UN kódjelét csak a küldeménydarab-fajta leírásának kiegészítéseként lehet használni </a:t>
            </a:r>
          </a:p>
          <a:p>
            <a:pPr marL="0" indent="0">
              <a:buNone/>
            </a:pPr>
            <a:endParaRPr lang="hu-HU" sz="1800" dirty="0"/>
          </a:p>
          <a:p>
            <a:pPr marL="0" indent="0">
              <a:buNone/>
            </a:pPr>
            <a:r>
              <a:rPr lang="hu-HU" sz="1800" dirty="0"/>
              <a:t>A fuvarokmányban az előírt információknak jól olvashatónak kell lenniük.</a:t>
            </a:r>
          </a:p>
          <a:p>
            <a:pPr marL="0" indent="0">
              <a:buNone/>
            </a:pPr>
            <a:endParaRPr lang="hu-HU" sz="1800" dirty="0"/>
          </a:p>
        </p:txBody>
      </p:sp>
    </p:spTree>
    <p:extLst>
      <p:ext uri="{BB962C8B-B14F-4D97-AF65-F5344CB8AC3E}">
        <p14:creationId xmlns:p14="http://schemas.microsoft.com/office/powerpoint/2010/main" val="24512029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B1D64746-A3AA-4996-A077-4D7ABFBB1787}"/>
              </a:ext>
            </a:extLst>
          </p:cNvPr>
          <p:cNvSpPr>
            <a:spLocks noGrp="1"/>
          </p:cNvSpPr>
          <p:nvPr>
            <p:ph type="title"/>
          </p:nvPr>
        </p:nvSpPr>
        <p:spPr/>
        <p:txBody>
          <a:bodyPr/>
          <a:lstStyle/>
          <a:p>
            <a:r>
              <a:rPr lang="hu-HU" dirty="0"/>
              <a:t>Különleges előírások</a:t>
            </a:r>
          </a:p>
        </p:txBody>
      </p:sp>
      <p:sp>
        <p:nvSpPr>
          <p:cNvPr id="3" name="Tartalom helye 2">
            <a:extLst>
              <a:ext uri="{FF2B5EF4-FFF2-40B4-BE49-F238E27FC236}">
                <a16:creationId xmlns:a16="http://schemas.microsoft.com/office/drawing/2014/main" id="{0A1B91B4-DFA2-4906-9633-CDEFB8FA2C49}"/>
              </a:ext>
            </a:extLst>
          </p:cNvPr>
          <p:cNvSpPr>
            <a:spLocks noGrp="1"/>
          </p:cNvSpPr>
          <p:nvPr>
            <p:ph idx="1"/>
          </p:nvPr>
        </p:nvSpPr>
        <p:spPr/>
        <p:txBody>
          <a:bodyPr>
            <a:normAutofit/>
          </a:bodyPr>
          <a:lstStyle/>
          <a:p>
            <a:pPr marL="0" indent="0">
              <a:buNone/>
            </a:pPr>
            <a:r>
              <a:rPr lang="hu-HU" sz="1700" b="1" dirty="0">
                <a:solidFill>
                  <a:srgbClr val="333399"/>
                </a:solidFill>
              </a:rPr>
              <a:t>Hulladékokra vonatkozó különleges előírások</a:t>
            </a:r>
            <a:r>
              <a:rPr lang="hu-HU" sz="1700" b="1" dirty="0"/>
              <a:t>: </a:t>
            </a:r>
            <a:r>
              <a:rPr lang="hu-HU" sz="1700" dirty="0"/>
              <a:t>amennyiben veszélyes árut tartalmazó hulladékot szállítanak (a radioaktív hulladékok kivételével), a helyes szállítási megnevezés elé kell írni a „HULLADÉK” szót, kivéve, ha ez része a helyes szállítási megnevezésnek.</a:t>
            </a:r>
          </a:p>
          <a:p>
            <a:pPr marL="0" indent="0">
              <a:buNone/>
            </a:pPr>
            <a:endParaRPr lang="hu-HU" sz="1700" b="1" dirty="0"/>
          </a:p>
          <a:p>
            <a:pPr marL="0" indent="0">
              <a:buNone/>
            </a:pPr>
            <a:r>
              <a:rPr lang="hu-HU" sz="1700" b="1" dirty="0">
                <a:solidFill>
                  <a:srgbClr val="333399"/>
                </a:solidFill>
              </a:rPr>
              <a:t>Az üres, tisztítatlan eszközökre vonatkozó különleges előírások: </a:t>
            </a:r>
            <a:r>
              <a:rPr lang="hu-HU" sz="1700" dirty="0"/>
              <a:t>a</a:t>
            </a:r>
            <a:r>
              <a:rPr lang="hu-HU" sz="1700" b="1" dirty="0"/>
              <a:t> </a:t>
            </a:r>
            <a:r>
              <a:rPr lang="hu-HU" sz="1700" dirty="0"/>
              <a:t>7 osztály kivételével a többi osztály veszélyes áruinak maradékát tartalmazó, üres, tisztítatlan csomagolóeszközök esetében, beleértve a legfeljebb 1000 l űrtartalmú, üres, tisztítatlan gáztartályokat is, a fuvarokmányban az „ÜRES CSOMAGOLÓESZKÖZ”, „ÜRES TARTÁLY”, „ÜRES IBC”, ill. „ÜRES NAGYCSOMAGOLÁS” bejegyzés valamelyike szerepel.</a:t>
            </a:r>
          </a:p>
          <a:p>
            <a:pPr marL="0" indent="0">
              <a:buNone/>
            </a:pPr>
            <a:endParaRPr lang="hu-HU" sz="1700" b="1" dirty="0"/>
          </a:p>
          <a:p>
            <a:pPr marL="0" indent="0">
              <a:buNone/>
            </a:pPr>
            <a:r>
              <a:rPr lang="hu-HU" sz="1700" b="1" dirty="0">
                <a:solidFill>
                  <a:srgbClr val="333399"/>
                </a:solidFill>
              </a:rPr>
              <a:t>A (vízi) környezetre veszélyes anyagok szállítására vonatkozó különleges előírások: </a:t>
            </a:r>
            <a:r>
              <a:rPr lang="hu-HU" sz="1700" dirty="0"/>
              <a:t>a fuvarokmányban kiegészítésképpen fel kell tüntetni a „KÖRNYEZETRE VESZÉLYES” vagy a „TENGERSZENNYEZŐ / KÖRNYEZETRE VESZÉLYES” bejegyzést.</a:t>
            </a:r>
            <a:endParaRPr lang="hu-HU" sz="1700" b="1" dirty="0"/>
          </a:p>
        </p:txBody>
      </p:sp>
    </p:spTree>
    <p:extLst>
      <p:ext uri="{BB962C8B-B14F-4D97-AF65-F5344CB8AC3E}">
        <p14:creationId xmlns:p14="http://schemas.microsoft.com/office/powerpoint/2010/main" val="24494920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75F12C4D-B55E-4EE9-B1A4-13639FF396B8}"/>
              </a:ext>
            </a:extLst>
          </p:cNvPr>
          <p:cNvSpPr>
            <a:spLocks noGrp="1"/>
          </p:cNvSpPr>
          <p:nvPr>
            <p:ph type="title"/>
          </p:nvPr>
        </p:nvSpPr>
        <p:spPr/>
        <p:txBody>
          <a:bodyPr/>
          <a:lstStyle/>
          <a:p>
            <a:r>
              <a:rPr lang="hu-HU" dirty="0"/>
              <a:t>Töltési fok meghatározása</a:t>
            </a:r>
          </a:p>
        </p:txBody>
      </p:sp>
      <p:sp>
        <p:nvSpPr>
          <p:cNvPr id="3" name="Tartalom helye 2">
            <a:extLst>
              <a:ext uri="{FF2B5EF4-FFF2-40B4-BE49-F238E27FC236}">
                <a16:creationId xmlns:a16="http://schemas.microsoft.com/office/drawing/2014/main" id="{DB041BBE-2577-4057-8464-A1AE83F9342A}"/>
              </a:ext>
            </a:extLst>
          </p:cNvPr>
          <p:cNvSpPr>
            <a:spLocks noGrp="1"/>
          </p:cNvSpPr>
          <p:nvPr>
            <p:ph idx="1"/>
          </p:nvPr>
        </p:nvSpPr>
        <p:spPr>
          <a:xfrm>
            <a:off x="457200" y="1600201"/>
            <a:ext cx="8229600" cy="2188839"/>
          </a:xfrm>
        </p:spPr>
        <p:txBody>
          <a:bodyPr>
            <a:normAutofit/>
          </a:bodyPr>
          <a:lstStyle/>
          <a:p>
            <a:pPr marL="0" indent="0">
              <a:buNone/>
            </a:pPr>
            <a:r>
              <a:rPr lang="hu-HU" sz="1800" dirty="0"/>
              <a:t>Ha a csomagolóeszközt (IBC-t, nagycsomagolást) folyadékkal töltik meg, folyadékmentes szabad teret kell hagyni ahhoz, hogy a folyadéknak a szállítás közben elért hőmérsékletek hatására bekövetkező tágulása esetén se a folyadék ki ne szivárogjon, se a csomagolóeszköz ne szenvedjen tartós alakváltozást. </a:t>
            </a:r>
          </a:p>
          <a:p>
            <a:pPr marL="0" indent="0">
              <a:buNone/>
            </a:pPr>
            <a:r>
              <a:rPr lang="hu-HU" sz="1800" dirty="0"/>
              <a:t>Hacsak nincsenek különleges követelmények előírva, a folyadékok 55 °C hőmérsékleten nem tölthetik ki teljesen a csomagolóeszközt. </a:t>
            </a:r>
          </a:p>
          <a:p>
            <a:pPr marL="0" indent="0">
              <a:buNone/>
            </a:pPr>
            <a:endParaRPr lang="hu-HU" sz="1800" dirty="0"/>
          </a:p>
        </p:txBody>
      </p:sp>
      <p:graphicFrame>
        <p:nvGraphicFramePr>
          <p:cNvPr id="4" name="Táblázat 3">
            <a:extLst>
              <a:ext uri="{FF2B5EF4-FFF2-40B4-BE49-F238E27FC236}">
                <a16:creationId xmlns:a16="http://schemas.microsoft.com/office/drawing/2014/main" id="{7FC51DD1-B6E6-4694-97BB-D59894072F08}"/>
              </a:ext>
            </a:extLst>
          </p:cNvPr>
          <p:cNvGraphicFramePr>
            <a:graphicFrameLocks noGrp="1"/>
          </p:cNvGraphicFramePr>
          <p:nvPr>
            <p:extLst>
              <p:ext uri="{D42A27DB-BD31-4B8C-83A1-F6EECF244321}">
                <p14:modId xmlns:p14="http://schemas.microsoft.com/office/powerpoint/2010/main" val="3135112779"/>
              </p:ext>
            </p:extLst>
          </p:nvPr>
        </p:nvGraphicFramePr>
        <p:xfrm>
          <a:off x="457200" y="4221088"/>
          <a:ext cx="8229600" cy="705486"/>
        </p:xfrm>
        <a:graphic>
          <a:graphicData uri="http://schemas.openxmlformats.org/drawingml/2006/table">
            <a:tbl>
              <a:tblPr firstRow="1" firstCol="1" bandRow="1">
                <a:tableStyleId>{5C22544A-7EE6-4342-B048-85BDC9FD1C3A}</a:tableStyleId>
              </a:tblPr>
              <a:tblGrid>
                <a:gridCol w="4909115">
                  <a:extLst>
                    <a:ext uri="{9D8B030D-6E8A-4147-A177-3AD203B41FA5}">
                      <a16:colId xmlns:a16="http://schemas.microsoft.com/office/drawing/2014/main" val="1886740205"/>
                    </a:ext>
                  </a:extLst>
                </a:gridCol>
                <a:gridCol w="589357">
                  <a:extLst>
                    <a:ext uri="{9D8B030D-6E8A-4147-A177-3AD203B41FA5}">
                      <a16:colId xmlns:a16="http://schemas.microsoft.com/office/drawing/2014/main" val="2430260811"/>
                    </a:ext>
                  </a:extLst>
                </a:gridCol>
                <a:gridCol w="698010">
                  <a:extLst>
                    <a:ext uri="{9D8B030D-6E8A-4147-A177-3AD203B41FA5}">
                      <a16:colId xmlns:a16="http://schemas.microsoft.com/office/drawing/2014/main" val="3687405751"/>
                    </a:ext>
                  </a:extLst>
                </a:gridCol>
                <a:gridCol w="698010">
                  <a:extLst>
                    <a:ext uri="{9D8B030D-6E8A-4147-A177-3AD203B41FA5}">
                      <a16:colId xmlns:a16="http://schemas.microsoft.com/office/drawing/2014/main" val="46400910"/>
                    </a:ext>
                  </a:extLst>
                </a:gridCol>
                <a:gridCol w="698010">
                  <a:extLst>
                    <a:ext uri="{9D8B030D-6E8A-4147-A177-3AD203B41FA5}">
                      <a16:colId xmlns:a16="http://schemas.microsoft.com/office/drawing/2014/main" val="2712822159"/>
                    </a:ext>
                  </a:extLst>
                </a:gridCol>
                <a:gridCol w="637098">
                  <a:extLst>
                    <a:ext uri="{9D8B030D-6E8A-4147-A177-3AD203B41FA5}">
                      <a16:colId xmlns:a16="http://schemas.microsoft.com/office/drawing/2014/main" val="3798807634"/>
                    </a:ext>
                  </a:extLst>
                </a:gridCol>
              </a:tblGrid>
              <a:tr h="0">
                <a:tc>
                  <a:txBody>
                    <a:bodyPr/>
                    <a:lstStyle/>
                    <a:p>
                      <a:pPr algn="ctr">
                        <a:lnSpc>
                          <a:spcPct val="150000"/>
                        </a:lnSpc>
                        <a:spcAft>
                          <a:spcPts val="600"/>
                        </a:spcAft>
                      </a:pPr>
                      <a:r>
                        <a:rPr lang="hu-HU" sz="1000">
                          <a:effectLst/>
                        </a:rPr>
                        <a:t>Az anyag forráspontja (forrás kezdőpontja), °C</a:t>
                      </a:r>
                      <a:endParaRPr lang="hu-HU" sz="1100">
                        <a:effectLst/>
                        <a:latin typeface="Arial" panose="020B0604020202020204" pitchFamily="34" charset="0"/>
                        <a:ea typeface="Times New Roman" panose="02020603050405020304" pitchFamily="18" charset="0"/>
                      </a:endParaRPr>
                    </a:p>
                  </a:txBody>
                  <a:tcPr marL="68580" marR="68580" marT="0" marB="0" anchor="ctr"/>
                </a:tc>
                <a:tc>
                  <a:txBody>
                    <a:bodyPr/>
                    <a:lstStyle/>
                    <a:p>
                      <a:pPr algn="ctr">
                        <a:lnSpc>
                          <a:spcPct val="150000"/>
                        </a:lnSpc>
                        <a:spcAft>
                          <a:spcPts val="600"/>
                        </a:spcAft>
                      </a:pPr>
                      <a:r>
                        <a:rPr lang="hu-HU" sz="1000">
                          <a:effectLst/>
                        </a:rPr>
                        <a:t>&lt; 60</a:t>
                      </a:r>
                      <a:endParaRPr lang="hu-HU" sz="1100">
                        <a:effectLst/>
                        <a:latin typeface="Arial" panose="020B0604020202020204" pitchFamily="34" charset="0"/>
                        <a:ea typeface="Times New Roman" panose="02020603050405020304" pitchFamily="18" charset="0"/>
                      </a:endParaRPr>
                    </a:p>
                  </a:txBody>
                  <a:tcPr marL="68580" marR="68580" marT="0" marB="0" anchor="ctr"/>
                </a:tc>
                <a:tc>
                  <a:txBody>
                    <a:bodyPr/>
                    <a:lstStyle/>
                    <a:p>
                      <a:pPr algn="ctr">
                        <a:lnSpc>
                          <a:spcPct val="150000"/>
                        </a:lnSpc>
                        <a:spcAft>
                          <a:spcPts val="600"/>
                        </a:spcAft>
                      </a:pPr>
                      <a:r>
                        <a:rPr lang="hu-HU" sz="1000">
                          <a:effectLst/>
                        </a:rPr>
                        <a:t>≥ 60</a:t>
                      </a:r>
                      <a:endParaRPr lang="hu-HU" sz="1100">
                        <a:effectLst/>
                      </a:endParaRPr>
                    </a:p>
                    <a:p>
                      <a:pPr algn="ctr">
                        <a:lnSpc>
                          <a:spcPct val="150000"/>
                        </a:lnSpc>
                        <a:spcAft>
                          <a:spcPts val="600"/>
                        </a:spcAft>
                      </a:pPr>
                      <a:r>
                        <a:rPr lang="hu-HU" sz="1000">
                          <a:effectLst/>
                        </a:rPr>
                        <a:t>&lt; 100</a:t>
                      </a:r>
                      <a:endParaRPr lang="hu-HU" sz="1100">
                        <a:effectLst/>
                        <a:latin typeface="Arial" panose="020B0604020202020204" pitchFamily="34" charset="0"/>
                        <a:ea typeface="Times New Roman" panose="02020603050405020304" pitchFamily="18" charset="0"/>
                      </a:endParaRPr>
                    </a:p>
                  </a:txBody>
                  <a:tcPr marL="68580" marR="68580" marT="0" marB="0" anchor="ctr"/>
                </a:tc>
                <a:tc>
                  <a:txBody>
                    <a:bodyPr/>
                    <a:lstStyle/>
                    <a:p>
                      <a:pPr algn="ctr">
                        <a:lnSpc>
                          <a:spcPct val="150000"/>
                        </a:lnSpc>
                        <a:spcAft>
                          <a:spcPts val="600"/>
                        </a:spcAft>
                      </a:pPr>
                      <a:r>
                        <a:rPr lang="hu-HU" sz="1000">
                          <a:effectLst/>
                        </a:rPr>
                        <a:t>≥ 100</a:t>
                      </a:r>
                      <a:endParaRPr lang="hu-HU" sz="1100">
                        <a:effectLst/>
                      </a:endParaRPr>
                    </a:p>
                    <a:p>
                      <a:pPr algn="ctr">
                        <a:lnSpc>
                          <a:spcPct val="150000"/>
                        </a:lnSpc>
                        <a:spcAft>
                          <a:spcPts val="600"/>
                        </a:spcAft>
                      </a:pPr>
                      <a:r>
                        <a:rPr lang="hu-HU" sz="1000">
                          <a:effectLst/>
                        </a:rPr>
                        <a:t>&lt; 200</a:t>
                      </a:r>
                      <a:endParaRPr lang="hu-HU" sz="1100">
                        <a:effectLst/>
                        <a:latin typeface="Arial" panose="020B0604020202020204" pitchFamily="34" charset="0"/>
                        <a:ea typeface="Times New Roman" panose="02020603050405020304" pitchFamily="18" charset="0"/>
                      </a:endParaRPr>
                    </a:p>
                  </a:txBody>
                  <a:tcPr marL="68580" marR="68580" marT="0" marB="0" anchor="ctr"/>
                </a:tc>
                <a:tc>
                  <a:txBody>
                    <a:bodyPr/>
                    <a:lstStyle/>
                    <a:p>
                      <a:pPr algn="ctr">
                        <a:lnSpc>
                          <a:spcPct val="150000"/>
                        </a:lnSpc>
                        <a:spcAft>
                          <a:spcPts val="600"/>
                        </a:spcAft>
                      </a:pPr>
                      <a:r>
                        <a:rPr lang="hu-HU" sz="1000">
                          <a:effectLst/>
                        </a:rPr>
                        <a:t>≥ 200</a:t>
                      </a:r>
                      <a:endParaRPr lang="hu-HU" sz="1100">
                        <a:effectLst/>
                      </a:endParaRPr>
                    </a:p>
                    <a:p>
                      <a:pPr algn="ctr">
                        <a:lnSpc>
                          <a:spcPct val="150000"/>
                        </a:lnSpc>
                        <a:spcAft>
                          <a:spcPts val="600"/>
                        </a:spcAft>
                      </a:pPr>
                      <a:r>
                        <a:rPr lang="hu-HU" sz="1000">
                          <a:effectLst/>
                        </a:rPr>
                        <a:t>&lt; 300</a:t>
                      </a:r>
                      <a:endParaRPr lang="hu-HU" sz="1100">
                        <a:effectLst/>
                        <a:latin typeface="Arial" panose="020B0604020202020204" pitchFamily="34" charset="0"/>
                        <a:ea typeface="Times New Roman" panose="02020603050405020304" pitchFamily="18" charset="0"/>
                      </a:endParaRPr>
                    </a:p>
                  </a:txBody>
                  <a:tcPr marL="68580" marR="68580" marT="0" marB="0" anchor="ctr"/>
                </a:tc>
                <a:tc>
                  <a:txBody>
                    <a:bodyPr/>
                    <a:lstStyle/>
                    <a:p>
                      <a:pPr algn="ctr">
                        <a:lnSpc>
                          <a:spcPct val="150000"/>
                        </a:lnSpc>
                        <a:spcAft>
                          <a:spcPts val="600"/>
                        </a:spcAft>
                      </a:pPr>
                      <a:r>
                        <a:rPr lang="hu-HU" sz="1000">
                          <a:effectLst/>
                        </a:rPr>
                        <a:t>≥300</a:t>
                      </a:r>
                      <a:endParaRPr lang="hu-HU" sz="1100">
                        <a:effectLst/>
                        <a:latin typeface="Arial" panose="020B0604020202020204" pitchFamily="34" charset="0"/>
                        <a:ea typeface="Times New Roman" panose="02020603050405020304" pitchFamily="18" charset="0"/>
                      </a:endParaRPr>
                    </a:p>
                  </a:txBody>
                  <a:tcPr marL="68580" marR="68580" marT="0" marB="0" anchor="ctr"/>
                </a:tc>
                <a:extLst>
                  <a:ext uri="{0D108BD9-81ED-4DB2-BD59-A6C34878D82A}">
                    <a16:rowId xmlns:a16="http://schemas.microsoft.com/office/drawing/2014/main" val="2697447763"/>
                  </a:ext>
                </a:extLst>
              </a:tr>
              <a:tr h="0">
                <a:tc>
                  <a:txBody>
                    <a:bodyPr/>
                    <a:lstStyle/>
                    <a:p>
                      <a:pPr algn="ctr">
                        <a:lnSpc>
                          <a:spcPct val="150000"/>
                        </a:lnSpc>
                        <a:spcAft>
                          <a:spcPts val="600"/>
                        </a:spcAft>
                      </a:pPr>
                      <a:r>
                        <a:rPr lang="hu-HU" sz="1000">
                          <a:effectLst/>
                        </a:rPr>
                        <a:t>A töltési fok a csomagolóeszköz űrtartalmának %-a</a:t>
                      </a:r>
                      <a:endParaRPr lang="hu-HU" sz="1100">
                        <a:effectLst/>
                        <a:latin typeface="Arial" panose="020B0604020202020204" pitchFamily="34" charset="0"/>
                        <a:ea typeface="Times New Roman" panose="02020603050405020304" pitchFamily="18" charset="0"/>
                      </a:endParaRPr>
                    </a:p>
                  </a:txBody>
                  <a:tcPr marL="68580" marR="68580" marT="0" marB="0" anchor="ctr"/>
                </a:tc>
                <a:tc>
                  <a:txBody>
                    <a:bodyPr/>
                    <a:lstStyle/>
                    <a:p>
                      <a:pPr algn="ctr">
                        <a:lnSpc>
                          <a:spcPct val="150000"/>
                        </a:lnSpc>
                        <a:spcAft>
                          <a:spcPts val="600"/>
                        </a:spcAft>
                      </a:pPr>
                      <a:r>
                        <a:rPr lang="hu-HU" sz="1000">
                          <a:effectLst/>
                        </a:rPr>
                        <a:t>90</a:t>
                      </a:r>
                      <a:endParaRPr lang="hu-HU" sz="1100">
                        <a:effectLst/>
                        <a:latin typeface="Arial" panose="020B0604020202020204" pitchFamily="34" charset="0"/>
                        <a:ea typeface="Times New Roman" panose="02020603050405020304" pitchFamily="18" charset="0"/>
                      </a:endParaRPr>
                    </a:p>
                  </a:txBody>
                  <a:tcPr marL="68580" marR="68580" marT="0" marB="0" anchor="ctr"/>
                </a:tc>
                <a:tc>
                  <a:txBody>
                    <a:bodyPr/>
                    <a:lstStyle/>
                    <a:p>
                      <a:pPr algn="ctr">
                        <a:lnSpc>
                          <a:spcPct val="150000"/>
                        </a:lnSpc>
                        <a:spcAft>
                          <a:spcPts val="600"/>
                        </a:spcAft>
                      </a:pPr>
                      <a:r>
                        <a:rPr lang="hu-HU" sz="1000">
                          <a:effectLst/>
                        </a:rPr>
                        <a:t>92</a:t>
                      </a:r>
                      <a:endParaRPr lang="hu-HU" sz="1100">
                        <a:effectLst/>
                        <a:latin typeface="Arial" panose="020B0604020202020204" pitchFamily="34" charset="0"/>
                        <a:ea typeface="Times New Roman" panose="02020603050405020304" pitchFamily="18" charset="0"/>
                      </a:endParaRPr>
                    </a:p>
                  </a:txBody>
                  <a:tcPr marL="68580" marR="68580" marT="0" marB="0" anchor="ctr"/>
                </a:tc>
                <a:tc>
                  <a:txBody>
                    <a:bodyPr/>
                    <a:lstStyle/>
                    <a:p>
                      <a:pPr algn="ctr">
                        <a:lnSpc>
                          <a:spcPct val="150000"/>
                        </a:lnSpc>
                        <a:spcAft>
                          <a:spcPts val="600"/>
                        </a:spcAft>
                      </a:pPr>
                      <a:r>
                        <a:rPr lang="hu-HU" sz="1000">
                          <a:effectLst/>
                        </a:rPr>
                        <a:t>94</a:t>
                      </a:r>
                      <a:endParaRPr lang="hu-HU" sz="1100">
                        <a:effectLst/>
                        <a:latin typeface="Arial" panose="020B0604020202020204" pitchFamily="34" charset="0"/>
                        <a:ea typeface="Times New Roman" panose="02020603050405020304" pitchFamily="18" charset="0"/>
                      </a:endParaRPr>
                    </a:p>
                  </a:txBody>
                  <a:tcPr marL="68580" marR="68580" marT="0" marB="0" anchor="ctr"/>
                </a:tc>
                <a:tc>
                  <a:txBody>
                    <a:bodyPr/>
                    <a:lstStyle/>
                    <a:p>
                      <a:pPr algn="ctr">
                        <a:lnSpc>
                          <a:spcPct val="150000"/>
                        </a:lnSpc>
                        <a:spcAft>
                          <a:spcPts val="600"/>
                        </a:spcAft>
                      </a:pPr>
                      <a:r>
                        <a:rPr lang="hu-HU" sz="1000">
                          <a:effectLst/>
                        </a:rPr>
                        <a:t>96</a:t>
                      </a:r>
                      <a:endParaRPr lang="hu-HU" sz="1100">
                        <a:effectLst/>
                        <a:latin typeface="Arial" panose="020B0604020202020204" pitchFamily="34" charset="0"/>
                        <a:ea typeface="Times New Roman" panose="02020603050405020304" pitchFamily="18" charset="0"/>
                      </a:endParaRPr>
                    </a:p>
                  </a:txBody>
                  <a:tcPr marL="68580" marR="68580" marT="0" marB="0" anchor="ctr"/>
                </a:tc>
                <a:tc>
                  <a:txBody>
                    <a:bodyPr/>
                    <a:lstStyle/>
                    <a:p>
                      <a:pPr algn="ctr">
                        <a:lnSpc>
                          <a:spcPct val="150000"/>
                        </a:lnSpc>
                        <a:spcAft>
                          <a:spcPts val="600"/>
                        </a:spcAft>
                      </a:pPr>
                      <a:r>
                        <a:rPr lang="hu-HU" sz="1000" dirty="0">
                          <a:effectLst/>
                        </a:rPr>
                        <a:t>98</a:t>
                      </a:r>
                      <a:endParaRPr lang="hu-HU" sz="1100" dirty="0">
                        <a:effectLst/>
                        <a:latin typeface="Arial" panose="020B0604020202020204" pitchFamily="34" charset="0"/>
                        <a:ea typeface="Times New Roman" panose="02020603050405020304" pitchFamily="18" charset="0"/>
                      </a:endParaRPr>
                    </a:p>
                  </a:txBody>
                  <a:tcPr marL="68580" marR="68580" marT="0" marB="0" anchor="ctr"/>
                </a:tc>
                <a:extLst>
                  <a:ext uri="{0D108BD9-81ED-4DB2-BD59-A6C34878D82A}">
                    <a16:rowId xmlns:a16="http://schemas.microsoft.com/office/drawing/2014/main" val="159227128"/>
                  </a:ext>
                </a:extLst>
              </a:tr>
            </a:tbl>
          </a:graphicData>
        </a:graphic>
      </p:graphicFrame>
    </p:spTree>
    <p:extLst>
      <p:ext uri="{BB962C8B-B14F-4D97-AF65-F5344CB8AC3E}">
        <p14:creationId xmlns:p14="http://schemas.microsoft.com/office/powerpoint/2010/main" val="39456306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3B5F3379-04CA-4147-86B8-EF144D2830E7}"/>
              </a:ext>
            </a:extLst>
          </p:cNvPr>
          <p:cNvSpPr>
            <a:spLocks noGrp="1"/>
          </p:cNvSpPr>
          <p:nvPr>
            <p:ph type="title"/>
          </p:nvPr>
        </p:nvSpPr>
        <p:spPr/>
        <p:txBody>
          <a:bodyPr/>
          <a:lstStyle/>
          <a:p>
            <a:r>
              <a:rPr lang="hu-HU" dirty="0"/>
              <a:t>Oktatási jegyzőkönyv és igazolás</a:t>
            </a:r>
          </a:p>
        </p:txBody>
      </p:sp>
      <p:sp>
        <p:nvSpPr>
          <p:cNvPr id="3" name="Tartalom helye 2">
            <a:extLst>
              <a:ext uri="{FF2B5EF4-FFF2-40B4-BE49-F238E27FC236}">
                <a16:creationId xmlns:a16="http://schemas.microsoft.com/office/drawing/2014/main" id="{349E6B68-7989-4AB6-BEB3-31573FB825FE}"/>
              </a:ext>
            </a:extLst>
          </p:cNvPr>
          <p:cNvSpPr>
            <a:spLocks noGrp="1"/>
          </p:cNvSpPr>
          <p:nvPr>
            <p:ph idx="1"/>
          </p:nvPr>
        </p:nvSpPr>
        <p:spPr/>
        <p:txBody>
          <a:bodyPr>
            <a:normAutofit fontScale="92500" lnSpcReduction="10000"/>
          </a:bodyPr>
          <a:lstStyle/>
          <a:p>
            <a:pPr marL="0" indent="0">
              <a:buNone/>
            </a:pPr>
            <a:r>
              <a:rPr lang="hu-HU" sz="1800" dirty="0">
                <a:solidFill>
                  <a:srgbClr val="333399"/>
                </a:solidFill>
              </a:rPr>
              <a:t>Az ADR Szabályzat 1.3.3 szakasza szerinti oktatásra vonatkozó iratot az alábbi adattartalommal kell elkészíteni: </a:t>
            </a:r>
          </a:p>
          <a:p>
            <a:pPr marL="0" indent="0">
              <a:buNone/>
            </a:pPr>
            <a:endParaRPr lang="hu-HU" sz="1800" dirty="0"/>
          </a:p>
          <a:p>
            <a:pPr>
              <a:buFontTx/>
              <a:buChar char="-"/>
            </a:pPr>
            <a:r>
              <a:rPr lang="hu-HU" sz="1800" dirty="0"/>
              <a:t>az oktatásban részt vevők neve és a veszélyes áruk szállításával kapcsolatos munkaköre</a:t>
            </a:r>
          </a:p>
          <a:p>
            <a:pPr>
              <a:buFontTx/>
              <a:buChar char="-"/>
            </a:pPr>
            <a:r>
              <a:rPr lang="hu-HU" sz="1800" dirty="0"/>
              <a:t>az oktatás témaköre a 1.3.2 szakasz szerint</a:t>
            </a:r>
          </a:p>
          <a:p>
            <a:pPr>
              <a:buFontTx/>
              <a:buChar char="-"/>
            </a:pPr>
            <a:r>
              <a:rPr lang="hu-HU" sz="1800" dirty="0"/>
              <a:t>az oktatást végző veszélyes áru szállítási biztonsági tanácsadó neve, bizonyítványának száma, lejárati ideje</a:t>
            </a:r>
          </a:p>
          <a:p>
            <a:pPr>
              <a:buFontTx/>
              <a:buChar char="-"/>
            </a:pPr>
            <a:r>
              <a:rPr lang="hu-HU" sz="1800" dirty="0"/>
              <a:t>az oktatás helye, időpontja</a:t>
            </a:r>
          </a:p>
          <a:p>
            <a:pPr marL="0" indent="0">
              <a:buNone/>
            </a:pPr>
            <a:endParaRPr lang="hu-HU" sz="1800" dirty="0"/>
          </a:p>
          <a:p>
            <a:pPr marL="0" indent="0">
              <a:buNone/>
            </a:pPr>
            <a:r>
              <a:rPr lang="hu-HU" sz="1800" dirty="0"/>
              <a:t>A</a:t>
            </a:r>
            <a:r>
              <a:rPr lang="hu-HU" sz="1100" dirty="0"/>
              <a:t> </a:t>
            </a:r>
            <a:r>
              <a:rPr lang="hu-HU" sz="1800" dirty="0"/>
              <a:t>munkáltató az oktatásban részt vevő részére igazolást állít ki.</a:t>
            </a:r>
          </a:p>
          <a:p>
            <a:pPr marL="0" indent="0">
              <a:buNone/>
            </a:pPr>
            <a:r>
              <a:rPr lang="hu-HU" sz="1800" dirty="0"/>
              <a:t> Az igazolást a jármű személyzetének a szállítás ideje alatt magánál kell tartania, és a hatóság kérésére ellenőrzéskor be kell mutatnia. </a:t>
            </a:r>
          </a:p>
          <a:p>
            <a:pPr marL="0" indent="0">
              <a:buNone/>
            </a:pPr>
            <a:endParaRPr lang="hu-HU" sz="1800" dirty="0"/>
          </a:p>
          <a:p>
            <a:pPr marL="0" indent="0">
              <a:buNone/>
            </a:pPr>
            <a:r>
              <a:rPr lang="hu-HU" sz="1800" dirty="0"/>
              <a:t>Az oktatásra vonatkozó iratokat a munkáltatónak öt évig, de legalább a munkakör betöltésének megszűnését követő két évig meg kell őriznie.</a:t>
            </a:r>
          </a:p>
        </p:txBody>
      </p:sp>
    </p:spTree>
    <p:extLst>
      <p:ext uri="{BB962C8B-B14F-4D97-AF65-F5344CB8AC3E}">
        <p14:creationId xmlns:p14="http://schemas.microsoft.com/office/powerpoint/2010/main" val="18915789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lcím 4">
            <a:extLst>
              <a:ext uri="{FF2B5EF4-FFF2-40B4-BE49-F238E27FC236}">
                <a16:creationId xmlns:a16="http://schemas.microsoft.com/office/drawing/2014/main" id="{2CC38AB0-FEA0-438B-9F40-DA91760576E8}"/>
              </a:ext>
            </a:extLst>
          </p:cNvPr>
          <p:cNvSpPr>
            <a:spLocks noGrp="1"/>
          </p:cNvSpPr>
          <p:nvPr>
            <p:ph idx="1"/>
          </p:nvPr>
        </p:nvSpPr>
        <p:spPr/>
        <p:txBody>
          <a:bodyPr>
            <a:normAutofit/>
          </a:bodyPr>
          <a:lstStyle/>
          <a:p>
            <a:pPr marL="0" indent="0" algn="ctr">
              <a:buNone/>
            </a:pPr>
            <a:endParaRPr lang="hu-HU" b="1" dirty="0"/>
          </a:p>
          <a:p>
            <a:pPr marL="0" indent="0" algn="ctr">
              <a:buNone/>
            </a:pPr>
            <a:r>
              <a:rPr lang="hu-HU" b="1" dirty="0"/>
              <a:t>IV.</a:t>
            </a:r>
          </a:p>
          <a:p>
            <a:endParaRPr lang="hu-HU" b="1" dirty="0"/>
          </a:p>
          <a:p>
            <a:pPr marL="0" indent="0" algn="ctr">
              <a:buNone/>
            </a:pPr>
            <a:r>
              <a:rPr lang="hu-HU" dirty="0"/>
              <a:t>A képzéssel elérhető versenyelőny, elmaradásából származó versenyhátrány</a:t>
            </a:r>
          </a:p>
          <a:p>
            <a:endParaRPr lang="hu-HU" sz="1500" dirty="0"/>
          </a:p>
          <a:p>
            <a:endParaRPr lang="hu-HU" sz="1500" dirty="0"/>
          </a:p>
          <a:p>
            <a:pPr marL="0" indent="0" algn="ctr">
              <a:buNone/>
            </a:pPr>
            <a:r>
              <a:rPr lang="hu-HU" sz="1600" dirty="0"/>
              <a:t>Részletes tájékoztatás: </a:t>
            </a:r>
            <a:r>
              <a:rPr lang="hu-HU" sz="1600" dirty="0">
                <a:hlinkClick r:id="rId2"/>
              </a:rPr>
              <a:t>https://kepezz.hu/VideoLibraryArticle/Details/8</a:t>
            </a:r>
            <a:r>
              <a:rPr lang="hu-HU" sz="1600" dirty="0"/>
              <a:t> (regisztráció után)</a:t>
            </a:r>
          </a:p>
          <a:p>
            <a:endParaRPr lang="hu-HU" sz="1600" dirty="0"/>
          </a:p>
          <a:p>
            <a:endParaRPr lang="hu-HU" dirty="0"/>
          </a:p>
        </p:txBody>
      </p:sp>
    </p:spTree>
    <p:extLst>
      <p:ext uri="{BB962C8B-B14F-4D97-AF65-F5344CB8AC3E}">
        <p14:creationId xmlns:p14="http://schemas.microsoft.com/office/powerpoint/2010/main" val="5028704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A1761E4-7511-4275-A89F-867C0E80AD60}"/>
              </a:ext>
            </a:extLst>
          </p:cNvPr>
          <p:cNvSpPr>
            <a:spLocks noGrp="1"/>
          </p:cNvSpPr>
          <p:nvPr>
            <p:ph type="title"/>
          </p:nvPr>
        </p:nvSpPr>
        <p:spPr/>
        <p:txBody>
          <a:bodyPr>
            <a:normAutofit fontScale="90000"/>
          </a:bodyPr>
          <a:lstStyle/>
          <a:p>
            <a:r>
              <a:rPr lang="hu-HU" dirty="0"/>
              <a:t>Elérhető versenyelőnyök - résztvevők</a:t>
            </a:r>
          </a:p>
        </p:txBody>
      </p:sp>
      <p:sp>
        <p:nvSpPr>
          <p:cNvPr id="3" name="Tartalom helye 2">
            <a:extLst>
              <a:ext uri="{FF2B5EF4-FFF2-40B4-BE49-F238E27FC236}">
                <a16:creationId xmlns:a16="http://schemas.microsoft.com/office/drawing/2014/main" id="{CC887318-FBFD-4E17-A9F2-77C728A861C3}"/>
              </a:ext>
            </a:extLst>
          </p:cNvPr>
          <p:cNvSpPr>
            <a:spLocks noGrp="1"/>
          </p:cNvSpPr>
          <p:nvPr>
            <p:ph idx="1"/>
          </p:nvPr>
        </p:nvSpPr>
        <p:spPr/>
        <p:txBody>
          <a:bodyPr>
            <a:normAutofit/>
          </a:bodyPr>
          <a:lstStyle/>
          <a:p>
            <a:pPr marL="0" indent="0">
              <a:buNone/>
            </a:pPr>
            <a:r>
              <a:rPr lang="hu-HU" sz="2000" dirty="0">
                <a:solidFill>
                  <a:srgbClr val="333399"/>
                </a:solidFill>
              </a:rPr>
              <a:t>Résztvevők szempontjából: </a:t>
            </a:r>
          </a:p>
          <a:p>
            <a:pPr marL="0" indent="0">
              <a:buNone/>
            </a:pPr>
            <a:endParaRPr lang="hu-HU" sz="2000" u="sng" dirty="0"/>
          </a:p>
          <a:p>
            <a:pPr>
              <a:buFontTx/>
              <a:buChar char="-"/>
            </a:pPr>
            <a:r>
              <a:rPr lang="hu-HU" sz="2000" dirty="0"/>
              <a:t>a képzés során kapott tudás ténylegesen szükséges a feladataik elvégzéséhez és ehhez kapnak egy érthető, összeszedett tudásanyagot, gyakorlati példákkal kiegészítve, mely a mindennapi munkájukat megkönnyíti</a:t>
            </a:r>
          </a:p>
          <a:p>
            <a:pPr>
              <a:buFontTx/>
              <a:buChar char="-"/>
            </a:pPr>
            <a:r>
              <a:rPr lang="hu-HU" sz="2000" dirty="0"/>
              <a:t>bővül a tudásuk és egy új szakmai területre kapnak betekintést, valamint a kapott tudásanyagot felhasználva felelősséggel tudják munkájukat elvégezni</a:t>
            </a:r>
          </a:p>
          <a:p>
            <a:pPr marL="0" indent="0">
              <a:buNone/>
            </a:pPr>
            <a:endParaRPr lang="hu-HU" sz="1800" dirty="0"/>
          </a:p>
        </p:txBody>
      </p:sp>
    </p:spTree>
    <p:extLst>
      <p:ext uri="{BB962C8B-B14F-4D97-AF65-F5344CB8AC3E}">
        <p14:creationId xmlns:p14="http://schemas.microsoft.com/office/powerpoint/2010/main" val="15077133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93F56D66-3E4F-4F59-8C7C-AECAA70F157E}"/>
              </a:ext>
            </a:extLst>
          </p:cNvPr>
          <p:cNvSpPr>
            <a:spLocks noGrp="1"/>
          </p:cNvSpPr>
          <p:nvPr>
            <p:ph type="title"/>
          </p:nvPr>
        </p:nvSpPr>
        <p:spPr/>
        <p:txBody>
          <a:bodyPr/>
          <a:lstStyle/>
          <a:p>
            <a:r>
              <a:rPr lang="hu-HU" dirty="0"/>
              <a:t>Elérhető versenyelőnyök - cégek</a:t>
            </a:r>
          </a:p>
        </p:txBody>
      </p:sp>
      <p:sp>
        <p:nvSpPr>
          <p:cNvPr id="3" name="Tartalom helye 2">
            <a:extLst>
              <a:ext uri="{FF2B5EF4-FFF2-40B4-BE49-F238E27FC236}">
                <a16:creationId xmlns:a16="http://schemas.microsoft.com/office/drawing/2014/main" id="{6B0B852F-4A18-40F4-A8C0-A25DDD34C76E}"/>
              </a:ext>
            </a:extLst>
          </p:cNvPr>
          <p:cNvSpPr>
            <a:spLocks noGrp="1"/>
          </p:cNvSpPr>
          <p:nvPr>
            <p:ph idx="1"/>
          </p:nvPr>
        </p:nvSpPr>
        <p:spPr/>
        <p:txBody>
          <a:bodyPr>
            <a:normAutofit fontScale="92500" lnSpcReduction="10000"/>
          </a:bodyPr>
          <a:lstStyle/>
          <a:p>
            <a:pPr marL="0" indent="0">
              <a:buNone/>
            </a:pPr>
            <a:r>
              <a:rPr lang="hu-HU" sz="1800" dirty="0">
                <a:solidFill>
                  <a:srgbClr val="333399"/>
                </a:solidFill>
              </a:rPr>
              <a:t>Cégek szempontjából: </a:t>
            </a:r>
          </a:p>
          <a:p>
            <a:pPr marL="0" indent="0">
              <a:buNone/>
            </a:pPr>
            <a:endParaRPr lang="hu-HU" sz="1800" u="sng" dirty="0"/>
          </a:p>
          <a:p>
            <a:pPr>
              <a:buFontTx/>
              <a:buChar char="-"/>
            </a:pPr>
            <a:r>
              <a:rPr lang="hu-HU" sz="1800" dirty="0"/>
              <a:t>képzettebb kollégákat tudhatnak soraikban, </a:t>
            </a:r>
          </a:p>
          <a:p>
            <a:pPr>
              <a:buFontTx/>
              <a:buChar char="-"/>
            </a:pPr>
            <a:r>
              <a:rPr lang="hu-HU" sz="1800" dirty="0"/>
              <a:t>amennyiben szükség van az adott cégnél ADR tanácsadóra, a felkészültebb kollégák képessé válnak segíteni az ő munkáját és ezáltal sokkal hatékonyabbá válik az „ADR-es csapat”</a:t>
            </a:r>
          </a:p>
          <a:p>
            <a:pPr>
              <a:buFontTx/>
              <a:buChar char="-"/>
            </a:pPr>
            <a:r>
              <a:rPr lang="hu-HU" sz="1800" dirty="0"/>
              <a:t>aktívan tesznek azért, hogy az ADR fő célkitűzése (veszélyes áruk szállításából adódó kockázat minimalizálása illetve </a:t>
            </a:r>
            <a:r>
              <a:rPr lang="hu-HU" sz="1800" dirty="0" err="1"/>
              <a:t>havária</a:t>
            </a:r>
            <a:r>
              <a:rPr lang="hu-HU" sz="1800" dirty="0"/>
              <a:t> esetén a szakszerű beavatkozás segítése) megvalósuljon</a:t>
            </a:r>
          </a:p>
          <a:p>
            <a:pPr>
              <a:buFontTx/>
              <a:buChar char="-"/>
            </a:pPr>
            <a:r>
              <a:rPr lang="hu-HU" sz="1800" dirty="0"/>
              <a:t>bizonyosak lehetnek afelől, hogy a veszélyes áru szállítás területén hibátlanul végzik tevékenységüket</a:t>
            </a:r>
          </a:p>
          <a:p>
            <a:pPr>
              <a:buFontTx/>
              <a:buChar char="-"/>
            </a:pPr>
            <a:r>
              <a:rPr lang="hu-HU" sz="1800" dirty="0"/>
              <a:t>megszűnik a bírságoktól való fenyegetés rémképe és egy nagy lépést tesznek a hatályos jogszabályoknak való teljes megfelelés felé </a:t>
            </a:r>
          </a:p>
          <a:p>
            <a:pPr>
              <a:buFontTx/>
              <a:buChar char="-"/>
            </a:pPr>
            <a:r>
              <a:rPr lang="hu-HU" sz="1800" dirty="0"/>
              <a:t>partnerek elvárásainak való teljeskörű megfelelés a veszélyes áru szállítás területén </a:t>
            </a:r>
          </a:p>
          <a:p>
            <a:pPr>
              <a:buFontTx/>
              <a:buChar char="-"/>
            </a:pPr>
            <a:r>
              <a:rPr lang="hu-HU" sz="1800" dirty="0"/>
              <a:t>oktatás birtokában az korlátozott mennyiségben csomagolt veszélyes áruk és az ADR 1.1.3.6 szerint feladott veszélyes áruk szabályos módon elszállíthatók</a:t>
            </a:r>
          </a:p>
        </p:txBody>
      </p:sp>
    </p:spTree>
    <p:extLst>
      <p:ext uri="{BB962C8B-B14F-4D97-AF65-F5344CB8AC3E}">
        <p14:creationId xmlns:p14="http://schemas.microsoft.com/office/powerpoint/2010/main" val="2573347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41F42A8D-6D61-4026-95F0-13F4AE5E8DDB}"/>
              </a:ext>
            </a:extLst>
          </p:cNvPr>
          <p:cNvSpPr>
            <a:spLocks noGrp="1"/>
          </p:cNvSpPr>
          <p:nvPr>
            <p:ph type="title"/>
          </p:nvPr>
        </p:nvSpPr>
        <p:spPr/>
        <p:txBody>
          <a:bodyPr/>
          <a:lstStyle/>
          <a:p>
            <a:r>
              <a:rPr lang="hu-HU" dirty="0"/>
              <a:t>bírásgok</a:t>
            </a:r>
          </a:p>
        </p:txBody>
      </p:sp>
      <p:sp>
        <p:nvSpPr>
          <p:cNvPr id="3" name="Tartalom helye 2">
            <a:extLst>
              <a:ext uri="{FF2B5EF4-FFF2-40B4-BE49-F238E27FC236}">
                <a16:creationId xmlns:a16="http://schemas.microsoft.com/office/drawing/2014/main" id="{59D3F30C-A0EB-416F-97D3-C7E0C3FC1C43}"/>
              </a:ext>
            </a:extLst>
          </p:cNvPr>
          <p:cNvSpPr>
            <a:spLocks noGrp="1"/>
          </p:cNvSpPr>
          <p:nvPr>
            <p:ph idx="1"/>
          </p:nvPr>
        </p:nvSpPr>
        <p:spPr/>
        <p:txBody>
          <a:bodyPr>
            <a:normAutofit/>
          </a:bodyPr>
          <a:lstStyle/>
          <a:p>
            <a:pPr marL="0" indent="0" algn="just">
              <a:buNone/>
            </a:pPr>
            <a:r>
              <a:rPr lang="hu-HU" sz="2000" dirty="0"/>
              <a:t>A veszélyes áru szállítással kapcsolatos bírságokat a 156/2009. (VII. 29.) </a:t>
            </a:r>
            <a:r>
              <a:rPr lang="hu-HU" sz="2000" dirty="0" err="1"/>
              <a:t>Korm</a:t>
            </a:r>
            <a:r>
              <a:rPr lang="hu-HU" sz="2000" dirty="0"/>
              <a:t> rendelet 5. melléklete tartalmazza, meghatározva azt, hogy mely mulasztásokért ki vonható felelősségre.</a:t>
            </a:r>
          </a:p>
          <a:p>
            <a:pPr marL="0" indent="0" algn="just">
              <a:buNone/>
            </a:pPr>
            <a:endParaRPr lang="hu-HU" sz="2000" dirty="0"/>
          </a:p>
          <a:p>
            <a:pPr marL="0" indent="0" algn="just">
              <a:buNone/>
            </a:pPr>
            <a:r>
              <a:rPr lang="hu-HU" sz="2000" dirty="0"/>
              <a:t> Amennyiben a munkavállaló az ADR 1.3. fejezete szerinti oktatásban nem, vagy csak részben részesült, a munkáltató 150 000 Ft bírságra számíthat. </a:t>
            </a:r>
          </a:p>
          <a:p>
            <a:pPr marL="0" indent="0" algn="just">
              <a:buNone/>
            </a:pPr>
            <a:endParaRPr lang="hu-HU" sz="2000" dirty="0"/>
          </a:p>
          <a:p>
            <a:pPr marL="0" indent="0" algn="just">
              <a:buNone/>
            </a:pPr>
            <a:endParaRPr lang="hu-HU" sz="2000" dirty="0"/>
          </a:p>
          <a:p>
            <a:pPr marL="0" indent="0" algn="just">
              <a:buNone/>
            </a:pPr>
            <a:r>
              <a:rPr lang="hu-HU" sz="2000" dirty="0"/>
              <a:t>Az oktatás hiányában a munkáltató és a munkavállaló nem rendelkezik a megfelelő tudással, emiatt nem várható el, hogy tisztában legyenek a rájuk vonatkozó kötelezettségeknek.</a:t>
            </a:r>
          </a:p>
        </p:txBody>
      </p:sp>
      <p:sp>
        <p:nvSpPr>
          <p:cNvPr id="5" name="Szövegdoboz 4">
            <a:extLst>
              <a:ext uri="{FF2B5EF4-FFF2-40B4-BE49-F238E27FC236}">
                <a16:creationId xmlns:a16="http://schemas.microsoft.com/office/drawing/2014/main" id="{CC4054A9-E582-4A0A-8643-31096AD5C965}"/>
              </a:ext>
            </a:extLst>
          </p:cNvPr>
          <p:cNvSpPr txBox="1"/>
          <p:nvPr/>
        </p:nvSpPr>
        <p:spPr>
          <a:xfrm>
            <a:off x="457200" y="2852936"/>
            <a:ext cx="8229600" cy="1477328"/>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marL="0" indent="0" algn="just">
              <a:buNone/>
            </a:pPr>
            <a:endParaRPr lang="hu-HU" sz="1800" dirty="0"/>
          </a:p>
          <a:p>
            <a:pPr marL="0" indent="0" algn="just">
              <a:buNone/>
            </a:pPr>
            <a:r>
              <a:rPr lang="hu-HU" sz="1800" dirty="0"/>
              <a:t>Amennyiben a munkavállaló az ADR 1.3. fejezete szerinti oktatásban nem, vagy csak részben részesült, a munkáltató 150 000 Ft bírságra számíthat. </a:t>
            </a:r>
          </a:p>
          <a:p>
            <a:pPr marL="0" indent="0" algn="just">
              <a:buNone/>
            </a:pPr>
            <a:endParaRPr lang="hu-HU" dirty="0"/>
          </a:p>
          <a:p>
            <a:pPr marL="0" indent="0" algn="just">
              <a:buNone/>
            </a:pPr>
            <a:endParaRPr lang="hu-HU" sz="1800" dirty="0"/>
          </a:p>
        </p:txBody>
      </p:sp>
    </p:spTree>
    <p:extLst>
      <p:ext uri="{BB962C8B-B14F-4D97-AF65-F5344CB8AC3E}">
        <p14:creationId xmlns:p14="http://schemas.microsoft.com/office/powerpoint/2010/main" val="12245677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24CBE22B-B850-4CD5-BC0E-A5591E6E1388}"/>
              </a:ext>
            </a:extLst>
          </p:cNvPr>
          <p:cNvSpPr>
            <a:spLocks noGrp="1"/>
          </p:cNvSpPr>
          <p:nvPr>
            <p:ph type="title"/>
          </p:nvPr>
        </p:nvSpPr>
        <p:spPr/>
        <p:txBody>
          <a:bodyPr>
            <a:normAutofit fontScale="90000"/>
          </a:bodyPr>
          <a:lstStyle/>
          <a:p>
            <a:r>
              <a:rPr lang="hu-HU" dirty="0"/>
              <a:t>Képzés elmaradásából származó versenyhátrány</a:t>
            </a:r>
          </a:p>
        </p:txBody>
      </p:sp>
      <p:sp>
        <p:nvSpPr>
          <p:cNvPr id="3" name="Tartalom helye 2">
            <a:extLst>
              <a:ext uri="{FF2B5EF4-FFF2-40B4-BE49-F238E27FC236}">
                <a16:creationId xmlns:a16="http://schemas.microsoft.com/office/drawing/2014/main" id="{4B5E7F9E-12C5-4D03-A487-A4894985407C}"/>
              </a:ext>
            </a:extLst>
          </p:cNvPr>
          <p:cNvSpPr>
            <a:spLocks noGrp="1"/>
          </p:cNvSpPr>
          <p:nvPr>
            <p:ph idx="1"/>
          </p:nvPr>
        </p:nvSpPr>
        <p:spPr/>
        <p:txBody>
          <a:bodyPr>
            <a:normAutofit/>
          </a:bodyPr>
          <a:lstStyle/>
          <a:p>
            <a:pPr marL="0" indent="0">
              <a:buNone/>
            </a:pPr>
            <a:r>
              <a:rPr lang="hu-HU" sz="1800" dirty="0">
                <a:solidFill>
                  <a:srgbClr val="333399"/>
                </a:solidFill>
              </a:rPr>
              <a:t>Abban az esetben, ha a hatályos jogszabályok ellenére nem tartják meg az előírt képzéseket a következő negatív következmények érhetik a céget:</a:t>
            </a:r>
          </a:p>
          <a:p>
            <a:pPr marL="0" indent="0">
              <a:buNone/>
            </a:pPr>
            <a:endParaRPr lang="hu-HU" sz="1800" dirty="0"/>
          </a:p>
          <a:p>
            <a:pPr>
              <a:buFontTx/>
              <a:buChar char="-"/>
            </a:pPr>
            <a:r>
              <a:rPr lang="hu-HU" sz="1800" dirty="0"/>
              <a:t>a jogszabályi előírásoknak való nem megfelelésből fakadó bírságok </a:t>
            </a:r>
          </a:p>
          <a:p>
            <a:pPr>
              <a:buFontTx/>
              <a:buChar char="-"/>
            </a:pPr>
            <a:r>
              <a:rPr lang="hu-HU" sz="1800" dirty="0"/>
              <a:t>szakszerűtlen szállításból fakadó kockázatok </a:t>
            </a:r>
          </a:p>
          <a:p>
            <a:pPr>
              <a:buFontTx/>
              <a:buChar char="-"/>
            </a:pPr>
            <a:r>
              <a:rPr lang="hu-HU" sz="1800" dirty="0"/>
              <a:t>partnerek által tartott auditokon történő nem megfelelés és az ebből adódó negatív megítélés</a:t>
            </a:r>
          </a:p>
          <a:p>
            <a:pPr>
              <a:buFontTx/>
              <a:buChar char="-"/>
            </a:pPr>
            <a:r>
              <a:rPr lang="hu-HU" sz="1800" dirty="0"/>
              <a:t>munkavállalók nem kapják meg a munkavégzésükhöz szükséges tudásanyagot, így nem tudják azt felelősséggel elvégezni, ebből fakadóan „gazdátlan” lesz az adott szakterület, ami minden esetben kiemelt rizikófaktor</a:t>
            </a:r>
          </a:p>
        </p:txBody>
      </p:sp>
    </p:spTree>
    <p:extLst>
      <p:ext uri="{BB962C8B-B14F-4D97-AF65-F5344CB8AC3E}">
        <p14:creationId xmlns:p14="http://schemas.microsoft.com/office/powerpoint/2010/main" val="22607930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cím 2">
            <a:extLst>
              <a:ext uri="{FF2B5EF4-FFF2-40B4-BE49-F238E27FC236}">
                <a16:creationId xmlns:a16="http://schemas.microsoft.com/office/drawing/2014/main" id="{AFFADF7B-5EC1-41FE-A9D6-50001699C8B0}"/>
              </a:ext>
            </a:extLst>
          </p:cNvPr>
          <p:cNvSpPr>
            <a:spLocks noGrp="1"/>
          </p:cNvSpPr>
          <p:nvPr>
            <p:ph idx="1"/>
          </p:nvPr>
        </p:nvSpPr>
        <p:spPr/>
        <p:txBody>
          <a:bodyPr>
            <a:normAutofit/>
          </a:bodyPr>
          <a:lstStyle/>
          <a:p>
            <a:pPr marL="0" indent="0" algn="ctr">
              <a:buNone/>
            </a:pPr>
            <a:endParaRPr lang="hu-HU" b="1" dirty="0"/>
          </a:p>
          <a:p>
            <a:pPr marL="0" indent="0" algn="ctr">
              <a:buNone/>
            </a:pPr>
            <a:r>
              <a:rPr lang="hu-HU" b="1" dirty="0"/>
              <a:t>V</a:t>
            </a:r>
            <a:r>
              <a:rPr lang="hu-HU" dirty="0"/>
              <a:t>. </a:t>
            </a:r>
          </a:p>
          <a:p>
            <a:endParaRPr lang="hu-HU" dirty="0"/>
          </a:p>
          <a:p>
            <a:pPr marL="0" indent="0" algn="ctr">
              <a:buNone/>
            </a:pPr>
            <a:r>
              <a:rPr lang="hu-HU" dirty="0"/>
              <a:t>Összefoglalás, összegzés</a:t>
            </a:r>
          </a:p>
          <a:p>
            <a:endParaRPr lang="hu-HU" dirty="0"/>
          </a:p>
          <a:p>
            <a:pPr marL="0" indent="0" algn="ctr">
              <a:buNone/>
            </a:pPr>
            <a:r>
              <a:rPr lang="hu-HU" sz="1600" dirty="0"/>
              <a:t>Részletes tájékoztatás: </a:t>
            </a:r>
            <a:r>
              <a:rPr lang="hu-HU" sz="1600" dirty="0">
                <a:hlinkClick r:id="rId2"/>
              </a:rPr>
              <a:t>https://kepezz.hu/VideoLibraryArticle/Details/8</a:t>
            </a:r>
            <a:r>
              <a:rPr lang="hu-HU" sz="1600" dirty="0"/>
              <a:t> (regisztráció után)</a:t>
            </a:r>
          </a:p>
          <a:p>
            <a:endParaRPr lang="hu-HU" dirty="0"/>
          </a:p>
          <a:p>
            <a:endParaRPr lang="hu-HU" dirty="0"/>
          </a:p>
        </p:txBody>
      </p:sp>
    </p:spTree>
    <p:extLst>
      <p:ext uri="{BB962C8B-B14F-4D97-AF65-F5344CB8AC3E}">
        <p14:creationId xmlns:p14="http://schemas.microsoft.com/office/powerpoint/2010/main" val="32133263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56077B5C-5A3C-47B0-9A57-6FCFC5E9606E}"/>
              </a:ext>
            </a:extLst>
          </p:cNvPr>
          <p:cNvSpPr>
            <a:spLocks noGrp="1"/>
          </p:cNvSpPr>
          <p:nvPr>
            <p:ph type="title"/>
          </p:nvPr>
        </p:nvSpPr>
        <p:spPr/>
        <p:txBody>
          <a:bodyPr/>
          <a:lstStyle/>
          <a:p>
            <a:r>
              <a:rPr lang="hu-HU" dirty="0"/>
              <a:t>összefoglalás</a:t>
            </a:r>
          </a:p>
        </p:txBody>
      </p:sp>
      <p:sp>
        <p:nvSpPr>
          <p:cNvPr id="3" name="Tartalom helye 2">
            <a:extLst>
              <a:ext uri="{FF2B5EF4-FFF2-40B4-BE49-F238E27FC236}">
                <a16:creationId xmlns:a16="http://schemas.microsoft.com/office/drawing/2014/main" id="{1F5F6861-3319-4A15-B8B9-2D3AFA7AFC6D}"/>
              </a:ext>
            </a:extLst>
          </p:cNvPr>
          <p:cNvSpPr>
            <a:spLocks noGrp="1"/>
          </p:cNvSpPr>
          <p:nvPr>
            <p:ph idx="1"/>
          </p:nvPr>
        </p:nvSpPr>
        <p:spPr/>
        <p:txBody>
          <a:bodyPr>
            <a:normAutofit fontScale="92500" lnSpcReduction="10000"/>
          </a:bodyPr>
          <a:lstStyle/>
          <a:p>
            <a:pPr marL="0" indent="0">
              <a:buNone/>
            </a:pPr>
            <a:r>
              <a:rPr lang="hu-HU" sz="1800" dirty="0"/>
              <a:t>A veszélyes áruk szállításából fakadó kockázatokat sokan hajlamosak lebecsülni, pedig nincs olyan veszélyes áru, mely a szűkebb és tágabb környezetre irreleváns volna.</a:t>
            </a:r>
          </a:p>
          <a:p>
            <a:pPr marL="0" indent="0">
              <a:buNone/>
            </a:pPr>
            <a:endParaRPr lang="hu-HU" sz="1800" dirty="0"/>
          </a:p>
          <a:p>
            <a:pPr marL="0" indent="0">
              <a:buNone/>
            </a:pPr>
            <a:r>
              <a:rPr lang="hu-HU" sz="1800" dirty="0"/>
              <a:t>A vállalatok döntő többségénél a tevékenységükből adódóan kisebb-nagyobb mennyiségben keletkeznek veszélyes hulladékok, melyek a veszélyes áruk halmazának részét képezik, így ezekre ugyanúgy vonatkoznak a hatályos jogszabályok mint a veszélyes árukra.</a:t>
            </a:r>
          </a:p>
          <a:p>
            <a:pPr marL="0" indent="0">
              <a:buNone/>
            </a:pPr>
            <a:endParaRPr lang="hu-HU" sz="1800" dirty="0"/>
          </a:p>
          <a:p>
            <a:pPr marL="0" indent="0">
              <a:buNone/>
            </a:pPr>
            <a:r>
              <a:rPr lang="hu-HU" sz="1800" dirty="0"/>
              <a:t>A szakértelem és kellő gyakorlat hiánya, a hiányos ismeretekből adódó hibák a veszélyes áru szállítás során beláthatatlan következményekkel járhatnak.</a:t>
            </a:r>
          </a:p>
          <a:p>
            <a:pPr marL="0" indent="0">
              <a:buNone/>
            </a:pPr>
            <a:endParaRPr lang="hu-HU" sz="1800" dirty="0"/>
          </a:p>
          <a:p>
            <a:pPr marL="0" indent="0">
              <a:buNone/>
            </a:pPr>
            <a:r>
              <a:rPr lang="hu-HU" sz="1800" dirty="0"/>
              <a:t>A vállalkozások kötelessége, hogy a veszélyes áru szállítások kockázatát a lehető legminimálisabbra csökkentse. Ezen intézkedések egyik leghatékonyabb eszköze a munkavállalók képzése, hiszen azon túl, hogy az oktatás hiánya komoly szakmai vétség, melynek jelentős szankciója van, a képzés elmaradása közvetlen veszélybe sodorhatja a közúton közlekedőket és a tágabb környezetet.</a:t>
            </a:r>
          </a:p>
        </p:txBody>
      </p:sp>
    </p:spTree>
    <p:extLst>
      <p:ext uri="{BB962C8B-B14F-4D97-AF65-F5344CB8AC3E}">
        <p14:creationId xmlns:p14="http://schemas.microsoft.com/office/powerpoint/2010/main" val="131498227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ím 1"/>
          <p:cNvSpPr>
            <a:spLocks noGrp="1"/>
          </p:cNvSpPr>
          <p:nvPr>
            <p:ph type="title"/>
          </p:nvPr>
        </p:nvSpPr>
        <p:spPr>
          <a:xfrm>
            <a:off x="1043608" y="908720"/>
            <a:ext cx="5355704" cy="1656184"/>
          </a:xfrm>
        </p:spPr>
        <p:txBody>
          <a:bodyPr/>
          <a:lstStyle/>
          <a:p>
            <a:r>
              <a:rPr lang="hu-HU" sz="2000" dirty="0"/>
              <a:t>Részletes tájékoztatásért látogasson el a </a:t>
            </a:r>
            <a:r>
              <a:rPr lang="hu-HU" sz="2000" dirty="0">
                <a:hlinkClick r:id="rId4"/>
              </a:rPr>
              <a:t>www.kepezz.hu</a:t>
            </a:r>
            <a:r>
              <a:rPr lang="hu-HU" sz="2000" dirty="0"/>
              <a:t> oldalra</a:t>
            </a:r>
            <a:br>
              <a:rPr lang="hu-HU" dirty="0"/>
            </a:br>
            <a:br>
              <a:rPr lang="hu-HU" dirty="0"/>
            </a:br>
            <a:br>
              <a:rPr lang="hu-HU" dirty="0"/>
            </a:br>
            <a:r>
              <a:rPr lang="hu-HU" sz="2000" dirty="0"/>
              <a:t>MAGYAR KERESKEDELMI ÉS IPARKAMARA	</a:t>
            </a:r>
            <a:br>
              <a:rPr lang="hu-HU" sz="2000" dirty="0"/>
            </a:br>
            <a:br>
              <a:rPr lang="hu-HU" sz="2000" dirty="0"/>
            </a:br>
            <a:r>
              <a:rPr lang="hu-HU" sz="1000" dirty="0"/>
              <a:t>info.ginop617@mkik.hu		</a:t>
            </a:r>
            <a:br>
              <a:rPr lang="hu-HU" sz="1000" dirty="0"/>
            </a:br>
            <a:r>
              <a:rPr lang="hu-HU" sz="1200" dirty="0"/>
              <a:t>	</a:t>
            </a:r>
            <a:br>
              <a:rPr lang="hu-HU" sz="1000" dirty="0"/>
            </a:br>
            <a:r>
              <a:rPr lang="hu-HU" sz="1000" dirty="0"/>
              <a:t> 	</a:t>
            </a:r>
            <a:r>
              <a:rPr lang="hu-HU" sz="2000" dirty="0"/>
              <a:t>	</a:t>
            </a:r>
            <a:endParaRPr lang="hu-HU" sz="1000" dirty="0"/>
          </a:p>
        </p:txBody>
      </p:sp>
      <p:pic>
        <p:nvPicPr>
          <p:cNvPr id="4" name="Kép 3">
            <a:extLst>
              <a:ext uri="{FF2B5EF4-FFF2-40B4-BE49-F238E27FC236}">
                <a16:creationId xmlns:a16="http://schemas.microsoft.com/office/drawing/2014/main" id="{AE3764C4-19C0-4132-9C50-8B6EFEEF1BEE}"/>
              </a:ext>
            </a:extLst>
          </p:cNvPr>
          <p:cNvPicPr>
            <a:picLocks noChangeAspect="1"/>
          </p:cNvPicPr>
          <p:nvPr/>
        </p:nvPicPr>
        <p:blipFill>
          <a:blip r:embed="rId5"/>
          <a:stretch>
            <a:fillRect/>
          </a:stretch>
        </p:blipFill>
        <p:spPr>
          <a:xfrm>
            <a:off x="899592" y="4797152"/>
            <a:ext cx="2771407" cy="892599"/>
          </a:xfrm>
          <a:prstGeom prst="rect">
            <a:avLst/>
          </a:prstGeom>
        </p:spPr>
      </p:pic>
    </p:spTree>
    <p:extLst>
      <p:ext uri="{BB962C8B-B14F-4D97-AF65-F5344CB8AC3E}">
        <p14:creationId xmlns:p14="http://schemas.microsoft.com/office/powerpoint/2010/main" val="3765528970"/>
      </p:ext>
    </p:extLst>
  </p:cSld>
  <p:clrMapOvr>
    <a:masterClrMapping/>
  </p:clrMapOvr>
</p:sld>
</file>

<file path=ppt/theme/theme1.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GYENI">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604</TotalTime>
  <Words>3840</Words>
  <Application>Microsoft Office PowerPoint</Application>
  <PresentationFormat>Diavetítés a képernyőre (4:3 oldalarány)</PresentationFormat>
  <Paragraphs>348</Paragraphs>
  <Slides>48</Slides>
  <Notes>4</Notes>
  <HiddenSlides>0</HiddenSlides>
  <MMClips>0</MMClips>
  <ScaleCrop>false</ScaleCrop>
  <HeadingPairs>
    <vt:vector size="6" baseType="variant">
      <vt:variant>
        <vt:lpstr>Használt betűtípusok</vt:lpstr>
      </vt:variant>
      <vt:variant>
        <vt:i4>2</vt:i4>
      </vt:variant>
      <vt:variant>
        <vt:lpstr>Téma</vt:lpstr>
      </vt:variant>
      <vt:variant>
        <vt:i4>1</vt:i4>
      </vt:variant>
      <vt:variant>
        <vt:lpstr>Diacímek</vt:lpstr>
      </vt:variant>
      <vt:variant>
        <vt:i4>48</vt:i4>
      </vt:variant>
    </vt:vector>
  </HeadingPairs>
  <TitlesOfParts>
    <vt:vector size="51" baseType="lpstr">
      <vt:lpstr>Arial</vt:lpstr>
      <vt:lpstr>Calibri</vt:lpstr>
      <vt:lpstr>Office-téma</vt:lpstr>
      <vt:lpstr>GINOP 6.1.7-17   Munkahelyi képzések támogatása mikro-, kis- és középvállalatok és nagyvállalatok munkavállalói számára indított képzések szakmai támogató programja    </vt:lpstr>
      <vt:lpstr>  adr 1.3. fejezet szerinti képzés     2021</vt:lpstr>
      <vt:lpstr>PowerPoint-bemutató</vt:lpstr>
      <vt:lpstr>Jogszabályi előírások</vt:lpstr>
      <vt:lpstr>Jogszabályi előírások</vt:lpstr>
      <vt:lpstr>Legfontosabb vonatkozó jogszabályok</vt:lpstr>
      <vt:lpstr>PowerPoint-bemutató</vt:lpstr>
      <vt:lpstr>Adr, veszélyes áru meghatározása</vt:lpstr>
      <vt:lpstr>Az ADR felépítése</vt:lpstr>
      <vt:lpstr>PowerPoint-bemutató</vt:lpstr>
      <vt:lpstr>A képzés kötelező tematikája</vt:lpstr>
      <vt:lpstr>Résztvevők, akiknek felelősségük van</vt:lpstr>
      <vt:lpstr>Résztvevők, akiknek felelősségük van</vt:lpstr>
      <vt:lpstr>Résztvevők, akiknek felelősségük van</vt:lpstr>
      <vt:lpstr>mentességek</vt:lpstr>
      <vt:lpstr>Mentesség alkalmazása esetén kötelezettségek</vt:lpstr>
      <vt:lpstr>Mentesség alkalmazása esetén kötelezettségek</vt:lpstr>
      <vt:lpstr>Küldeménydarabok jelölése</vt:lpstr>
      <vt:lpstr>Csomagolóeszköz minősítő jel</vt:lpstr>
      <vt:lpstr>Csomagolóeszköz minősítő jel</vt:lpstr>
      <vt:lpstr>Un szám</vt:lpstr>
      <vt:lpstr>Veszélyességi bárca</vt:lpstr>
      <vt:lpstr>Veszélyességi bárca</vt:lpstr>
      <vt:lpstr>Környezetre veszélyes anyag jelölés</vt:lpstr>
      <vt:lpstr>Álló helyzetet jelölő nyilak</vt:lpstr>
      <vt:lpstr>egyesítőcsomagolás</vt:lpstr>
      <vt:lpstr>Küldeménydarabos szállítás</vt:lpstr>
      <vt:lpstr>Küldeménydarabos szállítás</vt:lpstr>
      <vt:lpstr>Ömlesztett szállítás és tartányos szállítás</vt:lpstr>
      <vt:lpstr>Ömlesztett szállítás és tartányos szállítás</vt:lpstr>
      <vt:lpstr>A nagybárcák leírása</vt:lpstr>
      <vt:lpstr>A narancssárga tábla leírása</vt:lpstr>
      <vt:lpstr>Narancssárga tábla</vt:lpstr>
      <vt:lpstr>rakományrögzítés</vt:lpstr>
      <vt:lpstr>rakományrögzítés</vt:lpstr>
      <vt:lpstr>fuvarokmány</vt:lpstr>
      <vt:lpstr>Fuvarokmány tartalma</vt:lpstr>
      <vt:lpstr>Különleges előírások</vt:lpstr>
      <vt:lpstr>Töltési fok meghatározása</vt:lpstr>
      <vt:lpstr>Oktatási jegyzőkönyv és igazolás</vt:lpstr>
      <vt:lpstr>PowerPoint-bemutató</vt:lpstr>
      <vt:lpstr>Elérhető versenyelőnyök - résztvevők</vt:lpstr>
      <vt:lpstr>Elérhető versenyelőnyök - cégek</vt:lpstr>
      <vt:lpstr>bírásgok</vt:lpstr>
      <vt:lpstr>Képzés elmaradásából származó versenyhátrány</vt:lpstr>
      <vt:lpstr>PowerPoint-bemutató</vt:lpstr>
      <vt:lpstr>összefoglalás</vt:lpstr>
      <vt:lpstr>Részletes tájékoztatásért látogasson el a www.kepezz.hu oldalra   MAGYAR KERESKEDELMI ÉS IPARKAMARA   info.ginop617@mkik.hu        </vt:lpstr>
    </vt:vector>
  </TitlesOfParts>
  <Company>novak.adam@gmail.com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Asdfsdafa dsfasd asdf</dc:title>
  <dc:creator>Ádám Novák</dc:creator>
  <cp:lastModifiedBy>Kiss Violetta</cp:lastModifiedBy>
  <cp:revision>749</cp:revision>
  <cp:lastPrinted>2019-09-17T07:24:41Z</cp:lastPrinted>
  <dcterms:created xsi:type="dcterms:W3CDTF">2014-03-03T11:13:53Z</dcterms:created>
  <dcterms:modified xsi:type="dcterms:W3CDTF">2021-04-16T09:23:29Z</dcterms:modified>
</cp:coreProperties>
</file>