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0"/>
  </p:notesMasterIdLst>
  <p:sldIdLst>
    <p:sldId id="256" r:id="rId2"/>
    <p:sldId id="297" r:id="rId3"/>
    <p:sldId id="264" r:id="rId4"/>
    <p:sldId id="624" r:id="rId5"/>
    <p:sldId id="629" r:id="rId6"/>
    <p:sldId id="630" r:id="rId7"/>
    <p:sldId id="631" r:id="rId8"/>
    <p:sldId id="632" r:id="rId9"/>
    <p:sldId id="296" r:id="rId10"/>
    <p:sldId id="608" r:id="rId11"/>
    <p:sldId id="633" r:id="rId12"/>
    <p:sldId id="634" r:id="rId13"/>
    <p:sldId id="635" r:id="rId14"/>
    <p:sldId id="636" r:id="rId15"/>
    <p:sldId id="637" r:id="rId16"/>
    <p:sldId id="638" r:id="rId17"/>
    <p:sldId id="639" r:id="rId18"/>
    <p:sldId id="413" r:id="rId19"/>
    <p:sldId id="609" r:id="rId20"/>
    <p:sldId id="640" r:id="rId21"/>
    <p:sldId id="641" r:id="rId22"/>
    <p:sldId id="642" r:id="rId23"/>
    <p:sldId id="643" r:id="rId24"/>
    <p:sldId id="644" r:id="rId25"/>
    <p:sldId id="645" r:id="rId26"/>
    <p:sldId id="646" r:id="rId27"/>
    <p:sldId id="647" r:id="rId28"/>
    <p:sldId id="512" r:id="rId29"/>
    <p:sldId id="603" r:id="rId30"/>
    <p:sldId id="648" r:id="rId31"/>
    <p:sldId id="649" r:id="rId32"/>
    <p:sldId id="650" r:id="rId33"/>
    <p:sldId id="620" r:id="rId34"/>
    <p:sldId id="622" r:id="rId35"/>
    <p:sldId id="651" r:id="rId36"/>
    <p:sldId id="652" r:id="rId37"/>
    <p:sldId id="653" r:id="rId38"/>
    <p:sldId id="258" r:id="rId39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2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Turisztikai attrakciómenedzsment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Bakony-Balaton Média Kft.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Attrakciómenedzsment alapjai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</a:t>
            </a:r>
            <a:r>
              <a:rPr lang="hu-HU" sz="1800">
                <a:hlinkClick r:id="rId2"/>
              </a:rPr>
              <a:t>/12</a:t>
            </a:r>
            <a:r>
              <a:rPr lang="hu-HU" sz="1800" dirty="0"/>
              <a:t> </a:t>
            </a:r>
            <a:r>
              <a:rPr lang="hu-HU" sz="1800"/>
              <a:t>         </a:t>
            </a:r>
            <a:r>
              <a:rPr lang="hu-HU" sz="1800" dirty="0"/>
              <a:t>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C2FB30F-A5E5-4507-B7E6-102BC3BBD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Látnivaló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8FE99D-51C7-4374-91D9-14040403E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Turisztikai erőforrások: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természeti erőforrások </a:t>
            </a:r>
          </a:p>
          <a:p>
            <a:pPr algn="just">
              <a:buFontTx/>
              <a:buChar char="-"/>
            </a:pPr>
            <a:r>
              <a:rPr lang="hu-HU" sz="1800" dirty="0"/>
              <a:t>kulturális erőforrások </a:t>
            </a:r>
          </a:p>
          <a:p>
            <a:pPr algn="just">
              <a:buFontTx/>
              <a:buChar char="-"/>
            </a:pPr>
            <a:r>
              <a:rPr lang="hu-HU" sz="1800" dirty="0"/>
              <a:t>humán erőforrások </a:t>
            </a:r>
          </a:p>
          <a:p>
            <a:pPr algn="just">
              <a:buFontTx/>
              <a:buChar char="-"/>
            </a:pPr>
            <a:r>
              <a:rPr lang="hu-HU" sz="1800" dirty="0"/>
              <a:t>infrastrukturális erőforrások </a:t>
            </a:r>
          </a:p>
          <a:p>
            <a:pPr algn="just">
              <a:buFontTx/>
              <a:buChar char="-"/>
            </a:pPr>
            <a:r>
              <a:rPr lang="hu-HU" sz="1800" dirty="0"/>
              <a:t>pénzügyi erőforrások</a:t>
            </a:r>
          </a:p>
          <a:p>
            <a:pPr algn="just"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55CB90B-D31A-411B-BCE2-2E64DCAFA4B4}"/>
              </a:ext>
            </a:extLst>
          </p:cNvPr>
          <p:cNvSpPr txBox="1"/>
          <p:nvPr/>
        </p:nvSpPr>
        <p:spPr>
          <a:xfrm>
            <a:off x="611560" y="1700809"/>
            <a:ext cx="792088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 látnivaló olyan nevezetességet takar, amely olyan megkülönböztető tulajdonságokkal rendelkezik, amelynek révén érdemes arra, hogy azt megtekintsék/felkeressék.</a:t>
            </a:r>
          </a:p>
        </p:txBody>
      </p:sp>
    </p:spTree>
    <p:extLst>
      <p:ext uri="{BB962C8B-B14F-4D97-AF65-F5344CB8AC3E}">
        <p14:creationId xmlns:p14="http://schemas.microsoft.com/office/powerpoint/2010/main" val="1613502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A07A5B-3C51-4751-B357-535CA0B2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Turisztikai vonzerő, turisztikai attrakció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3453271-D949-4C6B-A5D5-5DF3A45D2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vonzerő a turisztikai piac működésének motorja: </a:t>
            </a:r>
          </a:p>
          <a:p>
            <a:pPr>
              <a:buFontTx/>
              <a:buChar char="-"/>
            </a:pPr>
            <a:r>
              <a:rPr lang="hu-HU" sz="1600" dirty="0"/>
              <a:t>keresleti oldalról a legfontosabb tényező, amely motivációt hoz létre egy-egy adott helyszín meglátogatására</a:t>
            </a:r>
          </a:p>
          <a:p>
            <a:pPr>
              <a:buFontTx/>
              <a:buChar char="-"/>
            </a:pPr>
            <a:r>
              <a:rPr lang="hu-HU" sz="1600" dirty="0"/>
              <a:t>kínálati oldalról a termékalap, amely nélkül a kereslet egész egyszerűen nem jöhet létre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Turisztikai attrakció: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UNWTO (az ENSZ turisztikai világszervezete) az attrakciókkal kapcsolatban a következő állításokat fogalmazta meg:</a:t>
            </a:r>
          </a:p>
          <a:p>
            <a:pPr>
              <a:buFontTx/>
              <a:buChar char="-"/>
            </a:pPr>
            <a:r>
              <a:rPr lang="hu-HU" sz="1600" dirty="0"/>
              <a:t>központi szerepet töltenek be </a:t>
            </a:r>
          </a:p>
          <a:p>
            <a:pPr>
              <a:buFontTx/>
              <a:buChar char="-"/>
            </a:pPr>
            <a:r>
              <a:rPr lang="hu-HU" sz="1600" dirty="0"/>
              <a:t>funkciójuk alapján szórakoztató vagy oktató-nevelő szerepkört betöltők </a:t>
            </a:r>
          </a:p>
          <a:p>
            <a:pPr>
              <a:buFontTx/>
              <a:buChar char="-"/>
            </a:pPr>
            <a:r>
              <a:rPr lang="hu-HU" sz="1600" dirty="0"/>
              <a:t>széles közönség számára elérhetők és felkereshetők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317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8E0374-7728-415F-B54E-B4A04A5A5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Turisztikai attrakció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277BE7C-0057-4500-BC04-EF58C7CB5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attrakció három legfontosabb tulajdonsága:</a:t>
            </a:r>
          </a:p>
          <a:p>
            <a:pPr>
              <a:buFontTx/>
              <a:buChar char="-"/>
            </a:pPr>
            <a:r>
              <a:rPr lang="hu-HU" sz="1600" dirty="0"/>
              <a:t>az attrakció a helyi lakosok és a turisták köréből vonz látogatókat </a:t>
            </a:r>
          </a:p>
          <a:p>
            <a:pPr>
              <a:buFontTx/>
              <a:buChar char="-"/>
            </a:pPr>
            <a:r>
              <a:rPr lang="hu-HU" sz="1600" dirty="0"/>
              <a:t>élményteli és kellemes szabadidő eltöltésre nyújt lehetőséget </a:t>
            </a:r>
          </a:p>
          <a:p>
            <a:pPr>
              <a:buFontTx/>
              <a:buChar char="-"/>
            </a:pPr>
            <a:r>
              <a:rPr lang="hu-HU" sz="1600" dirty="0"/>
              <a:t>a látogatók igényeinek, szükségleteinek és elvárásainak megfelelő szolgáltatásokat kínál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Attrakciók csoportosítása: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térbeli megjelenés szerint: </a:t>
            </a:r>
            <a:r>
              <a:rPr lang="hu-HU" sz="1600" dirty="0"/>
              <a:t>pontszerű és lineáris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jelentőség szerint: </a:t>
            </a:r>
            <a:r>
              <a:rPr lang="hu-HU" sz="1600" dirty="0"/>
              <a:t>elsődleges és másodlagos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hatókör szerint: </a:t>
            </a:r>
            <a:r>
              <a:rPr lang="hu-HU" sz="1600" dirty="0"/>
              <a:t>lokális, térségi (regionális), országos (nemzeti) és nemzetközi (univerzális)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vonzerő eredete alapján</a:t>
            </a:r>
            <a:r>
              <a:rPr lang="hu-HU" sz="1600" dirty="0"/>
              <a:t>: természeti és ember alkotta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286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44B805E-187B-471E-B678-A3F5E31AC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Turisztikai attrakció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6926723-1E34-454D-A084-FB910A1FB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működtetés szempontjából nem mindegy, hogy az adott létesítmény állami és/vagy önkormányzati, vagy a magán szektorhoz tartozik-e.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különbség a kettő között alapvetően a működtetés célja: </a:t>
            </a:r>
          </a:p>
          <a:p>
            <a:pPr>
              <a:buFontTx/>
              <a:buChar char="-"/>
            </a:pPr>
            <a:r>
              <a:rPr lang="hu-HU" sz="1800" dirty="0"/>
              <a:t>az állam célja jellemzően az attrakció megőrzése, az oktatás és a művelődés, és csak egyéb szempont a turisztikai célú használat </a:t>
            </a:r>
          </a:p>
          <a:p>
            <a:pPr>
              <a:buFontTx/>
              <a:buChar char="-"/>
            </a:pPr>
            <a:r>
              <a:rPr lang="hu-HU" sz="1800" dirty="0"/>
              <a:t>a magánvállalkozások, jellegükből adódóan profitorientáltak, tehát a legfőbb cél a minél magasabb bevétel elérése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Előfordul „vegyes” megoldás is: ilyen lehet, amikor egy nem az állami szektorhoz tartozó szervezet nonprofit elven üzemeltet speciális célok – pl. természetvédelem, hagyományőrzés, edukáció – érdekében</a:t>
            </a:r>
          </a:p>
        </p:txBody>
      </p:sp>
    </p:spTree>
    <p:extLst>
      <p:ext uri="{BB962C8B-B14F-4D97-AF65-F5344CB8AC3E}">
        <p14:creationId xmlns:p14="http://schemas.microsoft.com/office/powerpoint/2010/main" val="2069296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4A5CBE4-7351-41E0-A5FE-DAAF9E2DD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Turisztikai termékek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F7B191-57FB-44FC-B3A1-F3A7DC7A45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turisztikai termék komplex szolgáltatáscsomagot takar, amelyet az utazó (legyen az látogató, vagy vendégéjszakát is generáló turista) az a tartózkodás helyszínén igénybe vesz. </a:t>
            </a:r>
          </a:p>
          <a:p>
            <a:pPr marL="0" indent="0" algn="just">
              <a:buNone/>
            </a:pPr>
            <a:r>
              <a:rPr lang="hu-HU" sz="1600" dirty="0"/>
              <a:t>Legfontosabb eleme, egyben az utazási döntést leginkább befolyásoló ismérv a turisztikai attrakció.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Az utazással kapcsolatos végső döntést a turisztikai termék egyéb elemei is befolyásolják, amelyek: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közlekedés és kapcsolódó infrastruktúra</a:t>
            </a:r>
          </a:p>
          <a:p>
            <a:pPr algn="just">
              <a:buFontTx/>
              <a:buChar char="-"/>
            </a:pPr>
            <a:r>
              <a:rPr lang="hu-HU" sz="1600" dirty="0"/>
              <a:t>szálláshelyek</a:t>
            </a:r>
          </a:p>
          <a:p>
            <a:pPr algn="just">
              <a:buFontTx/>
              <a:buChar char="-"/>
            </a:pPr>
            <a:r>
              <a:rPr lang="hu-HU" sz="1600" dirty="0"/>
              <a:t>Vendéglátás</a:t>
            </a:r>
          </a:p>
          <a:p>
            <a:pPr algn="just">
              <a:buFontTx/>
              <a:buChar char="-"/>
            </a:pPr>
            <a:r>
              <a:rPr lang="hu-HU" sz="1600" dirty="0"/>
              <a:t>utazási irodai szolgáltatások</a:t>
            </a:r>
          </a:p>
          <a:p>
            <a:pPr algn="just">
              <a:buFontTx/>
              <a:buChar char="-"/>
            </a:pPr>
            <a:r>
              <a:rPr lang="hu-HU" sz="1600" dirty="0"/>
              <a:t>kulturális szolgáltatások</a:t>
            </a:r>
          </a:p>
          <a:p>
            <a:pPr algn="just">
              <a:buFontTx/>
              <a:buChar char="-"/>
            </a:pPr>
            <a:r>
              <a:rPr lang="hu-HU" sz="1600" dirty="0"/>
              <a:t>egyéb szolgáltatások</a:t>
            </a:r>
          </a:p>
          <a:p>
            <a:pPr algn="just">
              <a:buFontTx/>
              <a:buChar char="-"/>
            </a:pPr>
            <a:r>
              <a:rPr lang="hu-HU" sz="1600" dirty="0"/>
              <a:t>biztonság, higiénia</a:t>
            </a:r>
          </a:p>
          <a:p>
            <a:pPr algn="just">
              <a:buFontTx/>
              <a:buChar char="-"/>
            </a:pPr>
            <a:r>
              <a:rPr lang="hu-HU" sz="1600" dirty="0"/>
              <a:t>emberi tényezők</a:t>
            </a:r>
          </a:p>
        </p:txBody>
      </p:sp>
    </p:spTree>
    <p:extLst>
      <p:ext uri="{BB962C8B-B14F-4D97-AF65-F5344CB8AC3E}">
        <p14:creationId xmlns:p14="http://schemas.microsoft.com/office/powerpoint/2010/main" val="2154460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II.</a:t>
            </a:r>
          </a:p>
          <a:p>
            <a:pPr marL="0" indent="0" algn="ctr">
              <a:buNone/>
            </a:pPr>
            <a:r>
              <a:rPr lang="hu-HU" dirty="0"/>
              <a:t>Az attrakciófejlesztés szempontjai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https://kepezz.hu/VideoLibraryArticle/Details/12</a:t>
            </a:r>
            <a:r>
              <a:rPr lang="hu-HU" sz="1800" dirty="0"/>
              <a:t> 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DF52AF0-6055-442D-897F-D0F5B3D7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Atrakciófejlesztés</a:t>
            </a:r>
            <a:r>
              <a:rPr lang="hu-HU" dirty="0"/>
              <a:t> szempontjai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4B835-2F78-4711-9F65-2EC582109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340768"/>
            <a:ext cx="8238811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50" dirty="0">
                <a:solidFill>
                  <a:srgbClr val="4B5E90"/>
                </a:solidFill>
              </a:rPr>
              <a:t>A fejlesztés alapvetése a mindenkori vendégigények kielégítése, amelynek 21. századi jellemzői: </a:t>
            </a:r>
          </a:p>
          <a:p>
            <a:pPr>
              <a:buFontTx/>
              <a:buChar char="-"/>
            </a:pPr>
            <a:r>
              <a:rPr lang="hu-HU" sz="1650" dirty="0"/>
              <a:t>az élménykeresés az elsődleges szempont, és csak ezt követően az úti cél (ország, térség) meghatározása </a:t>
            </a:r>
          </a:p>
          <a:p>
            <a:pPr>
              <a:buFontTx/>
              <a:buChar char="-"/>
            </a:pPr>
            <a:r>
              <a:rPr lang="hu-HU" sz="1650" dirty="0"/>
              <a:t>koncentrált és tudatos utazással kapcsolatos döntés: térben és időben összesűrítve, az élményeket azonnal megosztva a virtuális és valós közösséggel (azonnali hírérték)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Fejlesztési szempontból alapvetően a turisztikai attrakciók két nagy csoportját különbözteti meg:</a:t>
            </a:r>
          </a:p>
          <a:p>
            <a:pPr>
              <a:buFontTx/>
              <a:buChar char="-"/>
            </a:pPr>
            <a:r>
              <a:rPr lang="hu-HU" sz="1600" dirty="0"/>
              <a:t>önálló utazási döntést befolyásoló attrakciók (országos és nemzetközi hatókör) </a:t>
            </a:r>
          </a:p>
          <a:p>
            <a:pPr>
              <a:buFontTx/>
              <a:buChar char="-"/>
            </a:pPr>
            <a:r>
              <a:rPr lang="hu-HU" sz="1600" dirty="0"/>
              <a:t>a desztinációs látogatófolyamba illeszthető, tartózkodási időt növelő lokális és térségi attrakciók, vagy azzá fejleszthető vonzerők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59D4745-AE2E-4C7A-B5F2-BBA006DB5831}"/>
              </a:ext>
            </a:extLst>
          </p:cNvPr>
          <p:cNvSpPr txBox="1"/>
          <p:nvPr/>
        </p:nvSpPr>
        <p:spPr>
          <a:xfrm>
            <a:off x="611560" y="1484785"/>
            <a:ext cx="799288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sz="1600" dirty="0">
                <a:solidFill>
                  <a:schemeClr val="tx1"/>
                </a:solidFill>
              </a:rPr>
              <a:t>A Magyar Turisztikai Ügynökség (MTÜ) a Kormány által az 1747/2017. (X. 18.) Korm. határozatban elfogadott Nemzeti Turizmusfejlesztési Stratégia 2030 részletesen meghatározza a turisztikai célú attrakciófejlesztés szempontjait.</a:t>
            </a:r>
          </a:p>
        </p:txBody>
      </p:sp>
    </p:spTree>
    <p:extLst>
      <p:ext uri="{BB962C8B-B14F-4D97-AF65-F5344CB8AC3E}">
        <p14:creationId xmlns:p14="http://schemas.microsoft.com/office/powerpoint/2010/main" val="1616508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D3C1D3-AEBA-4DDF-92E4-95489E003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Attrakciófejlesztés szempontjai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7712412-CAF8-4FDE-94AF-4D17F0FA7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attrakciófejlesztések középpontjában a látogatói élmény áll, amely a célcsoportok és keresleti igények feltárását és az azokra adott releváns „válaszok” megvalósítását jelenti: </a:t>
            </a:r>
          </a:p>
          <a:p>
            <a:pPr>
              <a:buFontTx/>
              <a:buChar char="-"/>
            </a:pPr>
            <a:r>
              <a:rPr lang="hu-HU" sz="1600" dirty="0"/>
              <a:t>valódi élményt biztosító, megfelelő impulzusokon alapuló interpretációs megoldásokat</a:t>
            </a:r>
          </a:p>
          <a:p>
            <a:pPr>
              <a:buFontTx/>
              <a:buChar char="-"/>
            </a:pPr>
            <a:r>
              <a:rPr lang="hu-HU" sz="1600" dirty="0"/>
              <a:t>a látogatófolyam </a:t>
            </a:r>
            <a:r>
              <a:rPr lang="hu-HU" sz="1600" dirty="0" err="1"/>
              <a:t>újraszervezését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új élményelemek beépítését</a:t>
            </a:r>
          </a:p>
          <a:p>
            <a:pPr>
              <a:buFontTx/>
              <a:buChar char="-"/>
            </a:pPr>
            <a:r>
              <a:rPr lang="hu-HU" sz="1600" dirty="0"/>
              <a:t>a fenntarthatóság szempontjait maximálisan figyelembe véve bevételnövelő és/vagy üzemeltetési költséget csökkentő szolgáltatások bevezetését </a:t>
            </a:r>
          </a:p>
          <a:p>
            <a:pPr>
              <a:buFontTx/>
              <a:buChar char="-"/>
            </a:pPr>
            <a:r>
              <a:rPr lang="hu-HU" sz="1600" dirty="0"/>
              <a:t>kedvező ár-érték arányú szolgáltatások kialakítását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Az attrakciók fejlesztése kapcsán fontos tulajdonság, hogy egy-egy létesítmény, jelentőségétől függően önállóan is képes vendéget egy adott térségbe (desztinációba) vonzani.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240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E834A9D-78D0-4A73-9823-23C58300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attrakciófejlesztés szintjei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A2DB61A-83D0-41D0-A41E-E77DFCAEC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szint: </a:t>
            </a:r>
            <a:r>
              <a:rPr lang="hu-HU" sz="1600" dirty="0"/>
              <a:t>az attrakciófejlesztés első szinten a térségi kínálat teljeskörűvé tételét jelenti, illetve az egyes attrakciók esetén olyan fejlesztéseket, amelyek önmagukban is komplexek és fenntarthatók, valamint illeszkednek az adott térség fejlesztési logikájához.</a:t>
            </a:r>
          </a:p>
          <a:p>
            <a:pPr algn="just"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szint: </a:t>
            </a:r>
            <a:r>
              <a:rPr lang="hu-HU" sz="1600" dirty="0"/>
              <a:t>ezen a szinten történik az attrakció és szolgáltatásainak pozicionálása a piacon, amelyet az illeszkedésvizsgálat előz meg, azaz hogy országos, sőt bizonyos esetekben határon átnyúló szinten miképpen illeszkedik a tervezett fejlesztés a kínálathoz.</a:t>
            </a:r>
          </a:p>
          <a:p>
            <a:pPr algn="just"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szint: </a:t>
            </a:r>
            <a:r>
              <a:rPr lang="hu-HU" sz="1600" dirty="0"/>
              <a:t>a legtágabban értelmezett szinthez azok a fejlesztési szempontok tartoznak, amelyet valamennyi szint során érvényesíteni szükséges, függetlenül attól, hogy azok mely turisztikai termékhez tartoznak, vagy éppen hol helyezkednek el.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291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4D96225-CFDD-485D-BE53-7024D22DB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Horizontális szempontrendszer érvényesítése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3350BD-4BB4-40C8-A68A-337E6A5F3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5 horizontális célkitűzés a következő szempontok megvalósítását jelenti: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Együtt élő turizmus: </a:t>
            </a:r>
            <a:r>
              <a:rPr lang="hu-HU" sz="1600" dirty="0"/>
              <a:t>a turisták és a helyiek optimális, egymást nem zavaró, vagy akadályozó egymás mellett tartózkodását jelenti a turizmus szempontjából érintett helyszíneken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Családbarát turizmus: </a:t>
            </a:r>
            <a:r>
              <a:rPr lang="hu-HU" sz="1600" dirty="0"/>
              <a:t>egyszerre jelent infrastrukturális kialakítást, illetve az ehhez tartozó eszközöket és szolgáltatásokat, de legalább ilyen fontos elem a szemlélet, azaz ahogy a családbarátság tárgyi megvalósulását létrehozzák és üzemeltetik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Hozzáférhető turizmus: </a:t>
            </a:r>
            <a:r>
              <a:rPr lang="hu-HU" sz="1600" dirty="0"/>
              <a:t>a turisztikai alapinfrastruktúra és az attrakciók megközelíthetőségét, fizikai és infokommunikációs </a:t>
            </a:r>
            <a:r>
              <a:rPr lang="hu-HU" sz="1600" dirty="0" err="1"/>
              <a:t>akadálymentesítettségét</a:t>
            </a:r>
            <a:r>
              <a:rPr lang="hu-HU" sz="1600" dirty="0"/>
              <a:t>, illetve a kiszolgáló egységét meglétét és megfelelő állapotát jelenti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Érhető turizmus: </a:t>
            </a:r>
            <a:r>
              <a:rPr lang="hu-HU" sz="1600" dirty="0"/>
              <a:t>a „zajmentes” tájékoztatás (azaz az információ átadását zavaró tényezők kizárása) és a többnyelvűség megvalósítása, amely letisztult, egyértelmű, gyors és helyes informálást jelent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Digitális turizmus: </a:t>
            </a:r>
            <a:r>
              <a:rPr lang="hu-HU" sz="1600" dirty="0"/>
              <a:t>nemcsak a mindennapi szolgáltatás és a marketing tevékenység szintjén jelenhet meg, hanem az adatgyűjtés, -tárolás és -elemzés szintjén is jelentős szerepet játszik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565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CFED0C-F0D8-44A1-BC94-F42E532FC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Természeti környezet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4830C0E-346E-4C19-9E2E-A64CD98A7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Könryezetre</a:t>
            </a:r>
            <a:r>
              <a:rPr lang="hu-HU" sz="1600" dirty="0">
                <a:solidFill>
                  <a:srgbClr val="4B5E90"/>
                </a:solidFill>
              </a:rPr>
              <a:t> gyakorolt negatív hatások: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vízszennyezés</a:t>
            </a:r>
          </a:p>
          <a:p>
            <a:pPr>
              <a:buFontTx/>
              <a:buChar char="-"/>
            </a:pPr>
            <a:r>
              <a:rPr lang="hu-HU" sz="1600" dirty="0"/>
              <a:t>levegőszennyezés</a:t>
            </a:r>
          </a:p>
          <a:p>
            <a:pPr>
              <a:buFontTx/>
              <a:buChar char="-"/>
            </a:pPr>
            <a:r>
              <a:rPr lang="hu-HU" sz="1600" dirty="0"/>
              <a:t>zajhatások</a:t>
            </a:r>
          </a:p>
          <a:p>
            <a:pPr>
              <a:buFontTx/>
              <a:buChar char="-"/>
            </a:pPr>
            <a:r>
              <a:rPr lang="hu-HU" sz="1600" dirty="0"/>
              <a:t>szemetelés</a:t>
            </a:r>
          </a:p>
          <a:p>
            <a:pPr>
              <a:buFontTx/>
              <a:buChar char="-"/>
            </a:pPr>
            <a:r>
              <a:rPr lang="hu-HU" sz="1600" dirty="0"/>
              <a:t>ökológiai hatások</a:t>
            </a:r>
          </a:p>
          <a:p>
            <a:pPr>
              <a:buFontTx/>
              <a:buChar char="-"/>
            </a:pPr>
            <a:r>
              <a:rPr lang="hu-HU" sz="1600" dirty="0"/>
              <a:t>vizuális károkozás</a:t>
            </a:r>
          </a:p>
          <a:p>
            <a:pPr>
              <a:buFontTx/>
              <a:buChar char="-"/>
            </a:pPr>
            <a:r>
              <a:rPr lang="hu-HU" sz="1600" dirty="0"/>
              <a:t>épített történelmi örökség károsodása</a:t>
            </a:r>
          </a:p>
          <a:p>
            <a:pPr>
              <a:buFontTx/>
              <a:buChar char="-"/>
            </a:pPr>
            <a:r>
              <a:rPr lang="hu-HU" sz="1600" dirty="0"/>
              <a:t>területfelhasználási problémák</a:t>
            </a:r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A90152B-6C75-42C9-B7CD-403684254B99}"/>
              </a:ext>
            </a:extLst>
          </p:cNvPr>
          <p:cNvSpPr txBox="1"/>
          <p:nvPr/>
        </p:nvSpPr>
        <p:spPr>
          <a:xfrm>
            <a:off x="457200" y="1484784"/>
            <a:ext cx="8229600" cy="86177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600" dirty="0"/>
              <a:t>A „természeti környezet” megjelölés jelenti azt az egyik legfontosabb erőforrást, amelyre alapozva valamely területen a turisztikai tevékenység megkezdhető, azaz a turisztikai kínálat kialakítható</a:t>
            </a:r>
            <a:r>
              <a:rPr lang="hu-HU" sz="1800" dirty="0"/>
              <a:t>.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998046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6158045-B426-4C2C-ABFA-DF799FAFB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Természeti környezet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4142F5-DDA6-42AB-8D7C-8CA2A9E43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Környezetre gyakorolt pozitív hatások: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természeti területek megóvása</a:t>
            </a:r>
          </a:p>
          <a:p>
            <a:pPr>
              <a:buFontTx/>
              <a:buChar char="-"/>
            </a:pPr>
            <a:r>
              <a:rPr lang="hu-HU" sz="1800" dirty="0"/>
              <a:t>épített örökség védelme</a:t>
            </a:r>
          </a:p>
          <a:p>
            <a:pPr>
              <a:buFontTx/>
              <a:buChar char="-"/>
            </a:pPr>
            <a:r>
              <a:rPr lang="hu-HU" sz="1800" dirty="0"/>
              <a:t>környezetrendezés</a:t>
            </a:r>
          </a:p>
          <a:p>
            <a:pPr>
              <a:buFontTx/>
              <a:buChar char="-"/>
            </a:pPr>
            <a:r>
              <a:rPr lang="hu-HU" sz="1800" dirty="0"/>
              <a:t>környezeti értékteremtés</a:t>
            </a:r>
          </a:p>
          <a:p>
            <a:pPr>
              <a:buFontTx/>
              <a:buChar char="-"/>
            </a:pPr>
            <a:r>
              <a:rPr lang="hu-HU" sz="1800" dirty="0"/>
              <a:t>infrastruktúrafejlesztés</a:t>
            </a:r>
          </a:p>
          <a:p>
            <a:pPr>
              <a:buFontTx/>
              <a:buChar char="-"/>
            </a:pPr>
            <a:r>
              <a:rPr lang="hu-HU" sz="1800" dirty="0"/>
              <a:t>edukációs hatás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746455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BB7441C-E4D2-4024-825A-F3AFDC709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Társadalmi-gazdasági környezet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8352136-D6CA-48A6-8B8E-73E8201A4D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Környezetre gyakorolt negatív hatások: </a:t>
            </a:r>
          </a:p>
          <a:p>
            <a:pPr>
              <a:buFontTx/>
              <a:buChar char="-"/>
            </a:pPr>
            <a:r>
              <a:rPr lang="hu-HU" sz="1600" dirty="0"/>
              <a:t>elmaradó gazdasági haszon</a:t>
            </a:r>
          </a:p>
          <a:p>
            <a:pPr>
              <a:buFontTx/>
              <a:buChar char="-"/>
            </a:pPr>
            <a:r>
              <a:rPr lang="hu-HU" sz="1600" dirty="0"/>
              <a:t>gazdasági torzulások</a:t>
            </a:r>
          </a:p>
          <a:p>
            <a:pPr>
              <a:buFontTx/>
              <a:buChar char="-"/>
            </a:pPr>
            <a:r>
              <a:rPr lang="hu-HU" sz="1600" dirty="0"/>
              <a:t>együttélés konfliktusforrásai</a:t>
            </a:r>
          </a:p>
          <a:p>
            <a:pPr>
              <a:buFontTx/>
              <a:buChar char="-"/>
            </a:pPr>
            <a:r>
              <a:rPr lang="hu-HU" sz="1600" dirty="0"/>
              <a:t>kultúra </a:t>
            </a:r>
            <a:r>
              <a:rPr lang="hu-HU" sz="1600" dirty="0" err="1"/>
              <a:t>kommercializálódása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szociális problémák és negatív viselkedési normák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Környezetre gyakorolt pozitív hatások:</a:t>
            </a:r>
          </a:p>
          <a:p>
            <a:pPr>
              <a:buFontTx/>
              <a:buChar char="-"/>
            </a:pPr>
            <a:r>
              <a:rPr lang="hu-HU" sz="1600" dirty="0"/>
              <a:t>foglalkoztatottság és jövedelem növekedése</a:t>
            </a:r>
          </a:p>
          <a:p>
            <a:pPr>
              <a:buFontTx/>
              <a:buChar char="-"/>
            </a:pPr>
            <a:r>
              <a:rPr lang="hu-HU" sz="1600" dirty="0"/>
              <a:t>életszínvonal növekedése</a:t>
            </a:r>
          </a:p>
          <a:p>
            <a:pPr>
              <a:buFontTx/>
              <a:buChar char="-"/>
            </a:pPr>
            <a:r>
              <a:rPr lang="hu-HU" sz="1600" dirty="0"/>
              <a:t>gazdaság növekedése</a:t>
            </a:r>
          </a:p>
          <a:p>
            <a:pPr>
              <a:buFontTx/>
              <a:buChar char="-"/>
            </a:pPr>
            <a:r>
              <a:rPr lang="hu-HU" sz="1600" dirty="0"/>
              <a:t>kompetencia növekedése</a:t>
            </a:r>
          </a:p>
          <a:p>
            <a:pPr>
              <a:buFontTx/>
              <a:buChar char="-"/>
            </a:pPr>
            <a:r>
              <a:rPr lang="hu-HU" sz="1600" dirty="0"/>
              <a:t>nyitottság növekedése, </a:t>
            </a:r>
            <a:r>
              <a:rPr lang="hu-HU" sz="1600" dirty="0" err="1"/>
              <a:t>konvencionalizmus</a:t>
            </a:r>
            <a:r>
              <a:rPr lang="hu-HU" sz="1600" dirty="0"/>
              <a:t> csökkenése</a:t>
            </a:r>
          </a:p>
          <a:p>
            <a:pPr>
              <a:buFontTx/>
              <a:buChar char="-"/>
            </a:pPr>
            <a:r>
              <a:rPr lang="hu-HU" sz="1600" dirty="0"/>
              <a:t>helyi értékek és hagyományok revitalizációja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24583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AB8950-8D4A-4948-8B17-EACDA8BDC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Társadalmi-gazdasági környezet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ED85214-D787-4B41-A683-7F786C385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negatív hatások kivédésének és a pozitív hatások elősegítésének számos eszköze létezik: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kölcsönös információnyújtás (fogadó- és küldőterületek között) </a:t>
            </a:r>
          </a:p>
          <a:p>
            <a:pPr>
              <a:buFontTx/>
              <a:buChar char="-"/>
            </a:pPr>
            <a:r>
              <a:rPr lang="hu-HU" sz="1800" dirty="0"/>
              <a:t>vendégszegmentálás és célzott marketing </a:t>
            </a:r>
          </a:p>
          <a:p>
            <a:pPr>
              <a:buFontTx/>
              <a:buChar char="-"/>
            </a:pPr>
            <a:r>
              <a:rPr lang="hu-HU" sz="1800" dirty="0"/>
              <a:t>képzés, szakképzés </a:t>
            </a:r>
          </a:p>
          <a:p>
            <a:pPr>
              <a:buFontTx/>
              <a:buChar char="-"/>
            </a:pPr>
            <a:r>
              <a:rPr lang="hu-HU" sz="1800" dirty="0"/>
              <a:t>fenntartható turizmus érdekében hozott szabályok bevezetése és betartatása</a:t>
            </a:r>
          </a:p>
          <a:p>
            <a:pPr>
              <a:buFontTx/>
              <a:buChar char="-"/>
            </a:pPr>
            <a:r>
              <a:rPr lang="hu-HU" sz="1800" dirty="0"/>
              <a:t>minőségi kritériumuk meghatározása, szolgáltatások minősítése és a szolgáltatási minőség fenntartása </a:t>
            </a:r>
          </a:p>
          <a:p>
            <a:pPr>
              <a:buFontTx/>
              <a:buChar char="-"/>
            </a:pPr>
            <a:r>
              <a:rPr lang="hu-HU" sz="1800" dirty="0"/>
              <a:t>pénzügyi ösztönzők alkalmazása </a:t>
            </a:r>
          </a:p>
          <a:p>
            <a:pPr>
              <a:buFontTx/>
              <a:buChar char="-"/>
            </a:pPr>
            <a:r>
              <a:rPr lang="hu-HU" sz="1800" dirty="0"/>
              <a:t>helyiek számára biztosított kedvezmények, „különleges” bánásmód </a:t>
            </a:r>
          </a:p>
          <a:p>
            <a:pPr>
              <a:buFontTx/>
              <a:buChar char="-"/>
            </a:pPr>
            <a:r>
              <a:rPr lang="hu-HU" sz="1800" dirty="0"/>
              <a:t>folyamatos monitoring a teherbíró- és a teljesítőképesség vonatkozásában egyaránt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234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Attrakciómenedzsment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https://kepezz.hu/VideoLibraryArticle/Details/12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9E4FBA-0C06-4E3B-9168-6EB027F86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Turisztikai termékké válás feltételei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F9F49-9829-4D9C-AFD4-06E447A7C3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Egy-egy attrakcióból akkor válik turisztikai termék, ha alábbi 5 tényező minimálisan rendelkezésre áll:</a:t>
            </a:r>
          </a:p>
          <a:p>
            <a:pPr>
              <a:buFontTx/>
              <a:buChar char="-"/>
            </a:pPr>
            <a:r>
              <a:rPr lang="hu-HU" sz="1600" dirty="0"/>
              <a:t>attrakció</a:t>
            </a:r>
          </a:p>
          <a:p>
            <a:pPr>
              <a:buFontTx/>
              <a:buChar char="-"/>
            </a:pPr>
            <a:r>
              <a:rPr lang="hu-HU" sz="1600" dirty="0"/>
              <a:t>szolgáltatások</a:t>
            </a:r>
          </a:p>
          <a:p>
            <a:pPr>
              <a:buFontTx/>
              <a:buChar char="-"/>
            </a:pPr>
            <a:r>
              <a:rPr lang="hu-HU" sz="1600" dirty="0"/>
              <a:t>megközelíthetőség</a:t>
            </a:r>
          </a:p>
          <a:p>
            <a:pPr>
              <a:buFontTx/>
              <a:buChar char="-"/>
            </a:pPr>
            <a:r>
              <a:rPr lang="hu-HU" sz="1600" dirty="0"/>
              <a:t>imázs</a:t>
            </a:r>
          </a:p>
          <a:p>
            <a:pPr>
              <a:buFontTx/>
              <a:buChar char="-"/>
            </a:pPr>
            <a:r>
              <a:rPr lang="hu-HU" sz="1600" dirty="0"/>
              <a:t>ár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attrakciómenedzsment az attrakciók helyszínén megjelenő látogatók tájékoztatására, irányítására és koordinálására irányuló tevékenység, amelynek célja:</a:t>
            </a:r>
          </a:p>
          <a:p>
            <a:pPr>
              <a:buFontTx/>
              <a:buChar char="-"/>
            </a:pPr>
            <a:r>
              <a:rPr lang="hu-HU" sz="1600" dirty="0"/>
              <a:t>a látogatók elérése és mozgásának koordinálása</a:t>
            </a:r>
          </a:p>
          <a:p>
            <a:pPr>
              <a:buFontTx/>
              <a:buChar char="-"/>
            </a:pPr>
            <a:r>
              <a:rPr lang="hu-HU" sz="1600" dirty="0"/>
              <a:t>információ nyújtása</a:t>
            </a:r>
          </a:p>
          <a:p>
            <a:pPr>
              <a:buFontTx/>
              <a:buChar char="-"/>
            </a:pPr>
            <a:r>
              <a:rPr lang="hu-HU" sz="1600" dirty="0"/>
              <a:t>egyedi és különleges élmény biztosítása</a:t>
            </a:r>
          </a:p>
          <a:p>
            <a:pPr>
              <a:buFontTx/>
              <a:buChar char="-"/>
            </a:pPr>
            <a:r>
              <a:rPr lang="hu-HU" sz="1600" dirty="0"/>
              <a:t>a szemléletformálás és az értéktudatosítás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270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D7856B1-C812-4AC0-B7B6-ECC89F835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Attrakciómenedzsment megvalósítási helyszínei, kulcsterületei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8C1917D-6837-43F1-8B46-D22B98A17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Legfontosabb helyszínek: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Látogatóközpontok:  </a:t>
            </a:r>
            <a:r>
              <a:rPr lang="hu-HU" sz="1600" dirty="0"/>
              <a:t>a látogatóközpont különböző funkciókat betöltő, komplex szolgáltatást nyújtó bemutatóhely, az a megérkezési pont, ahol a látogató elsődleges benyomásait szerzi, és dönt arról, hogy milyen típusú szolgáltatást (vagy szolgáltatáscsomagot vesz igénybe), és meddig marad a létesítményben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Információs hálózat: </a:t>
            </a:r>
            <a:r>
              <a:rPr lang="hu-HU" sz="1600" dirty="0"/>
              <a:t>legfőbb célja, hogy a látogatók a megfelelő helyen, megfelelő időben és megfelelő módon jussanak információhoz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Bemutatás helyszíne: </a:t>
            </a:r>
            <a:r>
              <a:rPr lang="hu-HU" sz="1600" dirty="0"/>
              <a:t>a bemutatás helyszíne az attrakció maga, amely néhány turisztikai termék esetén azonos helyszínt jelent a látogatóközponttal, néhány esetben azonban teljes mértékben elkülönül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025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26A8BF-6C82-48FA-9017-59A5D69A5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Attrakciómenedzsment résztevékenységei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42CC9D8-392E-48E2-AB67-84BB7C7A6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látogatómenedzsment (és ezen belül az interpretáció)</a:t>
            </a:r>
          </a:p>
          <a:p>
            <a:pPr>
              <a:buFontTx/>
              <a:buChar char="-"/>
            </a:pPr>
            <a:r>
              <a:rPr lang="hu-HU" sz="1600" dirty="0"/>
              <a:t>a marketing tevékenység (az attrakcióval kapcsolatos promóció)</a:t>
            </a:r>
          </a:p>
          <a:p>
            <a:pPr>
              <a:buFontTx/>
              <a:buChar char="-"/>
            </a:pPr>
            <a:r>
              <a:rPr lang="hu-HU" sz="1600" dirty="0"/>
              <a:t>a vendég kiszolgálása (szolgáltatásmenedzsment)</a:t>
            </a:r>
          </a:p>
          <a:p>
            <a:pPr>
              <a:buFontTx/>
              <a:buChar char="-"/>
            </a:pPr>
            <a:r>
              <a:rPr lang="hu-HU" sz="1600" dirty="0"/>
              <a:t>a humánerőforrás menedzsment</a:t>
            </a:r>
          </a:p>
          <a:p>
            <a:pPr>
              <a:buFontTx/>
              <a:buChar char="-"/>
            </a:pPr>
            <a:r>
              <a:rPr lang="hu-HU" sz="1600" dirty="0"/>
              <a:t>a pénzügyi menedzsment </a:t>
            </a:r>
          </a:p>
          <a:p>
            <a:pPr>
              <a:buFontTx/>
              <a:buChar char="-"/>
            </a:pPr>
            <a:r>
              <a:rPr lang="hu-HU" sz="1600" dirty="0"/>
              <a:t>technikai jellegű tevékenységek (az attrakció fenntartás, napi működtetése és az ehhez kapcsolható egyéb teendők)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Az attrakciómenedzsment az adottságokra és magára az attrakcióra koncentrál, ahol a látogató szabad idejének eltöltése és elégedettsége kerül a középpontba.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 A látogatókkal való kapcsolatteremtés az attrakciómenedzsment részének, a látogatómenedzsmentnek feladata. </a:t>
            </a:r>
          </a:p>
        </p:txBody>
      </p:sp>
    </p:spTree>
    <p:extLst>
      <p:ext uri="{BB962C8B-B14F-4D97-AF65-F5344CB8AC3E}">
        <p14:creationId xmlns:p14="http://schemas.microsoft.com/office/powerpoint/2010/main" val="42522265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5723768-FFEF-44A4-B469-A75EAE8EC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látogatómenedzsment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BCF5340-18EE-4404-AFAA-C59631D38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látogatómenedzsment szintén komplex tevékenység, amelynek mentén a vendég teljes szabadidejét irányítjuk, választási lehetőséget és ugyanakkor komplex programot is nyújtunk</a:t>
            </a:r>
          </a:p>
          <a:p>
            <a:pPr>
              <a:buFontTx/>
              <a:buChar char="-"/>
            </a:pPr>
            <a:r>
              <a:rPr lang="hu-HU" sz="1600" dirty="0"/>
              <a:t>feladata a látogatók különböző szegmensei részéről felmerülő igényekre választ adó megfelelő szolgáltatások (szolgáltatásokcsomagok) kialakítása, valamint a látogatói élmény folyamatos tökéletesítése</a:t>
            </a:r>
          </a:p>
          <a:p>
            <a:pPr>
              <a:buFontTx/>
              <a:buChar char="-"/>
            </a:pPr>
            <a:r>
              <a:rPr lang="hu-HU" sz="1600" dirty="0"/>
              <a:t>a „</a:t>
            </a:r>
            <a:r>
              <a:rPr lang="hu-HU" sz="1600" dirty="0" err="1"/>
              <a:t>customer</a:t>
            </a:r>
            <a:r>
              <a:rPr lang="hu-HU" sz="1600" dirty="0"/>
              <a:t> </a:t>
            </a:r>
            <a:r>
              <a:rPr lang="hu-HU" sz="1600" dirty="0" err="1"/>
              <a:t>journey</a:t>
            </a:r>
            <a:r>
              <a:rPr lang="hu-HU" sz="1600" dirty="0"/>
              <a:t>”, azaz a vásárlói élmény ebben a funkcióban teremtődik meg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Customer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journey</a:t>
            </a:r>
            <a:r>
              <a:rPr lang="hu-HU" sz="1600" dirty="0">
                <a:solidFill>
                  <a:srgbClr val="4B5E90"/>
                </a:solidFill>
              </a:rPr>
              <a:t> megvalósulásának 6 lépése: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  <p:pic>
        <p:nvPicPr>
          <p:cNvPr id="4" name="Kép 3" descr="A képen szöveg látható&#10;&#10;Automatikusan generált leírás">
            <a:extLst>
              <a:ext uri="{FF2B5EF4-FFF2-40B4-BE49-F238E27FC236}">
                <a16:creationId xmlns:a16="http://schemas.microsoft.com/office/drawing/2014/main" id="{63ABF087-AAA5-46F7-8949-77E68ACA1FE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897" y="4149080"/>
            <a:ext cx="4392206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047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52BF9C2-5E96-44F9-A80F-C7B7D9DA1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interpretáció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00DE660-5A2E-443C-A67C-88452BA90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Elsődleges célja a látogatás élménnyé alakítása.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Interpretáció alapelvei:</a:t>
            </a:r>
          </a:p>
          <a:p>
            <a:pPr>
              <a:buFontTx/>
              <a:buChar char="-"/>
            </a:pPr>
            <a:r>
              <a:rPr lang="hu-HU" sz="1800" dirty="0"/>
              <a:t>érdeklődés és figyelem megteremtése, illetve annak fenntartása</a:t>
            </a:r>
          </a:p>
          <a:p>
            <a:pPr>
              <a:buFontTx/>
              <a:buChar char="-"/>
            </a:pPr>
            <a:r>
              <a:rPr lang="hu-HU" sz="1800" dirty="0"/>
              <a:t>információ mélységének megteremtése</a:t>
            </a:r>
          </a:p>
          <a:p>
            <a:pPr>
              <a:buFontTx/>
              <a:buChar char="-"/>
            </a:pPr>
            <a:r>
              <a:rPr lang="hu-HU" sz="1800" dirty="0"/>
              <a:t>tudásmegosztás</a:t>
            </a:r>
          </a:p>
          <a:p>
            <a:pPr>
              <a:buFontTx/>
              <a:buChar char="-"/>
            </a:pPr>
            <a:r>
              <a:rPr lang="hu-HU" sz="1800" dirty="0"/>
              <a:t>szemléletformálás</a:t>
            </a:r>
          </a:p>
          <a:p>
            <a:pPr>
              <a:buFontTx/>
              <a:buChar char="-"/>
            </a:pPr>
            <a:r>
              <a:rPr lang="hu-HU" sz="1800" dirty="0"/>
              <a:t>információ mennyiségének és minőségének optimalizálása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677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B3ACA5-8C5E-4D6D-81AA-BD8143902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Marketing tevékenység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21DC884-C4CD-4E27-AEA2-558C8689A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turisztikai marketing egyszerre szemléletmód és eszközrendszer, amelynek középpontjában a látogató áll</a:t>
            </a:r>
          </a:p>
          <a:p>
            <a:pPr>
              <a:buFontTx/>
              <a:buChar char="-"/>
            </a:pPr>
            <a:r>
              <a:rPr lang="hu-HU" sz="1600" dirty="0"/>
              <a:t>a szemléletmód szerint az attrakciónak arra kell törekednie, hogy kínálata minél inkább megfeleljen a látogató igényeinek</a:t>
            </a:r>
          </a:p>
          <a:p>
            <a:pPr>
              <a:buFontTx/>
              <a:buChar char="-"/>
            </a:pPr>
            <a:r>
              <a:rPr lang="hu-HU" sz="1600" dirty="0"/>
              <a:t>a szemléletmód határozza meg, mely célok elérésére használja az attrakciómenedzsment az eszközöket</a:t>
            </a:r>
          </a:p>
          <a:p>
            <a:pPr>
              <a:buFontTx/>
              <a:buChar char="-"/>
            </a:pPr>
            <a:r>
              <a:rPr lang="hu-HU" sz="1600" dirty="0"/>
              <a:t>a turisztikai marketing tevékenységnek elsődlegesen arculat- és márkaépítés (azok összehangolása a feladat) a feladat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attrakciókról kialakítandó imázsnak a következő „funkciókkal” szükséges rendelkeznie</a:t>
            </a:r>
            <a:r>
              <a:rPr lang="hu-HU" sz="1050" dirty="0"/>
              <a:t>:</a:t>
            </a:r>
          </a:p>
          <a:p>
            <a:pPr marL="0" indent="0">
              <a:buNone/>
            </a:pPr>
            <a:endParaRPr lang="hu-HU" sz="1050" dirty="0"/>
          </a:p>
          <a:p>
            <a:pPr>
              <a:buFontTx/>
              <a:buChar char="-"/>
            </a:pPr>
            <a:r>
              <a:rPr lang="hu-HU" sz="1600" dirty="0"/>
              <a:t>identifikáció </a:t>
            </a:r>
          </a:p>
          <a:p>
            <a:pPr>
              <a:buFontTx/>
              <a:buChar char="-"/>
            </a:pPr>
            <a:r>
              <a:rPr lang="hu-HU" sz="1600" dirty="0"/>
              <a:t>orientáció </a:t>
            </a:r>
          </a:p>
          <a:p>
            <a:pPr>
              <a:buFontTx/>
              <a:buChar char="-"/>
            </a:pPr>
            <a:r>
              <a:rPr lang="hu-HU" sz="1600" dirty="0"/>
              <a:t>bizalom </a:t>
            </a:r>
          </a:p>
          <a:p>
            <a:pPr>
              <a:buFontTx/>
              <a:buChar char="-"/>
            </a:pPr>
            <a:r>
              <a:rPr lang="hu-HU" sz="1600" dirty="0"/>
              <a:t>kompetencia</a:t>
            </a:r>
          </a:p>
        </p:txBody>
      </p:sp>
    </p:spTree>
    <p:extLst>
      <p:ext uri="{BB962C8B-B14F-4D97-AF65-F5344CB8AC3E}">
        <p14:creationId xmlns:p14="http://schemas.microsoft.com/office/powerpoint/2010/main" val="27316394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1AB4325-0B71-4569-92A5-1568FA2BC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200" dirty="0"/>
              <a:t>szolgáltatásmenedzsment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7C94EAD-3108-4B1D-9270-3EC8409CD9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ahhoz, hogy a látogatók teljes élményt kapjanak, a bemutató helyszín mellett kiegészítő kényelmi szolgáltatásokat, valamint alapvető napközbeni szükségleteket kielégítő kereskedelmi és vendéglátóhelyi szolgáltatásokat is nyújtani kell</a:t>
            </a:r>
          </a:p>
          <a:p>
            <a:pPr>
              <a:buFontTx/>
              <a:buChar char="-"/>
            </a:pPr>
            <a:r>
              <a:rPr lang="hu-HU" sz="1600" dirty="0"/>
              <a:t>kiemelt hangsúllyal bír a biztonságos használat feltételeinek megteremtése</a:t>
            </a:r>
          </a:p>
          <a:p>
            <a:pPr>
              <a:buFontTx/>
              <a:buChar char="-"/>
            </a:pPr>
            <a:r>
              <a:rPr lang="hu-HU" sz="1650" dirty="0"/>
              <a:t>szintén kiemelten fontos az MTÜ által kiemelt horizontális szempontok (együtt-élő, családbarát, hozzáférhető, érthető és digitális turizmus) megvalósítása</a:t>
            </a:r>
          </a:p>
          <a:p>
            <a:pPr>
              <a:buFontTx/>
              <a:buChar char="-"/>
            </a:pPr>
            <a:r>
              <a:rPr lang="hu-HU" sz="1600" dirty="0"/>
              <a:t>az attrakció megtekintését követően a legtöbb látogató szívesen megpihen és fogyaszt</a:t>
            </a:r>
          </a:p>
          <a:p>
            <a:pPr>
              <a:buFontTx/>
              <a:buChar char="-"/>
            </a:pPr>
            <a:r>
              <a:rPr lang="hu-HU" sz="1600" dirty="0"/>
              <a:t>amennyiben az adott helyszín stílusa, kínálata megfelelő színvonalú, jelentős bevételekhez juttathatja a fenntartót</a:t>
            </a:r>
          </a:p>
          <a:p>
            <a:pPr>
              <a:buFontTx/>
              <a:buChar char="-"/>
            </a:pPr>
            <a:r>
              <a:rPr lang="hu-HU" sz="1600" dirty="0"/>
              <a:t>a kereskedelmi egységeket is a látogatói áramlás útjába kell elhelyezni úgy, hogy ne csak az attrakció látogatói, hanem adott esetben akár külső vásárlók által is igénybe vehetők legyenek</a:t>
            </a:r>
          </a:p>
          <a:p>
            <a:pPr>
              <a:buFontTx/>
              <a:buChar char="-"/>
            </a:pPr>
            <a:r>
              <a:rPr lang="hu-HU" sz="1600" dirty="0"/>
              <a:t>az árusított tárgyak köre kellően sokszínű, széles skálát felölelő </a:t>
            </a:r>
            <a:r>
              <a:rPr lang="hu-HU" sz="1600" dirty="0" err="1"/>
              <a:t>árfekvésű</a:t>
            </a:r>
            <a:r>
              <a:rPr lang="hu-HU" sz="1600" dirty="0"/>
              <a:t>, de az árszínvonaltól függetlenül igényes legyen</a:t>
            </a:r>
          </a:p>
        </p:txBody>
      </p:sp>
    </p:spTree>
    <p:extLst>
      <p:ext uri="{BB962C8B-B14F-4D97-AF65-F5344CB8AC3E}">
        <p14:creationId xmlns:p14="http://schemas.microsoft.com/office/powerpoint/2010/main" val="4628118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AFBEA9-07B4-441F-B05E-ECCA8F1F5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Humánerőforrás menedzsment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BF69E99-0D6C-4284-B684-CFD38C76C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Humán erőforrás szerepe az attrakciómenedzsmentben: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szolgáltatások megvalósítói</a:t>
            </a:r>
            <a:r>
              <a:rPr lang="hu-HU" sz="1600" dirty="0"/>
              <a:t>: az attrakció infrastruktúrája erre önmagában nem képes, a turisztikai szolgáltatás lelke az emberi munka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attrakciók értéknövelői</a:t>
            </a:r>
            <a:r>
              <a:rPr lang="hu-HU" sz="1600" dirty="0"/>
              <a:t>: az erőforrásokhoz kapcsolódó, humánerőforrás részvételével biztosított szolgáltatás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ők maguk is attrakciók</a:t>
            </a:r>
            <a:r>
              <a:rPr lang="hu-HU" sz="1600" dirty="0"/>
              <a:t>: egy-egy attrakció személyes szereplői önmaguk is vonzók lehetnek a látogatók számára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emberi kapcsolat: </a:t>
            </a:r>
            <a:r>
              <a:rPr lang="hu-HU" sz="1600" dirty="0"/>
              <a:t>amennyiben egy adott attrakció személyzete rokonszenves a látogatók számára, nagyobb az esély a visszatérési hajlandóságra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megújulás hajtóerői: </a:t>
            </a:r>
            <a:r>
              <a:rPr lang="hu-HU" sz="1600" dirty="0"/>
              <a:t>fizikai, minőségi megújulás is sokban múlik az emberi erőforrás kapacitás színvonalán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humánerőforrás legfontosabb attitűdjei:</a:t>
            </a:r>
          </a:p>
          <a:p>
            <a:pPr>
              <a:buFontTx/>
              <a:buChar char="-"/>
            </a:pPr>
            <a:r>
              <a:rPr lang="hu-HU" sz="1600" dirty="0"/>
              <a:t>pozitív, támogató hozzáállás</a:t>
            </a:r>
          </a:p>
          <a:p>
            <a:pPr>
              <a:buFontTx/>
              <a:buChar char="-"/>
            </a:pPr>
            <a:r>
              <a:rPr lang="hu-HU" sz="1600" dirty="0"/>
              <a:t>motiváltság, munkakedv </a:t>
            </a:r>
          </a:p>
          <a:p>
            <a:pPr>
              <a:buFontTx/>
              <a:buChar char="-"/>
            </a:pPr>
            <a:r>
              <a:rPr lang="hu-HU" sz="1600" dirty="0"/>
              <a:t>képzésekben való aktív részvétel </a:t>
            </a:r>
          </a:p>
          <a:p>
            <a:pPr>
              <a:buFontTx/>
              <a:buChar char="-"/>
            </a:pPr>
            <a:r>
              <a:rPr lang="hu-HU" sz="1600" dirty="0"/>
              <a:t>véleményformálás </a:t>
            </a:r>
          </a:p>
          <a:p>
            <a:pPr>
              <a:buFontTx/>
              <a:buChar char="-"/>
            </a:pPr>
            <a:r>
              <a:rPr lang="hu-HU" sz="1600" dirty="0"/>
              <a:t>együttműködés </a:t>
            </a:r>
          </a:p>
          <a:p>
            <a:pPr>
              <a:buFontTx/>
              <a:buChar char="-"/>
            </a:pPr>
            <a:r>
              <a:rPr lang="hu-HU" sz="1600" dirty="0"/>
              <a:t>felelősségvállalás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9150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506FB20-5035-4DF8-B5B4-E7A6A1CB8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Pénzügyi menedzsment, működéssel kapcsolatos tevékenység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970C124-64D8-4549-B250-94A633A17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egy-egy attrakció pénzügyi fenntarthatósága az attrakciómenedzsment legkritikusabb eleme</a:t>
            </a:r>
          </a:p>
          <a:p>
            <a:pPr>
              <a:buFontTx/>
              <a:buChar char="-"/>
            </a:pPr>
            <a:r>
              <a:rPr lang="hu-HU" sz="1800" dirty="0"/>
              <a:t>alapvető célja, hogy az attrakció tulajdonosai/üzemeltetői oly módon alakítsák ki a napi működés feltételeit, hogy az attrakció a mindennapok szintjén fenntartható legyen</a:t>
            </a:r>
          </a:p>
          <a:p>
            <a:pPr>
              <a:buFontTx/>
              <a:buChar char="-"/>
            </a:pPr>
            <a:r>
              <a:rPr lang="hu-HU" sz="1800" dirty="0"/>
              <a:t>itt különbséget szükséges tenni a köz- és magántulajdon között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Működéssel kapcsolatos tevékenység: </a:t>
            </a:r>
            <a:r>
              <a:rPr lang="hu-HU" sz="1800" dirty="0"/>
              <a:t>a működéssel kapcsolatos tevékenységhez a napi üzemeltetés biztosításához kapcsolatos feladatok menedzselése tartozik.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4291264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Képzés javasolt tematikája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https://kepezz.hu/VideoLibraryArticle/Details/12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28D99A-1CB0-4B90-86DC-1652C211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jelentősége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A37FA6-FDC6-4D3E-ABB7-EB0E334B7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vállalkozások képzési aktivitását méretén felül fő tevékenysége is jelentősen befolyásolja: </a:t>
            </a:r>
          </a:p>
          <a:p>
            <a:pPr>
              <a:buFontTx/>
              <a:buChar char="-"/>
            </a:pPr>
            <a:r>
              <a:rPr lang="hu-HU" sz="1600" dirty="0"/>
              <a:t>a villamosenergia, gázellátás, vagy például a légkondicionálás ágazatban kb. 85% a képzéseket támogató cégek aránya</a:t>
            </a:r>
          </a:p>
          <a:p>
            <a:pPr>
              <a:buFontTx/>
              <a:buChar char="-"/>
            </a:pPr>
            <a:r>
              <a:rPr lang="hu-HU" sz="1600" dirty="0"/>
              <a:t>amelyet a pénzügyi vállalkozások követtek 77%-kal</a:t>
            </a:r>
          </a:p>
          <a:p>
            <a:pPr>
              <a:buFontTx/>
              <a:buChar char="-"/>
            </a:pPr>
            <a:r>
              <a:rPr lang="hu-HU" sz="1600" dirty="0"/>
              <a:t>ezután következtek az információs és kommunikációs vállalatok, vagy például vízellátás és hulladékkezelés 60% feletti értékkel.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Azok a vállalkozások/szervezetek érik el a legjobb eredményeket, amelyek:</a:t>
            </a:r>
          </a:p>
          <a:p>
            <a:pPr>
              <a:buFontTx/>
              <a:buChar char="-"/>
            </a:pPr>
            <a:r>
              <a:rPr lang="hu-HU" sz="1600" dirty="0"/>
              <a:t>személyre szabott fejlesztési programot állítanak össze</a:t>
            </a:r>
          </a:p>
          <a:p>
            <a:pPr>
              <a:buFontTx/>
              <a:buChar char="-"/>
            </a:pPr>
            <a:r>
              <a:rPr lang="hu-HU" sz="1600" dirty="0"/>
              <a:t>figyelembe véve az egyéni erősségeket és igényeket</a:t>
            </a:r>
          </a:p>
          <a:p>
            <a:pPr>
              <a:buFontTx/>
              <a:buChar char="-"/>
            </a:pPr>
            <a:r>
              <a:rPr lang="hu-HU" sz="1600" dirty="0"/>
              <a:t>a betöltött pozícióhoz szükséges készségeket és kompetenciákat</a:t>
            </a:r>
          </a:p>
          <a:p>
            <a:pPr>
              <a:buFontTx/>
              <a:buChar char="-"/>
            </a:pPr>
            <a:r>
              <a:rPr lang="hu-HU" sz="1600" dirty="0"/>
              <a:t>a jövőt illető karrierterveket is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8269625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8BF536-A077-4D85-B8AB-41BB1D875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jelentősége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0D730D-F618-470F-9D51-AE40FFD451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legnagyobb siker akkor érhető el, ha a munkatársat is bevonják a fejlesztési és képzési tervek összeállításába</a:t>
            </a:r>
          </a:p>
          <a:p>
            <a:pPr>
              <a:buFontTx/>
              <a:buChar char="-"/>
            </a:pPr>
            <a:r>
              <a:rPr lang="hu-HU" sz="1800" dirty="0"/>
              <a:t>egy vállalkozás csak úgy lehet versenyképes, ha a legértékesebb munkatársakért folytatott versenyben az igényeknek való megfelelés tekintetében az élen jár</a:t>
            </a:r>
          </a:p>
          <a:p>
            <a:pPr>
              <a:buFontTx/>
              <a:buChar char="-"/>
            </a:pPr>
            <a:r>
              <a:rPr lang="hu-HU" sz="1800" dirty="0"/>
              <a:t>ennek hangsúlyos lépése, ha szem előtt tartja a munkavállalók igényeiben bekövetkezett változásokat</a:t>
            </a:r>
          </a:p>
          <a:p>
            <a:pPr>
              <a:buFontTx/>
              <a:buChar char="-"/>
            </a:pPr>
            <a:r>
              <a:rPr lang="hu-HU" sz="1800" dirty="0"/>
              <a:t>ezek az igények a juttatások, az ösztönző és egészséges munkahelyi környezet, a rugalmasság, illetve egyre nagyobb jelentősége van a képzésnek is, mint a megtartás eszközének</a:t>
            </a:r>
          </a:p>
        </p:txBody>
      </p:sp>
    </p:spTree>
    <p:extLst>
      <p:ext uri="{BB962C8B-B14F-4D97-AF65-F5344CB8AC3E}">
        <p14:creationId xmlns:p14="http://schemas.microsoft.com/office/powerpoint/2010/main" val="313246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429BF52-F4B2-422D-B1C2-6642F2E0F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jelentősége a turizmusban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2E43C61-7306-44A2-9175-1B36D3155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képzésekkel kapcsolatos általános követelmények alapvető ismérvei:</a:t>
            </a:r>
          </a:p>
          <a:p>
            <a:pPr>
              <a:buFontTx/>
              <a:buChar char="-"/>
            </a:pPr>
            <a:r>
              <a:rPr lang="hu-HU" sz="1800" dirty="0"/>
              <a:t>képzési </a:t>
            </a:r>
            <a:r>
              <a:rPr lang="hu-HU" sz="1800" dirty="0" err="1"/>
              <a:t>innovativitás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élményalapú módszerek</a:t>
            </a:r>
          </a:p>
          <a:p>
            <a:pPr>
              <a:buFontTx/>
              <a:buChar char="-"/>
            </a:pPr>
            <a:r>
              <a:rPr lang="hu-HU" sz="1800" dirty="0"/>
              <a:t>a digitális platformok bevonása a képzésbe</a:t>
            </a:r>
          </a:p>
          <a:p>
            <a:pPr>
              <a:buFontTx/>
              <a:buChar char="-"/>
            </a:pPr>
            <a:r>
              <a:rPr lang="hu-HU" sz="1800" dirty="0"/>
              <a:t>egyéni, csoportos és szervezeti </a:t>
            </a:r>
            <a:r>
              <a:rPr lang="hu-HU" sz="1800" dirty="0" err="1"/>
              <a:t>coachingok</a:t>
            </a:r>
            <a:endParaRPr lang="hu-HU" sz="1800" dirty="0"/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humánerőforrás fejlesztés fő szempontjai:</a:t>
            </a:r>
          </a:p>
          <a:p>
            <a:pPr>
              <a:buFontTx/>
              <a:buChar char="-"/>
            </a:pPr>
            <a:r>
              <a:rPr lang="hu-HU" sz="1800" dirty="0"/>
              <a:t>célirányos képzések</a:t>
            </a:r>
          </a:p>
          <a:p>
            <a:pPr>
              <a:buFontTx/>
              <a:buChar char="-"/>
            </a:pPr>
            <a:r>
              <a:rPr lang="hu-HU" sz="1800" dirty="0"/>
              <a:t>kompetenciák felmérése</a:t>
            </a:r>
          </a:p>
          <a:p>
            <a:pPr>
              <a:buFontTx/>
              <a:buChar char="-"/>
            </a:pPr>
            <a:r>
              <a:rPr lang="hu-HU" sz="1800" dirty="0"/>
              <a:t>tapasztalati tanulás</a:t>
            </a:r>
          </a:p>
          <a:p>
            <a:pPr>
              <a:buFontTx/>
              <a:buChar char="-"/>
            </a:pPr>
            <a:r>
              <a:rPr lang="hu-HU" sz="1800" dirty="0"/>
              <a:t>ismétlés</a:t>
            </a:r>
          </a:p>
          <a:p>
            <a:pPr>
              <a:buFontTx/>
              <a:buChar char="-"/>
            </a:pPr>
            <a:r>
              <a:rPr lang="hu-HU" sz="1800" dirty="0"/>
              <a:t>visszacsatolás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748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562870-40BF-4D74-A63F-C6EA8B509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D867264-0CC1-4A80-8B0A-E5F087640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800" dirty="0"/>
              <a:t>Az attrakciómenedzsment alapjai</a:t>
            </a:r>
          </a:p>
          <a:p>
            <a:pPr>
              <a:buAutoNum type="arabicPeriod"/>
            </a:pPr>
            <a:r>
              <a:rPr lang="hu-HU" sz="1800" dirty="0"/>
              <a:t>A hatékony attrakciómenedzsment lépései</a:t>
            </a:r>
          </a:p>
          <a:p>
            <a:pPr>
              <a:buAutoNum type="arabicPeriod"/>
            </a:pPr>
            <a:r>
              <a:rPr lang="hu-HU" sz="1800" dirty="0"/>
              <a:t>Gyakorlati képzés</a:t>
            </a:r>
          </a:p>
          <a:p>
            <a:pPr>
              <a:buAutoNum type="arabicPeriod"/>
            </a:pPr>
            <a:r>
              <a:rPr lang="hu-HU" sz="1800" dirty="0"/>
              <a:t>Képzési hatékonyság biztosítása: ismétlés és visszacsatolás</a:t>
            </a:r>
          </a:p>
          <a:p>
            <a:pPr marL="0" indent="0">
              <a:buNone/>
            </a:pPr>
            <a:endParaRPr lang="hu-HU" sz="1800" dirty="0"/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189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50D0F4B-1512-4839-8D40-67A1D899B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Képzésből származó előnyök, elmaradásából származó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https://kepezz.hu/VideoLibraryArticle/Details/12</a:t>
            </a:r>
            <a:r>
              <a:rPr lang="hu-HU" sz="1800" dirty="0"/>
              <a:t>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23123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9FB6F6-15FB-4BF6-90D0-ED2261CC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előnyei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2FD6A1-DEE3-4635-BAF6-B7EF89812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FontTx/>
              <a:buChar char="-"/>
            </a:pPr>
            <a:r>
              <a:rPr lang="hu-HU" sz="1800" dirty="0"/>
              <a:t>a munkavállalók megértik az attrakciómenedzsment fontosságát</a:t>
            </a:r>
          </a:p>
          <a:p>
            <a:pPr algn="just">
              <a:buFontTx/>
              <a:buChar char="-"/>
            </a:pPr>
            <a:r>
              <a:rPr lang="hu-HU" sz="1800" dirty="0"/>
              <a:t>megértik az egyes munkafolyamatokat és feladatuknak érzik a hatékony működtetés elérését</a:t>
            </a:r>
          </a:p>
          <a:p>
            <a:pPr algn="just">
              <a:buFontTx/>
              <a:buChar char="-"/>
            </a:pPr>
            <a:r>
              <a:rPr lang="hu-HU" sz="1800" dirty="0"/>
              <a:t>maguk is motiválttá válnak a hatékonyság és a teljesítmény növelésében</a:t>
            </a:r>
          </a:p>
          <a:p>
            <a:pPr algn="just">
              <a:buFontTx/>
              <a:buChar char="-"/>
            </a:pPr>
            <a:r>
              <a:rPr lang="hu-HU" sz="1800" dirty="0"/>
              <a:t>a vezetők könnyebben átlátják létesítményük működését, annak esetleges hiányoságait és hatékony eszközöket találnak a problémák megoldására és az attrakció teljesítményének növelésére</a:t>
            </a:r>
          </a:p>
          <a:p>
            <a:pPr algn="just">
              <a:buFontTx/>
              <a:buChar char="-"/>
            </a:pPr>
            <a:r>
              <a:rPr lang="hu-HU" sz="1800" dirty="0"/>
              <a:t>a látogatók igényeinek magas szintű kielégítése a magas szintű vendégelégedettséget vetíti előre</a:t>
            </a:r>
          </a:p>
          <a:p>
            <a:pPr algn="just">
              <a:buFontTx/>
              <a:buChar char="-"/>
            </a:pPr>
            <a:r>
              <a:rPr lang="hu-HU" sz="1800" dirty="0"/>
              <a:t>a magasabb költés magasabb bevételhez juttatja a szolgáltatókat, amely megkönnyíti az üzemeltetést és a fenntarthatóságot, és olyan többletbevételek képződnek, amelyek további fejlesztéseket tesznek lehetővé</a:t>
            </a:r>
          </a:p>
        </p:txBody>
      </p:sp>
    </p:spTree>
    <p:extLst>
      <p:ext uri="{BB962C8B-B14F-4D97-AF65-F5344CB8AC3E}">
        <p14:creationId xmlns:p14="http://schemas.microsoft.com/office/powerpoint/2010/main" val="14793676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B9F4875-0C3C-4363-A050-F717CB2C4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elmaradásának veszélyei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E2D918C-DD57-43BC-8C7D-D25B846DE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működtetéshez szükséges szakmai ismeretek hiánya előrevetíti a fenntartható üzemeltetés kockázatait</a:t>
            </a:r>
          </a:p>
          <a:p>
            <a:pPr>
              <a:buFontTx/>
              <a:buChar char="-"/>
            </a:pPr>
            <a:r>
              <a:rPr lang="hu-HU" sz="1800" dirty="0"/>
              <a:t>optimális attrakciómenedzsment tevékenység nélkül a működési eredmények nem növelhetők</a:t>
            </a:r>
          </a:p>
          <a:p>
            <a:pPr>
              <a:buFontTx/>
              <a:buChar char="-"/>
            </a:pPr>
            <a:r>
              <a:rPr lang="hu-HU" sz="1800" dirty="0"/>
              <a:t>nem javul a munkaadók és munkavállalók közötti kapcsolat, amely a motiváció elveszítéséhez, végül a fluktuáció erősödéséhez vezethet</a:t>
            </a:r>
          </a:p>
          <a:p>
            <a:pPr>
              <a:buFontTx/>
              <a:buChar char="-"/>
            </a:pPr>
            <a:r>
              <a:rPr lang="hu-HU" sz="1800" dirty="0"/>
              <a:t>nem alakul ki az attrakció versenytársaktól való megkülönböztethetősége, ami hosszabb távon a kereslet gyengüléséhez és ezáltal a fenntartás gyengeségeihez vezethet</a:t>
            </a:r>
          </a:p>
        </p:txBody>
      </p:sp>
    </p:spTree>
    <p:extLst>
      <p:ext uri="{BB962C8B-B14F-4D97-AF65-F5344CB8AC3E}">
        <p14:creationId xmlns:p14="http://schemas.microsoft.com/office/powerpoint/2010/main" val="35910723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6E4BDE-793A-429F-B615-DD91627B6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https://kepezz.hu/VideoLibraryArticle/Details/12</a:t>
            </a:r>
            <a:r>
              <a:rPr lang="hu-HU" sz="1800" dirty="0"/>
              <a:t>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736958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80FC51F-3C58-44B5-A8BE-EE51249D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8B30FC9-9458-4B96-9C8C-1EE432B30B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1600" dirty="0"/>
              <a:t>A kínálat legfontosabb eleme az attrakció, amely megfelelő működtetés esetén meghatározó gazdasági szereplője lehet egy-egy település, vagy desztináció életének.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Az attrakciómenedzsment célja, hogy biztosítsa az adott attrakció gazdasági-társadalmi és környezeti fenntarthatóságát, továbbá, hogy minőségi élményt biztosítson a látogatók számára.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 képzés során a résztvevők – legyen szó a menedzsmenthez tartozó, vagy a vendéggel közvetlenül találkozó munkavállalókról – a saját tudásuknak megfelelő oktatással elsajátítják az attrakciómenedzsmenttel kapcsolatos, legfontosabb alapfogalmakat, megismerik az attrakciók legfontosabb típusait, az attrakciófejlesztési szintjeit és a Nemzeti Turizmusfejlesztési Stratégia 2030 dokumentumban foglalt, mindenre ható horizontális szempontokat.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Az egyes képzések sikerességét 3 kulcstényező betartása jelenti: a képzések </a:t>
            </a:r>
            <a:r>
              <a:rPr lang="hu-HU" sz="1600" dirty="0" err="1"/>
              <a:t>testreszabása</a:t>
            </a:r>
            <a:r>
              <a:rPr lang="hu-HU" sz="1600" dirty="0"/>
              <a:t>, a hiányosságok feltárása, illetve a tudás ismétlése.</a:t>
            </a:r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7748422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4163</TotalTime>
  <Words>2527</Words>
  <Application>Microsoft Office PowerPoint</Application>
  <PresentationFormat>Diavetítés a képernyőre (4:3 oldalarány)</PresentationFormat>
  <Paragraphs>343</Paragraphs>
  <Slides>38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Turisztikai attrakciómenedzsment     2021</vt:lpstr>
      <vt:lpstr>PowerPoint-bemutató</vt:lpstr>
      <vt:lpstr>Látnivaló</vt:lpstr>
      <vt:lpstr>Turisztikai vonzerő, turisztikai attrakció</vt:lpstr>
      <vt:lpstr>Turisztikai attrakció</vt:lpstr>
      <vt:lpstr>Turisztikai attrakció</vt:lpstr>
      <vt:lpstr>Turisztikai termékek</vt:lpstr>
      <vt:lpstr>PowerPoint-bemutató</vt:lpstr>
      <vt:lpstr>Atrakciófejlesztés szempontjai</vt:lpstr>
      <vt:lpstr>Attrakciófejlesztés szempontjai</vt:lpstr>
      <vt:lpstr>Az attrakciófejlesztés szintjei</vt:lpstr>
      <vt:lpstr>Horizontális szempontrendszer érvényesítése</vt:lpstr>
      <vt:lpstr>Természeti környezet</vt:lpstr>
      <vt:lpstr>Természeti környezet</vt:lpstr>
      <vt:lpstr>Társadalmi-gazdasági környezet</vt:lpstr>
      <vt:lpstr>Társadalmi-gazdasági környezet</vt:lpstr>
      <vt:lpstr>PowerPoint-bemutató</vt:lpstr>
      <vt:lpstr>Turisztikai termékké válás feltételei</vt:lpstr>
      <vt:lpstr>Attrakciómenedzsment megvalósítási helyszínei, kulcsterületei</vt:lpstr>
      <vt:lpstr>Attrakciómenedzsment résztevékenységei</vt:lpstr>
      <vt:lpstr>látogatómenedzsment</vt:lpstr>
      <vt:lpstr>interpretáció</vt:lpstr>
      <vt:lpstr>Marketing tevékenység</vt:lpstr>
      <vt:lpstr>szolgáltatásmenedzsment</vt:lpstr>
      <vt:lpstr>Humánerőforrás menedzsment</vt:lpstr>
      <vt:lpstr>Pénzügyi menedzsment, működéssel kapcsolatos tevékenység</vt:lpstr>
      <vt:lpstr>PowerPoint-bemutató</vt:lpstr>
      <vt:lpstr>Képzés jelentősége</vt:lpstr>
      <vt:lpstr>Képzés jelentősége</vt:lpstr>
      <vt:lpstr>Képzés jelentősége a turizmusban</vt:lpstr>
      <vt:lpstr>Képzés javasolt felépítése</vt:lpstr>
      <vt:lpstr>PowerPoint-bemutató</vt:lpstr>
      <vt:lpstr>Képzés előnyei</vt:lpstr>
      <vt:lpstr>Képzés elmaradásának veszélyei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2017</cp:revision>
  <cp:lastPrinted>2019-09-17T07:24:41Z</cp:lastPrinted>
  <dcterms:created xsi:type="dcterms:W3CDTF">2014-03-03T11:13:53Z</dcterms:created>
  <dcterms:modified xsi:type="dcterms:W3CDTF">2021-06-08T13:02:01Z</dcterms:modified>
</cp:coreProperties>
</file>