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8" r:id="rId1"/>
  </p:sldMasterIdLst>
  <p:notesMasterIdLst>
    <p:notesMasterId r:id="rId40"/>
  </p:notesMasterIdLst>
  <p:sldIdLst>
    <p:sldId id="256" r:id="rId2"/>
    <p:sldId id="297" r:id="rId3"/>
    <p:sldId id="264" r:id="rId4"/>
    <p:sldId id="605" r:id="rId5"/>
    <p:sldId id="623" r:id="rId6"/>
    <p:sldId id="624" r:id="rId7"/>
    <p:sldId id="625" r:id="rId8"/>
    <p:sldId id="626" r:id="rId9"/>
    <p:sldId id="627" r:id="rId10"/>
    <p:sldId id="296" r:id="rId11"/>
    <p:sldId id="608" r:id="rId12"/>
    <p:sldId id="628" r:id="rId13"/>
    <p:sldId id="413" r:id="rId14"/>
    <p:sldId id="609" r:id="rId15"/>
    <p:sldId id="629" r:id="rId16"/>
    <p:sldId id="630" r:id="rId17"/>
    <p:sldId id="512" r:id="rId18"/>
    <p:sldId id="603" r:id="rId19"/>
    <p:sldId id="620" r:id="rId20"/>
    <p:sldId id="622" r:id="rId21"/>
    <p:sldId id="631" r:id="rId22"/>
    <p:sldId id="632" r:id="rId23"/>
    <p:sldId id="633" r:id="rId24"/>
    <p:sldId id="634" r:id="rId25"/>
    <p:sldId id="635" r:id="rId26"/>
    <p:sldId id="636" r:id="rId27"/>
    <p:sldId id="637" r:id="rId28"/>
    <p:sldId id="638" r:id="rId29"/>
    <p:sldId id="639" r:id="rId30"/>
    <p:sldId id="640" r:id="rId31"/>
    <p:sldId id="641" r:id="rId32"/>
    <p:sldId id="642" r:id="rId33"/>
    <p:sldId id="643" r:id="rId34"/>
    <p:sldId id="644" r:id="rId35"/>
    <p:sldId id="645" r:id="rId36"/>
    <p:sldId id="646" r:id="rId37"/>
    <p:sldId id="647" r:id="rId38"/>
    <p:sldId id="258" r:id="rId39"/>
  </p:sldIdLst>
  <p:sldSz cx="9144000" cy="6858000" type="screen4x3"/>
  <p:notesSz cx="6794500" cy="9906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0" userDrawn="1">
          <p15:clr>
            <a:srgbClr val="A4A3A4"/>
          </p15:clr>
        </p15:guide>
        <p15:guide id="2" pos="2140" userDrawn="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Kárpát Kinga" initials="KK" lastIdx="1" clrIdx="0">
    <p:extLst>
      <p:ext uri="{19B8F6BF-5375-455C-9EA6-DF929625EA0E}">
        <p15:presenceInfo xmlns:p15="http://schemas.microsoft.com/office/powerpoint/2012/main" userId="Kárpát Kinga" providerId="None"/>
      </p:ext>
    </p:extLst>
  </p:cmAuthor>
  <p:cmAuthor id="2" name="Kiss Violetta" initials="KV" lastIdx="1" clrIdx="1">
    <p:extLst>
      <p:ext uri="{19B8F6BF-5375-455C-9EA6-DF929625EA0E}">
        <p15:presenceInfo xmlns:p15="http://schemas.microsoft.com/office/powerpoint/2012/main" userId="S::kiss.violetta@mkik.hu::8dda6d2a-547f-4359-9dae-dec8dd7bfaaa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B5E90"/>
    <a:srgbClr val="3A5CB5"/>
    <a:srgbClr val="2349AC"/>
    <a:srgbClr val="B9B9B9"/>
    <a:srgbClr val="0000CC"/>
    <a:srgbClr val="E0A9A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Közepesen sötét stílus 2 – 1. jelölőszín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084" autoAdjust="0"/>
    <p:restoredTop sz="94622" autoAdjust="0"/>
  </p:normalViewPr>
  <p:slideViewPr>
    <p:cSldViewPr snapToObjects="1">
      <p:cViewPr varScale="1">
        <p:scale>
          <a:sx n="108" d="100"/>
          <a:sy n="108" d="100"/>
        </p:scale>
        <p:origin x="2022" y="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Objects="1">
      <p:cViewPr varScale="1">
        <p:scale>
          <a:sx n="86" d="100"/>
          <a:sy n="86" d="100"/>
        </p:scale>
        <p:origin x="3786" y="78"/>
      </p:cViewPr>
      <p:guideLst>
        <p:guide orient="horz" pos="3120"/>
        <p:guide pos="214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commentAuthors" Target="commentAuthor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lőfej helye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4283" cy="495300"/>
          </a:xfrm>
          <a:prstGeom prst="rect">
            <a:avLst/>
          </a:prstGeom>
        </p:spPr>
        <p:txBody>
          <a:bodyPr vert="horz" lIns="91294" tIns="45647" rIns="91294" bIns="45647" rtlCol="0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idx="1"/>
          </p:nvPr>
        </p:nvSpPr>
        <p:spPr>
          <a:xfrm>
            <a:off x="3848645" y="0"/>
            <a:ext cx="2944283" cy="495300"/>
          </a:xfrm>
          <a:prstGeom prst="rect">
            <a:avLst/>
          </a:prstGeom>
        </p:spPr>
        <p:txBody>
          <a:bodyPr vert="horz" lIns="91294" tIns="45647" rIns="91294" bIns="45647" rtlCol="0"/>
          <a:lstStyle>
            <a:lvl1pPr algn="r">
              <a:defRPr sz="1200"/>
            </a:lvl1pPr>
          </a:lstStyle>
          <a:p>
            <a:fld id="{6E1230F8-2015-46AC-9C15-B08EDE877F5D}" type="datetimeFigureOut">
              <a:rPr lang="hu-HU" smtClean="0"/>
              <a:t>2021. 06. 08.</a:t>
            </a:fld>
            <a:endParaRPr lang="hu-HU"/>
          </a:p>
        </p:txBody>
      </p:sp>
      <p:sp>
        <p:nvSpPr>
          <p:cNvPr id="4" name="Diakép helye 3"/>
          <p:cNvSpPr>
            <a:spLocks noGrp="1" noRot="1" noChangeAspect="1"/>
          </p:cNvSpPr>
          <p:nvPr>
            <p:ph type="sldImg" idx="2"/>
          </p:nvPr>
        </p:nvSpPr>
        <p:spPr>
          <a:xfrm>
            <a:off x="920750" y="742950"/>
            <a:ext cx="4953000" cy="3714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294" tIns="45647" rIns="91294" bIns="45647" rtlCol="0" anchor="ctr"/>
          <a:lstStyle/>
          <a:p>
            <a:endParaRPr lang="hu-HU"/>
          </a:p>
        </p:txBody>
      </p:sp>
      <p:sp>
        <p:nvSpPr>
          <p:cNvPr id="5" name="Jegyzetek helye 4"/>
          <p:cNvSpPr>
            <a:spLocks noGrp="1"/>
          </p:cNvSpPr>
          <p:nvPr>
            <p:ph type="body" sz="quarter" idx="3"/>
          </p:nvPr>
        </p:nvSpPr>
        <p:spPr>
          <a:xfrm>
            <a:off x="679450" y="4705350"/>
            <a:ext cx="5435600" cy="4457700"/>
          </a:xfrm>
          <a:prstGeom prst="rect">
            <a:avLst/>
          </a:prstGeom>
        </p:spPr>
        <p:txBody>
          <a:bodyPr vert="horz" lIns="91294" tIns="45647" rIns="91294" bIns="45647" rtlCol="0"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4"/>
          </p:nvPr>
        </p:nvSpPr>
        <p:spPr>
          <a:xfrm>
            <a:off x="1" y="9408981"/>
            <a:ext cx="2944283" cy="495300"/>
          </a:xfrm>
          <a:prstGeom prst="rect">
            <a:avLst/>
          </a:prstGeom>
        </p:spPr>
        <p:txBody>
          <a:bodyPr vert="horz" lIns="91294" tIns="45647" rIns="91294" bIns="45647" rtlCol="0" anchor="b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5"/>
          </p:nvPr>
        </p:nvSpPr>
        <p:spPr>
          <a:xfrm>
            <a:off x="3848645" y="9408981"/>
            <a:ext cx="2944283" cy="495300"/>
          </a:xfrm>
          <a:prstGeom prst="rect">
            <a:avLst/>
          </a:prstGeom>
        </p:spPr>
        <p:txBody>
          <a:bodyPr vert="horz" lIns="91294" tIns="45647" rIns="91294" bIns="45647" rtlCol="0" anchor="b"/>
          <a:lstStyle>
            <a:lvl1pPr algn="r">
              <a:defRPr sz="1200"/>
            </a:lvl1pPr>
          </a:lstStyle>
          <a:p>
            <a:fld id="{CDA5C11E-540C-488B-B718-84796C0B45F1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0365856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A5C11E-540C-488B-B718-84796C0B45F1}" type="slidenum">
              <a:rPr lang="hu-HU" smtClean="0"/>
              <a:t>1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11238914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A5C11E-540C-488B-B718-84796C0B45F1}" type="slidenum">
              <a:rPr lang="hu-HU" smtClean="0"/>
              <a:t>2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08432621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A5C11E-540C-488B-B718-84796C0B45F1}" type="slidenum">
              <a:rPr lang="hu-HU" smtClean="0"/>
              <a:t>38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1123891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/>
              <a:t>Alcím mintájának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2021. 06. 08.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  <p:sp>
        <p:nvSpPr>
          <p:cNvPr id="7" name="Cím 1"/>
          <p:cNvSpPr txBox="1">
            <a:spLocks/>
          </p:cNvSpPr>
          <p:nvPr userDrawn="1"/>
        </p:nvSpPr>
        <p:spPr>
          <a:xfrm>
            <a:off x="447989" y="44624"/>
            <a:ext cx="4412043" cy="8640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400" b="1" kern="1200" cap="all" baseline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hu-HU"/>
              <a:t>Mintacím szerkesztése</a:t>
            </a:r>
          </a:p>
        </p:txBody>
      </p:sp>
    </p:spTree>
    <p:extLst>
      <p:ext uri="{BB962C8B-B14F-4D97-AF65-F5344CB8AC3E}">
        <p14:creationId xmlns:p14="http://schemas.microsoft.com/office/powerpoint/2010/main" val="38052360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47989" y="44624"/>
            <a:ext cx="4700075" cy="936104"/>
          </a:xfrm>
        </p:spPr>
        <p:txBody>
          <a:bodyPr>
            <a:normAutofit/>
          </a:bodyPr>
          <a:lstStyle>
            <a:lvl1pPr algn="l">
              <a:defRPr sz="2400"/>
            </a:lvl1pPr>
          </a:lstStyle>
          <a:p>
            <a:r>
              <a:rPr lang="hu-HU" dirty="0"/>
              <a:t>Mintacím szerkesztése</a:t>
            </a: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2021. 06. 08.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3296148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2021. 06. 08.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  <p:sp>
        <p:nvSpPr>
          <p:cNvPr id="7" name="Cím 1"/>
          <p:cNvSpPr txBox="1">
            <a:spLocks/>
          </p:cNvSpPr>
          <p:nvPr userDrawn="1"/>
        </p:nvSpPr>
        <p:spPr>
          <a:xfrm>
            <a:off x="447989" y="44624"/>
            <a:ext cx="4412043" cy="8640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400" b="1" kern="1200" cap="all" baseline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hu-HU"/>
              <a:t>Mintacím szerkesztése</a:t>
            </a:r>
          </a:p>
        </p:txBody>
      </p:sp>
    </p:spTree>
    <p:extLst>
      <p:ext uri="{BB962C8B-B14F-4D97-AF65-F5344CB8AC3E}">
        <p14:creationId xmlns:p14="http://schemas.microsoft.com/office/powerpoint/2010/main" val="34690271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dirty="0"/>
              <a:t>Mintaszöveg szerkesztése</a:t>
            </a:r>
          </a:p>
          <a:p>
            <a:pPr lvl="1"/>
            <a:r>
              <a:rPr lang="hu-HU" dirty="0"/>
              <a:t>Második szint</a:t>
            </a:r>
          </a:p>
          <a:p>
            <a:pPr lvl="2"/>
            <a:r>
              <a:rPr lang="hu-HU" dirty="0"/>
              <a:t>Harmadik szint</a:t>
            </a:r>
          </a:p>
          <a:p>
            <a:pPr lvl="3"/>
            <a:r>
              <a:rPr lang="hu-HU" dirty="0"/>
              <a:t>Negyedik szint</a:t>
            </a:r>
          </a:p>
          <a:p>
            <a:pPr lvl="4"/>
            <a:r>
              <a:rPr lang="hu-HU" dirty="0"/>
              <a:t>Ötödik szint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2021. 06. 08.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6345614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2021. 06. 08.</a:t>
            </a:fld>
            <a:endParaRPr lang="hu-HU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44561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6" name="Tartalom helye 2"/>
          <p:cNvSpPr>
            <a:spLocks noGrp="1"/>
          </p:cNvSpPr>
          <p:nvPr>
            <p:ph idx="1"/>
          </p:nvPr>
        </p:nvSpPr>
        <p:spPr>
          <a:xfrm>
            <a:off x="447989" y="1628800"/>
            <a:ext cx="5111750" cy="4691063"/>
          </a:xfrm>
        </p:spPr>
        <p:txBody>
          <a:bodyPr/>
          <a:lstStyle>
            <a:lvl1pPr>
              <a:defRPr sz="24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dirty="0"/>
              <a:t>Mintaszöveg szerkesztése</a:t>
            </a:r>
          </a:p>
          <a:p>
            <a:pPr lvl="1"/>
            <a:r>
              <a:rPr lang="hu-HU" dirty="0"/>
              <a:t>Második szint</a:t>
            </a:r>
          </a:p>
          <a:p>
            <a:pPr lvl="2"/>
            <a:r>
              <a:rPr lang="hu-HU" dirty="0"/>
              <a:t>Harmadik szint</a:t>
            </a:r>
          </a:p>
          <a:p>
            <a:pPr lvl="3"/>
            <a:r>
              <a:rPr lang="hu-HU" dirty="0"/>
              <a:t>Negyedik szint</a:t>
            </a:r>
          </a:p>
          <a:p>
            <a:pPr lvl="4"/>
            <a:r>
              <a:rPr lang="hu-HU" dirty="0"/>
              <a:t>Ötödik szint</a:t>
            </a:r>
          </a:p>
        </p:txBody>
      </p:sp>
      <p:sp>
        <p:nvSpPr>
          <p:cNvPr id="7" name="Kép helye 2"/>
          <p:cNvSpPr>
            <a:spLocks noGrp="1"/>
          </p:cNvSpPr>
          <p:nvPr>
            <p:ph type="pic" idx="13"/>
          </p:nvPr>
        </p:nvSpPr>
        <p:spPr>
          <a:xfrm>
            <a:off x="5724128" y="1633102"/>
            <a:ext cx="3240360" cy="469106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0861757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1435100"/>
            <a:ext cx="5111750" cy="46910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 dirty="0"/>
              <a:t>Második szint</a:t>
            </a:r>
          </a:p>
          <a:p>
            <a:pPr lvl="2"/>
            <a:r>
              <a:rPr lang="hu-HU" dirty="0"/>
              <a:t>Harmadik szint</a:t>
            </a:r>
          </a:p>
          <a:p>
            <a:pPr lvl="3"/>
            <a:r>
              <a:rPr lang="hu-HU" dirty="0"/>
              <a:t>Negyedik szint</a:t>
            </a:r>
          </a:p>
          <a:p>
            <a:pPr lvl="4"/>
            <a:r>
              <a:rPr lang="hu-HU" dirty="0"/>
              <a:t>Ötödik szint</a:t>
            </a:r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2021. 06. 08.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  <p:sp>
        <p:nvSpPr>
          <p:cNvPr id="9" name="Cím 1"/>
          <p:cNvSpPr>
            <a:spLocks noGrp="1"/>
          </p:cNvSpPr>
          <p:nvPr>
            <p:ph type="title"/>
          </p:nvPr>
        </p:nvSpPr>
        <p:spPr>
          <a:xfrm>
            <a:off x="447989" y="44624"/>
            <a:ext cx="4412043" cy="864096"/>
          </a:xfrm>
        </p:spPr>
        <p:txBody>
          <a:bodyPr/>
          <a:lstStyle/>
          <a:p>
            <a:r>
              <a:rPr lang="hu-HU"/>
              <a:t>Mintacím szerkesztése</a:t>
            </a:r>
          </a:p>
        </p:txBody>
      </p:sp>
    </p:spTree>
    <p:extLst>
      <p:ext uri="{BB962C8B-B14F-4D97-AF65-F5344CB8AC3E}">
        <p14:creationId xmlns:p14="http://schemas.microsoft.com/office/powerpoint/2010/main" val="14287766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2021. 06. 08.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903494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8"/>
          <p:cNvSpPr>
            <a:spLocks noGrp="1"/>
          </p:cNvSpPr>
          <p:nvPr>
            <p:ph type="title" hasCustomPrompt="1"/>
          </p:nvPr>
        </p:nvSpPr>
        <p:spPr>
          <a:xfrm>
            <a:off x="4495800" y="2286000"/>
            <a:ext cx="4419600" cy="1143000"/>
          </a:xfrm>
        </p:spPr>
        <p:txBody>
          <a:bodyPr anchor="t">
            <a:noAutofit/>
          </a:bodyPr>
          <a:lstStyle>
            <a:lvl1pPr algn="l">
              <a:defRPr sz="4400" b="1" cap="all" baseline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r>
              <a:rPr lang="hu-HU" dirty="0"/>
              <a:t>Prezentáció Címe</a:t>
            </a:r>
            <a:endParaRPr lang="en-US" dirty="0"/>
          </a:p>
        </p:txBody>
      </p:sp>
      <p:sp>
        <p:nvSpPr>
          <p:cNvPr id="17" name="Text Placeholder 15"/>
          <p:cNvSpPr>
            <a:spLocks noGrp="1"/>
          </p:cNvSpPr>
          <p:nvPr>
            <p:ph type="body" sz="quarter" idx="10" hasCustomPrompt="1"/>
          </p:nvPr>
        </p:nvSpPr>
        <p:spPr>
          <a:xfrm>
            <a:off x="4495800" y="3886200"/>
            <a:ext cx="4343400" cy="914400"/>
          </a:xfrm>
        </p:spPr>
        <p:txBody>
          <a:bodyPr wrap="square" anchor="t"/>
          <a:lstStyle>
            <a:lvl1pPr marL="514350" indent="-514350" algn="l">
              <a:spcAft>
                <a:spcPts val="600"/>
              </a:spcAft>
              <a:buFontTx/>
              <a:buNone/>
              <a:defRPr cap="all" baseline="0">
                <a:solidFill>
                  <a:srgbClr val="FFFFFF"/>
                </a:solidFill>
                <a:latin typeface="Arial"/>
                <a:cs typeface="Arial"/>
              </a:defRPr>
            </a:lvl1pPr>
            <a:lvl2pPr>
              <a:buNone/>
              <a:defRPr/>
            </a:lvl2pPr>
          </a:lstStyle>
          <a:p>
            <a:pPr lvl="0"/>
            <a:r>
              <a:rPr lang="hu-HU" dirty="0"/>
              <a:t>Click to edit Alcím</a:t>
            </a:r>
          </a:p>
          <a:p>
            <a:pPr lvl="0"/>
            <a:endParaRPr lang="hu-H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47989" y="44624"/>
            <a:ext cx="4412043" cy="8640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dirty="0"/>
              <a:t>Mintacím szerkesztése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dirty="0"/>
              <a:t>Mintaszöveg szerkesztése</a:t>
            </a:r>
          </a:p>
          <a:p>
            <a:pPr lvl="1"/>
            <a:r>
              <a:rPr lang="hu-HU" dirty="0"/>
              <a:t>Második szint</a:t>
            </a:r>
          </a:p>
          <a:p>
            <a:pPr lvl="2"/>
            <a:r>
              <a:rPr lang="hu-HU" dirty="0"/>
              <a:t>Harmadik szint</a:t>
            </a:r>
          </a:p>
          <a:p>
            <a:pPr lvl="3"/>
            <a:r>
              <a:rPr lang="hu-HU" dirty="0"/>
              <a:t>Negyedik szint</a:t>
            </a:r>
          </a:p>
          <a:p>
            <a:pPr lvl="4"/>
            <a:r>
              <a:rPr lang="hu-HU" dirty="0"/>
              <a:t>Ötödik szint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D05FFA-4383-4574-9830-A5FF25BE8406}" type="datetimeFigureOut">
              <a:rPr lang="hu-HU" smtClean="0"/>
              <a:t>2021. 06. 08.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915082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61" r:id="rId3"/>
    <p:sldLayoutId id="2147483662" r:id="rId4"/>
    <p:sldLayoutId id="2147483663" r:id="rId5"/>
    <p:sldLayoutId id="2147483664" r:id="rId6"/>
    <p:sldLayoutId id="2147483666" r:id="rId7"/>
    <p:sldLayoutId id="2147483667" r:id="rId8"/>
    <p:sldLayoutId id="2147483670" r:id="rId9"/>
  </p:sldLayoutIdLst>
  <p:txStyles>
    <p:titleStyle>
      <a:lvl1pPr algn="l" defTabSz="914400" rtl="0" eaLnBrk="1" latinLnBrk="0" hangingPunct="1">
        <a:spcBef>
          <a:spcPct val="0"/>
        </a:spcBef>
        <a:buNone/>
        <a:defRPr sz="2400" b="1" kern="1200" cap="all" baseline="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9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kepezz.hu/VideoLibraryArticle/Details/1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s://kepezz.hu/VideoLibraryArticle/Details/1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s://kepezz.hu/VideoLibraryArticle/Details/1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hyperlink" Target="https://kepezz.hu/VideoLibraryArticle/Details/21" TargetMode="Externa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hyperlink" Target="https://kepezz.hu/VideoLibraryArticle/Details/1" TargetMode="Externa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hyperlink" Target="https://kepezz.hu/VideoLibraryArticle/Details/1" TargetMode="Externa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hyperlink" Target="https://kepezz.hu/VideoLibraryArticle/Details/1" TargetMode="Externa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hyperlink" Target="https://kepezz.hu/VideoLibraryArticle/Details/1" TargetMode="Externa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hyperlink" Target="https://kepezz.hu/VideoLibraryArticle/Details/1" TargetMode="Externa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5.png"/><Relationship Id="rId4" Type="http://schemas.openxmlformats.org/officeDocument/2006/relationships/hyperlink" Target="http://www.kepezz.hu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251520" y="620688"/>
            <a:ext cx="8424936" cy="3456384"/>
          </a:xfrm>
        </p:spPr>
        <p:txBody>
          <a:bodyPr/>
          <a:lstStyle/>
          <a:p>
            <a:pPr algn="ctr"/>
            <a:r>
              <a:rPr lang="hu-HU" dirty="0"/>
              <a:t>GINOP 6.1.7-17 </a:t>
            </a:r>
            <a:br>
              <a:rPr lang="hu-HU" sz="3000" dirty="0"/>
            </a:br>
            <a:br>
              <a:rPr lang="hu-HU" sz="3000" dirty="0"/>
            </a:br>
            <a:r>
              <a:rPr lang="hu-HU" sz="2800" dirty="0"/>
              <a:t>Munkahelyi képzések támogatása </a:t>
            </a:r>
            <a:r>
              <a:rPr lang="hu-HU" sz="2800" dirty="0" err="1"/>
              <a:t>mikro</a:t>
            </a:r>
            <a:r>
              <a:rPr lang="hu-HU" sz="2800" dirty="0"/>
              <a:t>-, kis- és középvállalatok és nagyvállalatok munkavállalói számára indított képzések szakmai támogató programja</a:t>
            </a:r>
            <a:br>
              <a:rPr lang="hu-HU" dirty="0"/>
            </a:br>
            <a:br>
              <a:rPr lang="hu-HU" dirty="0"/>
            </a:br>
            <a:br>
              <a:rPr lang="hu-HU" dirty="0"/>
            </a:br>
            <a:br>
              <a:rPr lang="hu-HU" dirty="0"/>
            </a:br>
            <a:endParaRPr lang="hu-HU" sz="3200" dirty="0"/>
          </a:p>
        </p:txBody>
      </p:sp>
      <p:sp>
        <p:nvSpPr>
          <p:cNvPr id="3" name="Szövegdoboz 2">
            <a:extLst>
              <a:ext uri="{FF2B5EF4-FFF2-40B4-BE49-F238E27FC236}">
                <a16:creationId xmlns:a16="http://schemas.microsoft.com/office/drawing/2014/main" id="{3F64C79F-F088-4636-942F-4B8F8C75A557}"/>
              </a:ext>
            </a:extLst>
          </p:cNvPr>
          <p:cNvSpPr txBox="1"/>
          <p:nvPr/>
        </p:nvSpPr>
        <p:spPr>
          <a:xfrm>
            <a:off x="1691680" y="4221088"/>
            <a:ext cx="496855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1800" dirty="0">
                <a:solidFill>
                  <a:schemeClr val="bg1"/>
                </a:solidFill>
              </a:rPr>
              <a:t>Munkahelyi képzések </a:t>
            </a:r>
            <a:br>
              <a:rPr lang="hu-HU" sz="1800" dirty="0">
                <a:solidFill>
                  <a:schemeClr val="bg1"/>
                </a:solidFill>
              </a:rPr>
            </a:br>
            <a:r>
              <a:rPr lang="hu-HU" sz="1800" dirty="0">
                <a:solidFill>
                  <a:schemeClr val="bg1"/>
                </a:solidFill>
              </a:rPr>
              <a:t>megvalósítását segítő </a:t>
            </a:r>
            <a:br>
              <a:rPr lang="hu-HU" sz="1800" dirty="0">
                <a:solidFill>
                  <a:schemeClr val="bg1"/>
                </a:solidFill>
              </a:rPr>
            </a:br>
            <a:r>
              <a:rPr lang="hu-HU" sz="1800" dirty="0">
                <a:solidFill>
                  <a:schemeClr val="bg1"/>
                </a:solidFill>
              </a:rPr>
              <a:t>szakmai ajánlások és útmutatók</a:t>
            </a:r>
            <a:endParaRPr lang="hu-HU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977053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251520" y="620688"/>
            <a:ext cx="8424936" cy="3456384"/>
          </a:xfrm>
        </p:spPr>
        <p:txBody>
          <a:bodyPr/>
          <a:lstStyle/>
          <a:p>
            <a:pPr algn="ctr"/>
            <a:br>
              <a:rPr lang="hu-HU" sz="3000" dirty="0"/>
            </a:br>
            <a:br>
              <a:rPr lang="hu-HU" dirty="0"/>
            </a:br>
            <a:r>
              <a:rPr lang="hu-HU" sz="3800" dirty="0"/>
              <a:t>Családbarátság a turizmusban</a:t>
            </a:r>
            <a:br>
              <a:rPr lang="hu-HU" sz="3800" dirty="0"/>
            </a:br>
            <a:br>
              <a:rPr lang="hu-HU" sz="3800" dirty="0"/>
            </a:br>
            <a:br>
              <a:rPr lang="hu-HU" sz="3800" dirty="0"/>
            </a:br>
            <a:br>
              <a:rPr lang="hu-HU" sz="3800" dirty="0"/>
            </a:br>
            <a:br>
              <a:rPr lang="hu-HU" sz="3800" dirty="0"/>
            </a:br>
            <a:r>
              <a:rPr lang="hu-HU" sz="3200" dirty="0"/>
              <a:t>2021</a:t>
            </a:r>
          </a:p>
        </p:txBody>
      </p:sp>
      <p:sp>
        <p:nvSpPr>
          <p:cNvPr id="3" name="Szövegdoboz 2">
            <a:extLst>
              <a:ext uri="{FF2B5EF4-FFF2-40B4-BE49-F238E27FC236}">
                <a16:creationId xmlns:a16="http://schemas.microsoft.com/office/drawing/2014/main" id="{D4DBAB1F-128A-478E-AC07-D939B2318756}"/>
              </a:ext>
            </a:extLst>
          </p:cNvPr>
          <p:cNvSpPr txBox="1"/>
          <p:nvPr/>
        </p:nvSpPr>
        <p:spPr>
          <a:xfrm>
            <a:off x="1619672" y="2492896"/>
            <a:ext cx="532859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hu-HU" sz="1800" dirty="0">
              <a:solidFill>
                <a:schemeClr val="bg1"/>
              </a:solidFill>
            </a:endParaRPr>
          </a:p>
          <a:p>
            <a:pPr algn="ctr"/>
            <a:endParaRPr lang="hu-HU" dirty="0">
              <a:solidFill>
                <a:schemeClr val="bg1"/>
              </a:solidFill>
            </a:endParaRPr>
          </a:p>
          <a:p>
            <a:pPr algn="ctr"/>
            <a:r>
              <a:rPr lang="hu-HU" sz="1800" dirty="0">
                <a:solidFill>
                  <a:schemeClr val="bg1"/>
                </a:solidFill>
              </a:rPr>
              <a:t>A bemutatóban hivatkozott </a:t>
            </a:r>
            <a:br>
              <a:rPr lang="hu-HU" sz="1800" dirty="0">
                <a:solidFill>
                  <a:schemeClr val="bg1"/>
                </a:solidFill>
              </a:rPr>
            </a:br>
            <a:r>
              <a:rPr lang="hu-HU" sz="1800" dirty="0">
                <a:solidFill>
                  <a:schemeClr val="bg1"/>
                </a:solidFill>
              </a:rPr>
              <a:t>szakmai anyag </a:t>
            </a:r>
            <a:br>
              <a:rPr lang="hu-HU" sz="1800" dirty="0">
                <a:solidFill>
                  <a:schemeClr val="bg1"/>
                </a:solidFill>
              </a:rPr>
            </a:br>
            <a:r>
              <a:rPr lang="hu-HU" sz="1800" dirty="0">
                <a:solidFill>
                  <a:schemeClr val="bg1"/>
                </a:solidFill>
              </a:rPr>
              <a:t>kidolgozója: </a:t>
            </a:r>
          </a:p>
          <a:p>
            <a:pPr algn="ctr"/>
            <a:br>
              <a:rPr lang="hu-HU" sz="1800" dirty="0">
                <a:solidFill>
                  <a:schemeClr val="bg1"/>
                </a:solidFill>
              </a:rPr>
            </a:br>
            <a:r>
              <a:rPr lang="hu-HU" dirty="0">
                <a:solidFill>
                  <a:schemeClr val="bg1"/>
                </a:solidFill>
              </a:rPr>
              <a:t>Bakony-Balaton Média Kft.</a:t>
            </a:r>
            <a:br>
              <a:rPr lang="hu-HU" dirty="0">
                <a:solidFill>
                  <a:schemeClr val="bg1"/>
                </a:solidFill>
              </a:rPr>
            </a:br>
            <a:endParaRPr lang="hu-HU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97903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Alcím 7">
            <a:extLst>
              <a:ext uri="{FF2B5EF4-FFF2-40B4-BE49-F238E27FC236}">
                <a16:creationId xmlns:a16="http://schemas.microsoft.com/office/drawing/2014/main" id="{258E1041-C55F-4EAE-BCD8-98225E25B13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hu-HU" sz="4000" b="1" dirty="0"/>
          </a:p>
          <a:p>
            <a:pPr marL="0" indent="0" algn="ctr">
              <a:buNone/>
            </a:pPr>
            <a:r>
              <a:rPr lang="hu-HU" sz="4000" b="1" dirty="0"/>
              <a:t>I. </a:t>
            </a:r>
            <a:endParaRPr lang="hu-HU" dirty="0"/>
          </a:p>
          <a:p>
            <a:pPr marL="0" indent="0" algn="ctr">
              <a:buNone/>
            </a:pPr>
            <a:r>
              <a:rPr lang="hu-HU" dirty="0"/>
              <a:t>Fogalmi dilemmák</a:t>
            </a:r>
          </a:p>
          <a:p>
            <a:pPr marL="0" indent="0">
              <a:buNone/>
            </a:pPr>
            <a:endParaRPr lang="hu-HU" dirty="0"/>
          </a:p>
          <a:p>
            <a:pPr marL="0" indent="0" algn="ctr">
              <a:buNone/>
            </a:pPr>
            <a:r>
              <a:rPr lang="hu-HU" sz="1800" dirty="0"/>
              <a:t>Részletes tájékoztatás: </a:t>
            </a:r>
            <a:r>
              <a:rPr lang="hu-HU" sz="1800" dirty="0">
                <a:hlinkClick r:id="rId2"/>
              </a:rPr>
              <a:t>https://kepezz.hu/VideoLibraryArticle/Details/1</a:t>
            </a:r>
            <a:r>
              <a:rPr lang="hu-HU" sz="1800" dirty="0"/>
              <a:t>          (regisztráció után)</a:t>
            </a:r>
          </a:p>
          <a:p>
            <a:pPr marL="0" indent="0">
              <a:buNone/>
            </a:pP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5316661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696A9DA1-BCD8-4E55-90A0-A5C3E032D0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u-HU" dirty="0"/>
              <a:t>Család fogalma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3DE2729F-2266-4350-A22D-6921119AC11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A </a:t>
            </a:r>
            <a:r>
              <a:rPr lang="hu-HU" sz="1600" dirty="0" err="1">
                <a:solidFill>
                  <a:srgbClr val="4B5E90"/>
                </a:solidFill>
              </a:rPr>
              <a:t>Weaver</a:t>
            </a:r>
            <a:r>
              <a:rPr lang="hu-HU" sz="1600" dirty="0">
                <a:solidFill>
                  <a:srgbClr val="4B5E90"/>
                </a:solidFill>
              </a:rPr>
              <a:t> és </a:t>
            </a:r>
            <a:r>
              <a:rPr lang="hu-HU" sz="1600" dirty="0" err="1">
                <a:solidFill>
                  <a:srgbClr val="4B5E90"/>
                </a:solidFill>
              </a:rPr>
              <a:t>Lawton</a:t>
            </a:r>
            <a:r>
              <a:rPr lang="hu-HU" sz="1600" dirty="0">
                <a:solidFill>
                  <a:srgbClr val="4B5E90"/>
                </a:solidFill>
              </a:rPr>
              <a:t> (2010) jegyezte „családi életciklus modell” (</a:t>
            </a:r>
            <a:r>
              <a:rPr lang="hu-HU" sz="1600" dirty="0" err="1">
                <a:solidFill>
                  <a:srgbClr val="4B5E90"/>
                </a:solidFill>
              </a:rPr>
              <a:t>family</a:t>
            </a:r>
            <a:r>
              <a:rPr lang="hu-HU" sz="1600" dirty="0">
                <a:solidFill>
                  <a:srgbClr val="4B5E90"/>
                </a:solidFill>
              </a:rPr>
              <a:t> life </a:t>
            </a:r>
            <a:r>
              <a:rPr lang="hu-HU" sz="1600" dirty="0" err="1">
                <a:solidFill>
                  <a:srgbClr val="4B5E90"/>
                </a:solidFill>
              </a:rPr>
              <a:t>cycle</a:t>
            </a:r>
            <a:r>
              <a:rPr lang="hu-HU" sz="1600" dirty="0">
                <a:solidFill>
                  <a:srgbClr val="4B5E90"/>
                </a:solidFill>
              </a:rPr>
              <a:t> – FLC) életszakasz szerinti bontás szerint 8 különböző csoportra osztja a családokat:</a:t>
            </a:r>
          </a:p>
          <a:p>
            <a:pPr>
              <a:buFontTx/>
              <a:buChar char="-"/>
            </a:pPr>
            <a:r>
              <a:rPr lang="hu-HU" sz="1600" dirty="0"/>
              <a:t>fiatal egyedülállók </a:t>
            </a:r>
          </a:p>
          <a:p>
            <a:pPr>
              <a:buFontTx/>
              <a:buChar char="-"/>
            </a:pPr>
            <a:r>
              <a:rPr lang="hu-HU" sz="1600" dirty="0"/>
              <a:t>fiatal párok (gyermek nélkül) </a:t>
            </a:r>
          </a:p>
          <a:p>
            <a:pPr>
              <a:buFontTx/>
              <a:buChar char="-"/>
            </a:pPr>
            <a:r>
              <a:rPr lang="hu-HU" sz="1600" dirty="0"/>
              <a:t>teljes fészek I. (nem iskolás gyerekekkel) </a:t>
            </a:r>
          </a:p>
          <a:p>
            <a:pPr>
              <a:buFontTx/>
              <a:buChar char="-"/>
            </a:pPr>
            <a:r>
              <a:rPr lang="hu-HU" sz="1600" dirty="0"/>
              <a:t>teljes fészek II. (iskolás gyermekekkel) </a:t>
            </a:r>
          </a:p>
          <a:p>
            <a:pPr>
              <a:buFontTx/>
              <a:buChar char="-"/>
            </a:pPr>
            <a:r>
              <a:rPr lang="hu-HU" sz="1600" dirty="0"/>
              <a:t>teljes fészek III. (idősebb gyermekekkel) </a:t>
            </a:r>
          </a:p>
          <a:p>
            <a:pPr>
              <a:buFontTx/>
              <a:buChar char="-"/>
            </a:pPr>
            <a:r>
              <a:rPr lang="hu-HU" sz="1600" dirty="0"/>
              <a:t>üres fészek I. (még dolgoznak, a gyermekek elhagyták az otthont) </a:t>
            </a:r>
          </a:p>
          <a:p>
            <a:pPr>
              <a:buFontTx/>
              <a:buChar char="-"/>
            </a:pPr>
            <a:r>
              <a:rPr lang="hu-HU" sz="1600" dirty="0"/>
              <a:t>üres fészek II. (nyugdíjasok) </a:t>
            </a:r>
          </a:p>
          <a:p>
            <a:pPr>
              <a:buFontTx/>
              <a:buChar char="-"/>
            </a:pPr>
            <a:r>
              <a:rPr lang="hu-HU" sz="1600" dirty="0"/>
              <a:t>magányos túlélők (nyugdíjasok)</a:t>
            </a: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</p:txBody>
      </p:sp>
      <p:sp>
        <p:nvSpPr>
          <p:cNvPr id="4" name="Szövegdoboz 3">
            <a:extLst>
              <a:ext uri="{FF2B5EF4-FFF2-40B4-BE49-F238E27FC236}">
                <a16:creationId xmlns:a16="http://schemas.microsoft.com/office/drawing/2014/main" id="{41E47428-5954-48A4-9D29-C4F31F5732B9}"/>
              </a:ext>
            </a:extLst>
          </p:cNvPr>
          <p:cNvSpPr txBox="1"/>
          <p:nvPr/>
        </p:nvSpPr>
        <p:spPr>
          <a:xfrm>
            <a:off x="755576" y="1772817"/>
            <a:ext cx="7560840" cy="107721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hu-HU" sz="1600" dirty="0"/>
              <a:t>A turizmusban a család leginkább a szülő-gyermek (esetleg nagyszülő-gyermek) együtt utazását jelenti. Amennyiben a két családtag azonos generációból származik, ők vendégszegmentáció és a számukra szóló szolgáltatási kínálat biztosítása szerint a „párok” kategóriájába sorolandók. </a:t>
            </a:r>
          </a:p>
        </p:txBody>
      </p:sp>
    </p:spTree>
    <p:extLst>
      <p:ext uri="{BB962C8B-B14F-4D97-AF65-F5344CB8AC3E}">
        <p14:creationId xmlns:p14="http://schemas.microsoft.com/office/powerpoint/2010/main" val="269175512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B9D6E10B-4F8A-46E4-9627-3B716BAAC3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Családi utazás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EEC83CBC-21D8-4736-8538-31B63487DB8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A különböző szakirodalmi háttértanulmányok alapján a következő definíciót fogadják el a családi turizmus fogalmának:</a:t>
            </a: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</p:txBody>
      </p:sp>
      <p:sp>
        <p:nvSpPr>
          <p:cNvPr id="4" name="Szövegdoboz 3">
            <a:extLst>
              <a:ext uri="{FF2B5EF4-FFF2-40B4-BE49-F238E27FC236}">
                <a16:creationId xmlns:a16="http://schemas.microsoft.com/office/drawing/2014/main" id="{059DDA62-7121-4FF4-9FF9-211AC8EB78F6}"/>
              </a:ext>
            </a:extLst>
          </p:cNvPr>
          <p:cNvSpPr txBox="1"/>
          <p:nvPr/>
        </p:nvSpPr>
        <p:spPr>
          <a:xfrm>
            <a:off x="611560" y="1700809"/>
            <a:ext cx="7920880" cy="830997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hu-HU" sz="1600"/>
              <a:t>A „családi turisták” azok a családi utazók (minimum 1 gyermek és 1 felnőtt), akik több, mint 24 órát töltenek szabadidős turisztikai céllal az állandó lakóhelyükön kívül (CARR, 2011; SCHANZEL, 2010). </a:t>
            </a:r>
            <a:endParaRPr lang="hu-HU" sz="1600" dirty="0"/>
          </a:p>
        </p:txBody>
      </p:sp>
      <p:sp>
        <p:nvSpPr>
          <p:cNvPr id="5" name="Szövegdoboz 4">
            <a:extLst>
              <a:ext uri="{FF2B5EF4-FFF2-40B4-BE49-F238E27FC236}">
                <a16:creationId xmlns:a16="http://schemas.microsoft.com/office/drawing/2014/main" id="{0D1943E7-4731-4BD5-98A9-E9744E0805BE}"/>
              </a:ext>
            </a:extLst>
          </p:cNvPr>
          <p:cNvSpPr txBox="1"/>
          <p:nvPr/>
        </p:nvSpPr>
        <p:spPr>
          <a:xfrm>
            <a:off x="611560" y="3429000"/>
            <a:ext cx="7920880" cy="1815882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0" indent="0" algn="just">
              <a:buNone/>
            </a:pPr>
            <a:r>
              <a:rPr lang="hu-HU" sz="1600" dirty="0"/>
              <a:t>Szándékoltan közösen, családként (családi csoport, </a:t>
            </a:r>
            <a:r>
              <a:rPr lang="hu-HU" sz="1600" dirty="0" err="1"/>
              <a:t>kiterjedtebb</a:t>
            </a:r>
            <a:r>
              <a:rPr lang="hu-HU" sz="1600" dirty="0"/>
              <a:t> család stb.) töltött idő, mely során - a mindennapos rutinoktól eltérő - szórakoztató tevékenységeket közösen végzik (...). A családi turizmusnak továbbá fontos része a rokonok, barátok, ismerősök meglátogatása (VFR=</a:t>
            </a:r>
            <a:r>
              <a:rPr lang="hu-HU" sz="1600" dirty="0" err="1"/>
              <a:t>Visiting</a:t>
            </a:r>
            <a:r>
              <a:rPr lang="hu-HU" sz="1600" dirty="0"/>
              <a:t> </a:t>
            </a:r>
            <a:r>
              <a:rPr lang="hu-HU" sz="1600" dirty="0" err="1"/>
              <a:t>Friends</a:t>
            </a:r>
            <a:r>
              <a:rPr lang="hu-HU" sz="1600" dirty="0"/>
              <a:t> &amp; </a:t>
            </a:r>
            <a:r>
              <a:rPr lang="hu-HU" sz="1600" dirty="0" err="1"/>
              <a:t>Relatives</a:t>
            </a:r>
            <a:r>
              <a:rPr lang="hu-HU" sz="1600" dirty="0"/>
              <a:t>). Ezek a típusú utazások gyakran többnapos ott-tartózkodást jelentenek, amely során helyi nevezetességeket is meglátogatnak, helyi vendéglátók (vendéglő, szálloda stb.) által biztosított szolgáltatásokat is igénybe vesznek. </a:t>
            </a:r>
            <a:endParaRPr lang="hu-HU" sz="1600" dirty="0">
              <a:solidFill>
                <a:srgbClr val="4B5E9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072076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3C2FB30F-A5E5-4507-B7E6-102BC3BBD9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Családbarát turizmus, mint turisztikai termék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358FE99D-51C7-4374-91D9-14040403E36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A szakirodalom három ismérv alapján csoportosítja a turisztikai terméket:</a:t>
            </a:r>
          </a:p>
          <a:p>
            <a:pPr>
              <a:buFontTx/>
              <a:buChar char="-"/>
            </a:pPr>
            <a:r>
              <a:rPr lang="hu-HU" sz="1600" dirty="0"/>
              <a:t>tevékenység-specifikus szempontból (pl. kulturális, aktív, bor és gasztronómia)</a:t>
            </a:r>
          </a:p>
          <a:p>
            <a:pPr>
              <a:buFontTx/>
              <a:buChar char="-"/>
            </a:pPr>
            <a:r>
              <a:rPr lang="hu-HU" sz="1600" dirty="0"/>
              <a:t>térspecifikus szempontból (pl. vízparti, falusi, hegyvidéki)</a:t>
            </a:r>
          </a:p>
          <a:p>
            <a:pPr>
              <a:buFontTx/>
              <a:buChar char="-"/>
            </a:pPr>
            <a:r>
              <a:rPr lang="hu-HU" sz="1600" dirty="0"/>
              <a:t>csoportspecifikus szempontból (pl. ifjúsági, szenior, akadálymentes)</a:t>
            </a:r>
          </a:p>
          <a:p>
            <a:pPr marL="0" indent="0">
              <a:buNone/>
            </a:pPr>
            <a:endParaRPr lang="hu-HU" sz="1600" dirty="0"/>
          </a:p>
          <a:p>
            <a:pPr marL="0" indent="0" algn="just">
              <a:buNone/>
            </a:pPr>
            <a:r>
              <a:rPr lang="hu-HU" sz="1600" dirty="0">
                <a:solidFill>
                  <a:srgbClr val="4B5E90"/>
                </a:solidFill>
              </a:rPr>
              <a:t>A hazai turizmus legfőbb állami szervezete, a Magyar Turisztikai Ügynökség a családbarátságot nem, mint egy utazástípust, vagy turisztikai terméket kezeli, hanem olyan horizontális ismérvként, amely a turizmus minden termékében és szolgáltatásában megjelenik.</a:t>
            </a:r>
          </a:p>
          <a:p>
            <a:pPr marL="0" indent="0" algn="just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algn="just">
              <a:buFontTx/>
              <a:buChar char="-"/>
            </a:pPr>
            <a:r>
              <a:rPr lang="hu-HU" sz="1600" dirty="0"/>
              <a:t>a családi utazás legalább 2 fő együtt utazót, és azon belül is két különböző generációhoz tartozó személyt jelent (és nem kizárólag szülőt és gyermeket)</a:t>
            </a:r>
          </a:p>
          <a:p>
            <a:pPr algn="just">
              <a:buFontTx/>
              <a:buChar char="-"/>
            </a:pPr>
            <a:r>
              <a:rPr lang="hu-HU" sz="1600" dirty="0"/>
              <a:t>a családi utazások célja a hétköznapoktól való elszakadás és a közös élményszerzés</a:t>
            </a:r>
          </a:p>
          <a:p>
            <a:pPr algn="just">
              <a:buFontTx/>
              <a:buChar char="-"/>
            </a:pPr>
            <a:r>
              <a:rPr lang="hu-HU" sz="1600" dirty="0"/>
              <a:t>a családi utazások résztvevői – az utazási motivációtól függetlenül – a helyszínen tartózkodás ideje alatt turisztikai szolgáltatásokat vesznek igénybe.</a:t>
            </a:r>
            <a:endParaRPr lang="hu-HU" sz="1600" dirty="0">
              <a:solidFill>
                <a:srgbClr val="4B5E90"/>
              </a:solidFill>
            </a:endParaRPr>
          </a:p>
          <a:p>
            <a:pPr marL="0" indent="0" algn="just">
              <a:buNone/>
            </a:pPr>
            <a:endParaRPr lang="hu-HU" sz="1600" dirty="0">
              <a:solidFill>
                <a:srgbClr val="4B5E9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35029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7FB266E7-C170-47E6-99F2-87C78A7FCF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Gyerekbarát és szenior turizmus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DDB2D2D3-6FEB-4415-AB2B-79DC84A746A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Gyermekek jelentősége a turizmusban:</a:t>
            </a:r>
          </a:p>
          <a:p>
            <a:pPr>
              <a:buFontTx/>
              <a:buChar char="-"/>
            </a:pPr>
            <a:r>
              <a:rPr lang="hu-HU" sz="1600" dirty="0"/>
              <a:t>a gyermekek jelentős szegmensét képviselik a turizmus célcsoportjainak</a:t>
            </a:r>
          </a:p>
          <a:p>
            <a:pPr>
              <a:buFontTx/>
              <a:buChar char="-"/>
            </a:pPr>
            <a:r>
              <a:rPr lang="hu-HU" sz="1600" dirty="0"/>
              <a:t>igényeik közvetlenül és közvetetten megjelennek</a:t>
            </a:r>
          </a:p>
          <a:p>
            <a:pPr>
              <a:buFontTx/>
              <a:buChar char="-"/>
            </a:pPr>
            <a:r>
              <a:rPr lang="hu-HU" sz="1600" dirty="0"/>
              <a:t>legnagyobb gátja, hogy a gyermek nem, mint igényekkel rendelkező fogyasztó, hanem sokkal inkább passzív szereplőként jelenik meg</a:t>
            </a:r>
          </a:p>
          <a:p>
            <a:pPr>
              <a:buFontTx/>
              <a:buChar char="-"/>
            </a:pPr>
            <a:r>
              <a:rPr lang="hu-HU" sz="1600" dirty="0"/>
              <a:t>további akadályozó tényező, hogy a gyermekek általában nincsenek életkor szerint szegmentálva</a:t>
            </a:r>
          </a:p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Szenior turizmus:</a:t>
            </a:r>
          </a:p>
          <a:p>
            <a:pPr>
              <a:buFontTx/>
              <a:buChar char="-"/>
            </a:pPr>
            <a:r>
              <a:rPr lang="hu-HU" sz="1600" dirty="0"/>
              <a:t>jelentős potenciállal rendelkező (viszonylag) új fogyasztói szegmens</a:t>
            </a:r>
          </a:p>
          <a:p>
            <a:pPr>
              <a:buFontTx/>
              <a:buChar char="-"/>
            </a:pPr>
            <a:r>
              <a:rPr lang="hu-HU" sz="1600" dirty="0"/>
              <a:t>a szakirodalom általános megközelítése szerint az 55 évnél idősebb, turisztikailag aktív személyeket soroljuk a szenior turisták közé, a csoporton belül pedig célszerű elkülöníteni az ún. fiatal szeniorokat (55-64 év között), valamint az időskorú, 65 évnél idősebb </a:t>
            </a:r>
            <a:r>
              <a:rPr lang="hu-HU" sz="1600" dirty="0" err="1"/>
              <a:t>szegmenst</a:t>
            </a:r>
            <a:endParaRPr lang="hu-HU" sz="1600" dirty="0"/>
          </a:p>
          <a:p>
            <a:pPr>
              <a:buFontTx/>
              <a:buChar char="-"/>
            </a:pPr>
            <a:r>
              <a:rPr lang="hu-HU" sz="1600" dirty="0"/>
              <a:t>a szenior nemzedékre jelentős szabadidő és elkölthető jövedelem jellemző</a:t>
            </a:r>
          </a:p>
          <a:p>
            <a:pPr>
              <a:buFontTx/>
              <a:buChar char="-"/>
            </a:pPr>
            <a:r>
              <a:rPr lang="hu-HU" sz="1600" dirty="0"/>
              <a:t>a szenior korosztályt a WHOP tanulmány alapján négy fő dimenzió szerint tipizálhatjuk: érdeklődés, fizikai és kognitív kapacitás, utazási szokások, valamint pénzügyi lehetőségek</a:t>
            </a: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739397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54FEF2B8-3A30-48B0-A49F-BB4EE4CBF9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Szenior turizmus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2E1980F6-05AF-48F4-AAC6-5E01E99CD9B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A korosztály fogyasztói preferenciáit vizsgálva az alábbi főbb ismertetőjegyeket határozhatjuk meg: </a:t>
            </a:r>
          </a:p>
          <a:p>
            <a:pPr>
              <a:buFontTx/>
              <a:buChar char="-"/>
            </a:pPr>
            <a:r>
              <a:rPr lang="hu-HU" sz="1600" dirty="0"/>
              <a:t>a szenior turisták (fiatal szeniorokat, valamint az idősebb részcsoportokat is beleértve) általában tapasztalt utazók</a:t>
            </a:r>
          </a:p>
          <a:p>
            <a:pPr>
              <a:buFontTx/>
              <a:buChar char="-"/>
            </a:pPr>
            <a:r>
              <a:rPr lang="hu-HU" sz="1600" dirty="0"/>
              <a:t>kikapcsolódásra, utazásra fordítható szabadidejük mértéke jelentős</a:t>
            </a:r>
          </a:p>
          <a:p>
            <a:pPr>
              <a:buFontTx/>
              <a:buChar char="-"/>
            </a:pPr>
            <a:r>
              <a:rPr lang="hu-HU" sz="1600" dirty="0"/>
              <a:t>az utazás sok esetben egy életminőséget fenntartó prioritás, a pszichés és fizikai jóllét megteremtője</a:t>
            </a:r>
          </a:p>
          <a:p>
            <a:pPr>
              <a:buFontTx/>
              <a:buChar char="-"/>
            </a:pPr>
            <a:r>
              <a:rPr lang="hu-HU" sz="1600" dirty="0"/>
              <a:t>általában rendelkeznek megtakarításokkal, magasabb diszkrecionális jövedelem jellemző, vagy magas költési hajlandóság bizonyos termékek esetében</a:t>
            </a:r>
          </a:p>
          <a:p>
            <a:pPr>
              <a:buFontTx/>
              <a:buChar char="-"/>
            </a:pPr>
            <a:r>
              <a:rPr lang="hu-HU" sz="1600" dirty="0"/>
              <a:t>rugalmasabbak az utazás idejének ütemezésével kapcsolatban, gyakran főszezonon kívül keresik fel a kiválasztott célterületet </a:t>
            </a:r>
          </a:p>
          <a:p>
            <a:pPr>
              <a:buFontTx/>
              <a:buChar char="-"/>
            </a:pPr>
            <a:r>
              <a:rPr lang="hu-HU" sz="1600" dirty="0"/>
              <a:t>általában a kifinomultabb, magasabb minőségű szolgáltatásokat keresik </a:t>
            </a:r>
          </a:p>
          <a:p>
            <a:pPr>
              <a:buFontTx/>
              <a:buChar char="-"/>
            </a:pPr>
            <a:r>
              <a:rPr lang="hu-HU" sz="1600" dirty="0"/>
              <a:t>az egészségügyi állapotuk javításának, megőrzésének motivációja a legerősebb utazást generáló tényező </a:t>
            </a:r>
          </a:p>
          <a:p>
            <a:pPr>
              <a:buFontTx/>
              <a:buChar char="-"/>
            </a:pPr>
            <a:r>
              <a:rPr lang="hu-HU" sz="1600" dirty="0"/>
              <a:t>a nők magasabb aránya a magasabb élettartamnak köszönhetően, illetve mivel e csoport utazási gyakorisága jelentősen magasabb, mint a férfiaké</a:t>
            </a:r>
            <a:endParaRPr lang="hu-HU" sz="1600" dirty="0">
              <a:solidFill>
                <a:srgbClr val="4B5E9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676869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25D58472-9018-4251-BDCA-81FBF57878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Szenior turizmus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CDB237D0-6DF3-4F76-8E6B-95DB18F8E85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FontTx/>
              <a:buChar char="-"/>
            </a:pPr>
            <a:r>
              <a:rPr lang="hu-HU" sz="1600" dirty="0"/>
              <a:t>az idősebb emberekre általában nagyobb hatást gyakorolnak a környezeti változások, az utazás ideje alatt a megszokott étrendtől való távolmaradás</a:t>
            </a:r>
          </a:p>
          <a:p>
            <a:pPr>
              <a:buFontTx/>
              <a:buChar char="-"/>
            </a:pPr>
            <a:r>
              <a:rPr lang="hu-HU" sz="1600" dirty="0"/>
              <a:t>a szeniorbarát éttermeknek érdemes a házias ízeket hangsúlyozó kínálat kialakítására összpontosítani a helyi specialitások mellett</a:t>
            </a:r>
          </a:p>
          <a:p>
            <a:pPr>
              <a:buFontTx/>
              <a:buChar char="-"/>
            </a:pPr>
            <a:r>
              <a:rPr lang="hu-HU" sz="1600" dirty="0"/>
              <a:t>az idősebb csoportok általában preferálják a hosszabb tartózkodási időt, a pihenésekkel tarkított, szabadabb programkialakítást</a:t>
            </a:r>
          </a:p>
          <a:p>
            <a:pPr>
              <a:buFontTx/>
              <a:buChar char="-"/>
            </a:pPr>
            <a:r>
              <a:rPr lang="hu-HU" sz="1600" dirty="0"/>
              <a:t>az idősebb turistákat (más szempontból) a flexibilitás is jellemzi</a:t>
            </a:r>
          </a:p>
          <a:p>
            <a:pPr>
              <a:buFontTx/>
              <a:buChar char="-"/>
            </a:pPr>
            <a:r>
              <a:rPr lang="hu-HU" sz="1600" dirty="0"/>
              <a:t>a korosztály kíváncsi, nyitottak az újdonságra, szeretnek tanulni</a:t>
            </a:r>
          </a:p>
          <a:p>
            <a:pPr>
              <a:buFontTx/>
              <a:buChar char="-"/>
            </a:pPr>
            <a:r>
              <a:rPr lang="hu-HU" sz="1600" dirty="0"/>
              <a:t>erősödni látszik az új élmények szerzése, ismerkedés, kapcsolatbővítés szerepe</a:t>
            </a:r>
          </a:p>
          <a:p>
            <a:pPr>
              <a:buFontTx/>
              <a:buChar char="-"/>
            </a:pPr>
            <a:r>
              <a:rPr lang="hu-HU" sz="1600" dirty="0"/>
              <a:t>erőteljesebb (fiatalabb turistákkal összehasonlításban) a magánélet, és a privát szféra védelme</a:t>
            </a:r>
          </a:p>
          <a:p>
            <a:pPr>
              <a:buFontTx/>
              <a:buChar char="-"/>
            </a:pPr>
            <a:r>
              <a:rPr lang="hu-HU" sz="1600" dirty="0"/>
              <a:t>az új, online értékesítési és információs csatornák szerepe a szenior turizmusban is erősödik</a:t>
            </a:r>
          </a:p>
          <a:p>
            <a:pPr>
              <a:buFontTx/>
              <a:buChar char="-"/>
            </a:pPr>
            <a:r>
              <a:rPr lang="hu-HU" sz="1600" dirty="0"/>
              <a:t>egyre növekvő arányban vannak jelen az egyedül utazó turisták</a:t>
            </a:r>
          </a:p>
          <a:p>
            <a:pPr>
              <a:buFontTx/>
              <a:buChar char="-"/>
            </a:pPr>
            <a:r>
              <a:rPr lang="hu-HU" sz="1600" dirty="0"/>
              <a:t>a szenior turistákra máshogy kell tekintenünk (old is </a:t>
            </a:r>
            <a:r>
              <a:rPr lang="hu-HU" sz="1600" dirty="0" err="1"/>
              <a:t>the</a:t>
            </a:r>
            <a:r>
              <a:rPr lang="hu-HU" sz="1600" dirty="0"/>
              <a:t> </a:t>
            </a:r>
            <a:r>
              <a:rPr lang="hu-HU" sz="1600" dirty="0" err="1"/>
              <a:t>new</a:t>
            </a:r>
            <a:r>
              <a:rPr lang="hu-HU" sz="1600" dirty="0"/>
              <a:t> </a:t>
            </a:r>
            <a:r>
              <a:rPr lang="hu-HU" sz="1600" dirty="0" err="1"/>
              <a:t>young</a:t>
            </a:r>
            <a:r>
              <a:rPr lang="hu-HU" sz="1600" dirty="0"/>
              <a:t>) a marketingkommunikációban</a:t>
            </a:r>
          </a:p>
          <a:p>
            <a:pPr>
              <a:buFontTx/>
              <a:buChar char="-"/>
            </a:pPr>
            <a:r>
              <a:rPr lang="hu-HU" sz="1600" dirty="0"/>
              <a:t>a korosztályban a felsőfokú végzettséggel rendelkezők aránya növekszik, ezért egyre fontosabbá válik a kulturális, megismerés-orientált turisztikai termékek reklámozása </a:t>
            </a:r>
          </a:p>
          <a:p>
            <a:pPr marL="0" indent="0">
              <a:buNone/>
            </a:pPr>
            <a:endParaRPr lang="hu-HU" sz="1600" dirty="0"/>
          </a:p>
        </p:txBody>
      </p:sp>
    </p:spTree>
    <p:extLst>
      <p:ext uri="{BB962C8B-B14F-4D97-AF65-F5344CB8AC3E}">
        <p14:creationId xmlns:p14="http://schemas.microsoft.com/office/powerpoint/2010/main" val="124186480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lcím 4">
            <a:extLst>
              <a:ext uri="{FF2B5EF4-FFF2-40B4-BE49-F238E27FC236}">
                <a16:creationId xmlns:a16="http://schemas.microsoft.com/office/drawing/2014/main" id="{2CC38AB0-FEA0-438B-9F40-DA91760576E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hu-HU" b="1" dirty="0"/>
          </a:p>
          <a:p>
            <a:pPr marL="0" indent="0" algn="ctr">
              <a:buNone/>
            </a:pPr>
            <a:r>
              <a:rPr lang="hu-HU" b="1" dirty="0"/>
              <a:t>II.</a:t>
            </a:r>
          </a:p>
          <a:p>
            <a:pPr marL="0" indent="0" algn="ctr">
              <a:buNone/>
            </a:pPr>
            <a:r>
              <a:rPr lang="hu-HU" dirty="0"/>
              <a:t>Családbarát turizmus szintjei</a:t>
            </a:r>
          </a:p>
          <a:p>
            <a:endParaRPr lang="hu-HU" sz="1500" dirty="0"/>
          </a:p>
          <a:p>
            <a:pPr marL="0" indent="0">
              <a:buNone/>
            </a:pPr>
            <a:endParaRPr lang="hu-HU" sz="1500" dirty="0"/>
          </a:p>
          <a:p>
            <a:pPr marL="0" indent="0">
              <a:buNone/>
            </a:pPr>
            <a:endParaRPr lang="hu-HU" sz="1500" dirty="0"/>
          </a:p>
          <a:p>
            <a:pPr marL="0" indent="0" algn="ctr">
              <a:buNone/>
            </a:pPr>
            <a:r>
              <a:rPr lang="hu-HU" sz="1800" dirty="0"/>
              <a:t>Részletes tájékoztatás: </a:t>
            </a:r>
            <a:r>
              <a:rPr lang="hu-HU" sz="1800" dirty="0">
                <a:hlinkClick r:id="rId2"/>
              </a:rPr>
              <a:t>https://kepezz.hu/VideoLibraryArticle/Details/1</a:t>
            </a:r>
            <a:r>
              <a:rPr lang="hu-HU" sz="1800" dirty="0"/>
              <a:t>   </a:t>
            </a:r>
          </a:p>
          <a:p>
            <a:pPr marL="0" indent="0" algn="ctr">
              <a:buNone/>
            </a:pPr>
            <a:r>
              <a:rPr lang="hu-HU" sz="1800" dirty="0"/>
              <a:t>    (regisztráció után)</a:t>
            </a:r>
          </a:p>
          <a:p>
            <a:endParaRPr lang="hu-HU" sz="1600" dirty="0"/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50287046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6DF52AF0-6055-442D-897F-D0F5B3D70C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szintek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8E14B835-2F78-4711-9F65-2EC582109E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5313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5 horizontális célkitűzés: </a:t>
            </a: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1. Együtt-élő turizmus: </a:t>
            </a:r>
            <a:r>
              <a:rPr lang="hu-HU" sz="1600" dirty="0"/>
              <a:t>megvalósítása a turisták és a helyiek optimális – egymást nem zavaró, vagy akadályozó –, egymás melletti tartózkodását jelenti </a:t>
            </a: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2. Családbarát turizmus</a:t>
            </a: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3. Hozzáférhető turizmus: </a:t>
            </a:r>
            <a:r>
              <a:rPr lang="hu-HU" sz="1600" dirty="0"/>
              <a:t>a hozzáférhetőség a közlekedésben értelmezett elérhetőségen túl a turisztikai alapinfrastruktúra és az attrakciók megközelíthetőségét, illetve a kiszolgáló egységét meglétét és megfelelő állapotát jelenti</a:t>
            </a: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4. Érthető turizmus: </a:t>
            </a:r>
            <a:r>
              <a:rPr lang="hu-HU" sz="1600" dirty="0"/>
              <a:t>az érthetőség a „zajmentes” tájékoztatás (azaz az információ átadását zavaró tényezők kizárása) és a többnyelvűség megvalósítása</a:t>
            </a: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5. Digitális turizmus: </a:t>
            </a:r>
            <a:r>
              <a:rPr lang="hu-HU" sz="1600" dirty="0"/>
              <a:t>megvalósítása nemcsak a mindennapi szolgáltatás és a marketing tevékenység szintjén jelenhet meg, hanem az adatgyűjtés, -tárolás és -elemzés szintjén is jelentős szerepet játszik</a:t>
            </a: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650876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8151ADA4-F6D9-48D8-907F-28127940FB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Családbarát turizmus megvalósítása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D53CCDCF-E1E6-4723-B09F-08EB152390D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A családbarát kínálat megvalósításának 3 szintje: </a:t>
            </a: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Első értelmezési szint: </a:t>
            </a:r>
            <a:r>
              <a:rPr lang="hu-HU" sz="1600" dirty="0"/>
              <a:t>a családok igényeinek kielégítését szolgáló eszközök és berendezések megléte áll</a:t>
            </a: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Második értelmezési szint: </a:t>
            </a:r>
            <a:r>
              <a:rPr lang="hu-HU" sz="1600" dirty="0"/>
              <a:t>az első szinten definiált infrastrukturális feltételek megfelelő üzemeltetése és minőségének fenntartása</a:t>
            </a:r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Harmadik értelmezési szint: </a:t>
            </a:r>
            <a:r>
              <a:rPr lang="hu-HU" sz="1600" dirty="0"/>
              <a:t>egyrészt nagymértékben hozzájárul a vendégelégedettség növeléséhez, másrészt akár a megkülönböztetést is szolgálja</a:t>
            </a:r>
            <a:endParaRPr lang="hu-HU" sz="1600" dirty="0">
              <a:solidFill>
                <a:srgbClr val="4B5E90"/>
              </a:solidFill>
            </a:endParaRPr>
          </a:p>
        </p:txBody>
      </p:sp>
      <p:sp>
        <p:nvSpPr>
          <p:cNvPr id="4" name="Szövegdoboz 3">
            <a:extLst>
              <a:ext uri="{FF2B5EF4-FFF2-40B4-BE49-F238E27FC236}">
                <a16:creationId xmlns:a16="http://schemas.microsoft.com/office/drawing/2014/main" id="{4F02A9E2-553D-4840-AA99-3C3BE30C045B}"/>
              </a:ext>
            </a:extLst>
          </p:cNvPr>
          <p:cNvSpPr txBox="1"/>
          <p:nvPr/>
        </p:nvSpPr>
        <p:spPr>
          <a:xfrm>
            <a:off x="611560" y="1772817"/>
            <a:ext cx="7848872" cy="830997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hu-HU" sz="1600" dirty="0"/>
              <a:t>A családbarát kínálat egyszerre jelent infrastrukturális kialakítást, illetve az ehhez tartozó eszközöket és szolgáltatásokat, de legalább ilyen fontos elem a szemlélet, azaz ahogy a családbarátság tárgyi megvalósulását létrehozzák és üzemeltetik.</a:t>
            </a:r>
          </a:p>
        </p:txBody>
      </p:sp>
    </p:spTree>
    <p:extLst>
      <p:ext uri="{BB962C8B-B14F-4D97-AF65-F5344CB8AC3E}">
        <p14:creationId xmlns:p14="http://schemas.microsoft.com/office/powerpoint/2010/main" val="308039153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artalom helye 2">
            <a:extLst>
              <a:ext uri="{FF2B5EF4-FFF2-40B4-BE49-F238E27FC236}">
                <a16:creationId xmlns:a16="http://schemas.microsoft.com/office/drawing/2014/main" id="{CA223363-32EB-4279-9A47-7E48B1237FA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endParaRPr lang="hu-HU" b="1" dirty="0"/>
          </a:p>
          <a:p>
            <a:pPr marL="0" indent="0" algn="ctr">
              <a:buNone/>
            </a:pPr>
            <a:r>
              <a:rPr lang="hu-HU" b="1" dirty="0"/>
              <a:t>III.</a:t>
            </a:r>
          </a:p>
          <a:p>
            <a:pPr marL="0" indent="0" algn="ctr">
              <a:buNone/>
            </a:pPr>
            <a:r>
              <a:rPr lang="hu-HU" dirty="0"/>
              <a:t>Családbarát turizmus piaca</a:t>
            </a:r>
          </a:p>
          <a:p>
            <a:pPr marL="0" indent="0" algn="ctr">
              <a:buNone/>
            </a:pPr>
            <a:endParaRPr lang="hu-HU" dirty="0"/>
          </a:p>
          <a:p>
            <a:pPr marL="0" indent="0" algn="ctr">
              <a:buNone/>
            </a:pPr>
            <a:r>
              <a:rPr lang="hu-HU" sz="1800" dirty="0"/>
              <a:t>Részletes tájékoztatás: </a:t>
            </a:r>
            <a:r>
              <a:rPr lang="hu-HU" sz="1800" dirty="0">
                <a:hlinkClick r:id="rId2"/>
              </a:rPr>
              <a:t>https://kepezz.hu/VideoLibraryArticle/Details/1</a:t>
            </a:r>
            <a:r>
              <a:rPr lang="hu-HU" sz="1800" dirty="0"/>
              <a:t>     (regisztráció után)</a:t>
            </a:r>
          </a:p>
          <a:p>
            <a:pPr marL="0" indent="0" algn="ctr">
              <a:buNone/>
            </a:pPr>
            <a:endParaRPr lang="hu-HU" dirty="0"/>
          </a:p>
          <a:p>
            <a:pPr marL="0" indent="0" algn="ctr">
              <a:buNone/>
            </a:pPr>
            <a:endParaRPr lang="hu-HU" dirty="0"/>
          </a:p>
          <a:p>
            <a:pPr marL="0" indent="0" algn="ctr">
              <a:buNone/>
            </a:pPr>
            <a:endParaRPr lang="hu-HU" dirty="0"/>
          </a:p>
          <a:p>
            <a:pPr marL="0" indent="0" algn="ctr">
              <a:buNone/>
            </a:pP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35570034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949E4FBA-0C06-4E3B-9168-6EB027F866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Meghatározó ismérvek, trendek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8E1F9F49-9829-4D9C-AFD4-06E447A7C32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hu-HU" sz="1800" dirty="0">
                <a:solidFill>
                  <a:srgbClr val="4B5E90"/>
                </a:solidFill>
              </a:rPr>
              <a:t>A családi turizmust meghatározó trendek definiálásának (2015) 10 legfontosabb tényezője:</a:t>
            </a:r>
          </a:p>
          <a:p>
            <a:pPr marL="0" indent="0">
              <a:buNone/>
            </a:pPr>
            <a:endParaRPr lang="hu-HU" sz="1800" dirty="0">
              <a:solidFill>
                <a:srgbClr val="4B5E90"/>
              </a:solidFill>
            </a:endParaRPr>
          </a:p>
          <a:p>
            <a:pPr>
              <a:buFontTx/>
              <a:buChar char="-"/>
            </a:pPr>
            <a:r>
              <a:rPr lang="hu-HU" sz="1800" dirty="0"/>
              <a:t>változó családok, családszerkezetek</a:t>
            </a:r>
          </a:p>
          <a:p>
            <a:pPr>
              <a:buFontTx/>
              <a:buChar char="-"/>
            </a:pPr>
            <a:r>
              <a:rPr lang="hu-HU" sz="1800" dirty="0"/>
              <a:t>migráció</a:t>
            </a:r>
          </a:p>
          <a:p>
            <a:pPr>
              <a:buFontTx/>
              <a:buChar char="-"/>
            </a:pPr>
            <a:r>
              <a:rPr lang="hu-HU" sz="1800" dirty="0"/>
              <a:t>többgenerációs utazás</a:t>
            </a:r>
          </a:p>
          <a:p>
            <a:pPr>
              <a:buFontTx/>
              <a:buChar char="-"/>
            </a:pPr>
            <a:r>
              <a:rPr lang="hu-HU" sz="1800" dirty="0"/>
              <a:t>társadalmi tőke és közös emlékek megalkotása</a:t>
            </a:r>
          </a:p>
          <a:p>
            <a:pPr>
              <a:buFontTx/>
              <a:buChar char="-"/>
            </a:pPr>
            <a:r>
              <a:rPr lang="hu-HU" sz="1800" dirty="0"/>
              <a:t>helikopter szülők</a:t>
            </a:r>
          </a:p>
          <a:p>
            <a:pPr>
              <a:buFontTx/>
              <a:buChar char="-"/>
            </a:pPr>
            <a:r>
              <a:rPr lang="hu-HU" sz="1800" dirty="0"/>
              <a:t>tapasztalati családi üdülés</a:t>
            </a:r>
          </a:p>
          <a:p>
            <a:pPr>
              <a:buFontTx/>
              <a:buChar char="-"/>
            </a:pPr>
            <a:r>
              <a:rPr lang="hu-HU" sz="1800" dirty="0"/>
              <a:t>gyermekek, mint kifinomult fogyasztók</a:t>
            </a:r>
          </a:p>
          <a:p>
            <a:pPr>
              <a:buFontTx/>
              <a:buChar char="-"/>
            </a:pPr>
            <a:r>
              <a:rPr lang="hu-HU" sz="1800" dirty="0"/>
              <a:t>vegyes családok</a:t>
            </a:r>
          </a:p>
          <a:p>
            <a:pPr>
              <a:buFontTx/>
              <a:buChar char="-"/>
            </a:pPr>
            <a:r>
              <a:rPr lang="hu-HU" sz="1800" dirty="0"/>
              <a:t>új családi küldő piacok</a:t>
            </a:r>
          </a:p>
          <a:p>
            <a:pPr>
              <a:buFontTx/>
              <a:buChar char="-"/>
            </a:pPr>
            <a:r>
              <a:rPr lang="hu-HU" sz="1800" dirty="0"/>
              <a:t>nemek</a:t>
            </a: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927093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FC07B035-B604-4A32-8C1D-A54D073789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Utazási döntést befolyásoló tényezők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8F5CBED6-BF42-4901-94C6-54C9CA432E5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Tx/>
              <a:buChar char="-"/>
            </a:pPr>
            <a:endParaRPr lang="hu-HU" sz="1800" dirty="0">
              <a:solidFill>
                <a:srgbClr val="4B5E90"/>
              </a:solidFill>
            </a:endParaRPr>
          </a:p>
          <a:p>
            <a:pPr>
              <a:buFontTx/>
              <a:buChar char="-"/>
            </a:pPr>
            <a:r>
              <a:rPr lang="hu-HU" sz="1800" dirty="0">
                <a:solidFill>
                  <a:srgbClr val="4B5E90"/>
                </a:solidFill>
              </a:rPr>
              <a:t>belső tényezők</a:t>
            </a:r>
            <a:r>
              <a:rPr lang="hu-HU" sz="1800" dirty="0"/>
              <a:t>: attitűd, értékek, életstílus, motiváció, életciklus-szakasz, kockázatkezelési hajlandóság, információkeresési szokások stb.</a:t>
            </a:r>
          </a:p>
          <a:p>
            <a:pPr marL="0" indent="0">
              <a:buNone/>
            </a:pPr>
            <a:endParaRPr lang="hu-HU" sz="1800" dirty="0"/>
          </a:p>
          <a:p>
            <a:pPr>
              <a:buFontTx/>
              <a:buChar char="-"/>
            </a:pPr>
            <a:r>
              <a:rPr lang="hu-HU" sz="1800" dirty="0">
                <a:solidFill>
                  <a:srgbClr val="4B5E90"/>
                </a:solidFill>
              </a:rPr>
              <a:t>külső tényezők</a:t>
            </a:r>
            <a:r>
              <a:rPr lang="hu-HU" sz="1800" dirty="0"/>
              <a:t>: desztinációval kapcsolatos korlátozó tényezők, mint például az ár, marketing mix, család és referenciacsoport befolyása, kultúra, szubkultúra, a háztartáson belül hozott döntés jellemzői stb.</a:t>
            </a:r>
          </a:p>
          <a:p>
            <a:pPr>
              <a:buFontTx/>
              <a:buChar char="-"/>
            </a:pPr>
            <a:endParaRPr lang="hu-HU" sz="1800" dirty="0"/>
          </a:p>
          <a:p>
            <a:pPr>
              <a:buFontTx/>
              <a:buChar char="-"/>
            </a:pPr>
            <a:r>
              <a:rPr lang="hu-HU" sz="1800" dirty="0">
                <a:solidFill>
                  <a:srgbClr val="4B5E90"/>
                </a:solidFill>
              </a:rPr>
              <a:t>a tervezett utazás jellege</a:t>
            </a:r>
            <a:r>
              <a:rPr lang="hu-HU" sz="1800" dirty="0"/>
              <a:t>: csoport nagysága, távolság, az utazás időtartama stb.</a:t>
            </a:r>
          </a:p>
          <a:p>
            <a:pPr>
              <a:buFontTx/>
              <a:buChar char="-"/>
            </a:pPr>
            <a:r>
              <a:rPr lang="hu-HU" sz="1800" dirty="0">
                <a:solidFill>
                  <a:srgbClr val="4B5E90"/>
                </a:solidFill>
              </a:rPr>
              <a:t>az úttal kapcsolatos élmények</a:t>
            </a:r>
            <a:r>
              <a:rPr lang="hu-HU" sz="1800" dirty="0"/>
              <a:t>: az út hangulata, vásárlás utáni folyamatok, az út értékelése</a:t>
            </a:r>
          </a:p>
        </p:txBody>
      </p:sp>
    </p:spTree>
    <p:extLst>
      <p:ext uri="{BB962C8B-B14F-4D97-AF65-F5344CB8AC3E}">
        <p14:creationId xmlns:p14="http://schemas.microsoft.com/office/powerpoint/2010/main" val="329863883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50D7ABE0-5CB8-44B3-965C-3F2119E7BC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Családi utazások típusai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901868D2-F4F4-4DB9-A52F-D90D5A30453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hu-HU" sz="1800" dirty="0">
                <a:solidFill>
                  <a:srgbClr val="4B5E90"/>
                </a:solidFill>
              </a:rPr>
              <a:t>kényelmes utazók (</a:t>
            </a:r>
            <a:r>
              <a:rPr lang="hu-HU" sz="1800" dirty="0" err="1">
                <a:solidFill>
                  <a:srgbClr val="4B5E90"/>
                </a:solidFill>
              </a:rPr>
              <a:t>Hassle</a:t>
            </a:r>
            <a:r>
              <a:rPr lang="hu-HU" sz="1800" dirty="0">
                <a:solidFill>
                  <a:srgbClr val="4B5E90"/>
                </a:solidFill>
              </a:rPr>
              <a:t>-free): </a:t>
            </a:r>
            <a:r>
              <a:rPr lang="hu-HU" sz="1800" dirty="0"/>
              <a:t>a csoportba tartozó családok leginkább az előre megszervezett, és ellátást tekintve „</a:t>
            </a:r>
            <a:r>
              <a:rPr lang="hu-HU" sz="1800" dirty="0" err="1"/>
              <a:t>all</a:t>
            </a:r>
            <a:r>
              <a:rPr lang="hu-HU" sz="1800" dirty="0"/>
              <a:t> </a:t>
            </a:r>
            <a:r>
              <a:rPr lang="hu-HU" sz="1800" dirty="0" err="1"/>
              <a:t>inclusive</a:t>
            </a:r>
            <a:r>
              <a:rPr lang="hu-HU" sz="1800" dirty="0"/>
              <a:t>” utakat részesítik előnyben</a:t>
            </a:r>
          </a:p>
          <a:p>
            <a:pPr>
              <a:buFontTx/>
              <a:buChar char="-"/>
            </a:pPr>
            <a:endParaRPr lang="hu-HU" sz="1800" dirty="0"/>
          </a:p>
          <a:p>
            <a:pPr>
              <a:buFontTx/>
              <a:buChar char="-"/>
            </a:pPr>
            <a:r>
              <a:rPr lang="hu-HU" sz="1800" dirty="0">
                <a:solidFill>
                  <a:srgbClr val="4B5E90"/>
                </a:solidFill>
              </a:rPr>
              <a:t>óvatos utazók (</a:t>
            </a:r>
            <a:r>
              <a:rPr lang="hu-HU" sz="1800" dirty="0" err="1">
                <a:solidFill>
                  <a:srgbClr val="4B5E90"/>
                </a:solidFill>
              </a:rPr>
              <a:t>cautious</a:t>
            </a:r>
            <a:r>
              <a:rPr lang="hu-HU" sz="1800" dirty="0">
                <a:solidFill>
                  <a:srgbClr val="4B5E90"/>
                </a:solidFill>
              </a:rPr>
              <a:t>): </a:t>
            </a:r>
            <a:r>
              <a:rPr lang="hu-HU" sz="1800" dirty="0"/>
              <a:t>a családok alapvetően alaposan megvizsgálják az utazással kapcsolatos információkat és lehetőségeket, és biztonságuk biztosítása érdekében sokkal inkább hajlamosak a visszatérésre, azaz olyan úti célokat választanak, ahol már ismerik a kínálatot (szálláshelyeket, egyéb turisztikai szolgáltatókat)</a:t>
            </a:r>
          </a:p>
          <a:p>
            <a:pPr>
              <a:buFontTx/>
              <a:buChar char="-"/>
            </a:pPr>
            <a:endParaRPr lang="hu-HU" sz="1800" dirty="0"/>
          </a:p>
          <a:p>
            <a:pPr>
              <a:buFontTx/>
              <a:buChar char="-"/>
            </a:pPr>
            <a:r>
              <a:rPr lang="hu-HU" sz="1800" dirty="0">
                <a:solidFill>
                  <a:srgbClr val="4B5E90"/>
                </a:solidFill>
              </a:rPr>
              <a:t>bátor családok (</a:t>
            </a:r>
            <a:r>
              <a:rPr lang="hu-HU" sz="1800" dirty="0" err="1">
                <a:solidFill>
                  <a:srgbClr val="4B5E90"/>
                </a:solidFill>
              </a:rPr>
              <a:t>intrepid</a:t>
            </a:r>
            <a:r>
              <a:rPr lang="hu-HU" sz="1800" dirty="0">
                <a:solidFill>
                  <a:srgbClr val="4B5E90"/>
                </a:solidFill>
              </a:rPr>
              <a:t>): </a:t>
            </a:r>
            <a:r>
              <a:rPr lang="hu-HU" sz="1800" dirty="0"/>
              <a:t>ezek a családok azok, akik szinte mindig új helyekre utaznak, sokszor szokatlan helyszíneket választanak, hogy a különböző kultúrákat megértsék és megtapasztalják</a:t>
            </a:r>
          </a:p>
        </p:txBody>
      </p:sp>
    </p:spTree>
    <p:extLst>
      <p:ext uri="{BB962C8B-B14F-4D97-AF65-F5344CB8AC3E}">
        <p14:creationId xmlns:p14="http://schemas.microsoft.com/office/powerpoint/2010/main" val="160293734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artalom helye 2">
            <a:extLst>
              <a:ext uri="{FF2B5EF4-FFF2-40B4-BE49-F238E27FC236}">
                <a16:creationId xmlns:a16="http://schemas.microsoft.com/office/drawing/2014/main" id="{1B15A8A3-925B-4111-92C6-B0B352332FA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hu-HU" dirty="0"/>
          </a:p>
          <a:p>
            <a:pPr marL="0" indent="0" algn="ctr">
              <a:buNone/>
            </a:pPr>
            <a:r>
              <a:rPr lang="hu-HU" b="1" dirty="0"/>
              <a:t>IV.</a:t>
            </a:r>
          </a:p>
          <a:p>
            <a:pPr marL="0" indent="0" algn="ctr">
              <a:buNone/>
            </a:pPr>
            <a:r>
              <a:rPr lang="hu-HU" dirty="0"/>
              <a:t>Családbarát kínálat elemei</a:t>
            </a:r>
          </a:p>
          <a:p>
            <a:pPr marL="0" indent="0" algn="ctr">
              <a:buNone/>
            </a:pPr>
            <a:endParaRPr lang="hu-HU" dirty="0"/>
          </a:p>
          <a:p>
            <a:pPr marL="0" indent="0" algn="ctr">
              <a:buNone/>
            </a:pPr>
            <a:r>
              <a:rPr lang="hu-HU" sz="1800" dirty="0"/>
              <a:t>Részletes tájékoztatás: </a:t>
            </a:r>
            <a:r>
              <a:rPr lang="hu-HU" sz="1800" dirty="0">
                <a:hlinkClick r:id="rId2"/>
              </a:rPr>
              <a:t>https://kepezz.hu/VideoLibraryArticle/Details/1</a:t>
            </a:r>
            <a:r>
              <a:rPr lang="hu-HU" sz="1800" dirty="0"/>
              <a:t>       (regisztráció után)</a:t>
            </a:r>
          </a:p>
          <a:p>
            <a:pPr marL="0" indent="0" algn="ctr">
              <a:buNone/>
            </a:pP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67255216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F628D99A-1CB0-4B90-86DC-1652C211C9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Családbarát kínálat elemei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2FA37FA6-FDC6-4D3E-ABB7-EB0E334B728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hu-HU" sz="1800" dirty="0">
                <a:solidFill>
                  <a:srgbClr val="4B5E90"/>
                </a:solidFill>
              </a:rPr>
              <a:t>Létesítményen belüli szolgáltatások, mint döntő érv:</a:t>
            </a:r>
          </a:p>
          <a:p>
            <a:pPr marL="0" indent="0">
              <a:buNone/>
            </a:pPr>
            <a:endParaRPr lang="hu-HU" sz="1800" dirty="0">
              <a:solidFill>
                <a:srgbClr val="4B5E90"/>
              </a:solidFill>
            </a:endParaRPr>
          </a:p>
          <a:p>
            <a:pPr>
              <a:buFontTx/>
              <a:buChar char="-"/>
            </a:pPr>
            <a:r>
              <a:rPr lang="hu-HU" sz="1800" dirty="0"/>
              <a:t>biztonságot jelentő eszközök</a:t>
            </a:r>
          </a:p>
          <a:p>
            <a:pPr>
              <a:buFontTx/>
              <a:buChar char="-"/>
            </a:pPr>
            <a:r>
              <a:rPr lang="hu-HU" sz="1800" dirty="0"/>
              <a:t>higiénia eszközei</a:t>
            </a:r>
          </a:p>
          <a:p>
            <a:pPr>
              <a:buFontTx/>
              <a:buChar char="-"/>
            </a:pPr>
            <a:r>
              <a:rPr lang="hu-HU" sz="1800" dirty="0"/>
              <a:t>egészség megőrzését és helyreállítását biztosító szolgáltatások és eszközök</a:t>
            </a:r>
          </a:p>
          <a:p>
            <a:pPr>
              <a:buFontTx/>
              <a:buChar char="-"/>
            </a:pPr>
            <a:r>
              <a:rPr lang="hu-HU" sz="1800" dirty="0"/>
              <a:t>szoba</a:t>
            </a:r>
          </a:p>
          <a:p>
            <a:pPr>
              <a:buFontTx/>
              <a:buChar char="-"/>
            </a:pPr>
            <a:r>
              <a:rPr lang="hu-HU" sz="1800" dirty="0"/>
              <a:t>étkezés</a:t>
            </a:r>
          </a:p>
          <a:p>
            <a:pPr>
              <a:buFontTx/>
              <a:buChar char="-"/>
            </a:pPr>
            <a:r>
              <a:rPr lang="hu-HU" sz="1800" dirty="0"/>
              <a:t>létesítményen belüli közlekedést megkönnyítő eszközök</a:t>
            </a:r>
          </a:p>
          <a:p>
            <a:pPr>
              <a:buFontTx/>
              <a:buChar char="-"/>
            </a:pPr>
            <a:r>
              <a:rPr lang="hu-HU" sz="1800" dirty="0"/>
              <a:t>tájékozódást elősegítő eszközök</a:t>
            </a:r>
          </a:p>
          <a:p>
            <a:pPr>
              <a:buFontTx/>
              <a:buChar char="-"/>
            </a:pPr>
            <a:r>
              <a:rPr lang="hu-HU" sz="1800" dirty="0"/>
              <a:t>különböző korosztályok kiszolgálását és élményszerzését célzó eszközök és szolgáltatások</a:t>
            </a:r>
          </a:p>
          <a:p>
            <a:pPr>
              <a:buFontTx/>
              <a:buChar char="-"/>
            </a:pPr>
            <a:r>
              <a:rPr lang="hu-HU" sz="1800" dirty="0"/>
              <a:t>pihenést és rekreációt biztosító eszközök</a:t>
            </a:r>
          </a:p>
          <a:p>
            <a:pPr>
              <a:buFontTx/>
              <a:buChar char="-"/>
            </a:pPr>
            <a:r>
              <a:rPr lang="hu-HU" sz="1800" dirty="0"/>
              <a:t>egyéb, a családbarátság megvalósítását célzó szolgáltatások</a:t>
            </a:r>
          </a:p>
          <a:p>
            <a:pPr>
              <a:buFontTx/>
              <a:buChar char="-"/>
            </a:pPr>
            <a:r>
              <a:rPr lang="hu-HU" sz="1800" dirty="0"/>
              <a:t>márkaépítést szolgáló eszközök és szolgáltatások</a:t>
            </a:r>
          </a:p>
          <a:p>
            <a:pPr>
              <a:buFontTx/>
              <a:buChar char="-"/>
            </a:pPr>
            <a:endParaRPr lang="hu-HU" sz="1600" dirty="0">
              <a:solidFill>
                <a:srgbClr val="4B5E9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696259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artalom helye 2">
            <a:extLst>
              <a:ext uri="{FF2B5EF4-FFF2-40B4-BE49-F238E27FC236}">
                <a16:creationId xmlns:a16="http://schemas.microsoft.com/office/drawing/2014/main" id="{150D0F4B-1512-4839-8D40-67A1D899B5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endParaRPr lang="hu-HU" dirty="0"/>
          </a:p>
          <a:p>
            <a:pPr marL="0" indent="0" algn="ctr">
              <a:buNone/>
            </a:pPr>
            <a:r>
              <a:rPr lang="hu-HU" b="1" dirty="0"/>
              <a:t>V.</a:t>
            </a:r>
          </a:p>
          <a:p>
            <a:pPr marL="0" indent="0" algn="ctr">
              <a:buNone/>
            </a:pPr>
            <a:r>
              <a:rPr lang="hu-HU" dirty="0"/>
              <a:t>Minőség, védjegyek</a:t>
            </a:r>
          </a:p>
          <a:p>
            <a:pPr marL="0" indent="0" algn="ctr">
              <a:buNone/>
            </a:pPr>
            <a:endParaRPr lang="hu-HU" dirty="0"/>
          </a:p>
          <a:p>
            <a:pPr marL="0" indent="0" algn="ctr">
              <a:buNone/>
            </a:pPr>
            <a:r>
              <a:rPr lang="hu-HU" sz="1800" dirty="0"/>
              <a:t>Részletes tájékoztatás: </a:t>
            </a:r>
            <a:r>
              <a:rPr lang="hu-HU" sz="1800" dirty="0">
                <a:hlinkClick r:id="rId2"/>
              </a:rPr>
              <a:t>https://kepezz.hu/VideoLibraryArticle/Details/1</a:t>
            </a:r>
            <a:r>
              <a:rPr lang="hu-HU" sz="1800" dirty="0"/>
              <a:t>     (regisztráció után)</a:t>
            </a:r>
          </a:p>
          <a:p>
            <a:pPr marL="0" indent="0" algn="ctr">
              <a:buNone/>
            </a:pP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53231232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1F9FB6F6-15FB-4BF6-90D0-ED2261CC19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Az európai jógyakorlat: „</a:t>
            </a:r>
            <a:r>
              <a:rPr lang="hu-HU" dirty="0" err="1"/>
              <a:t>familien-ferien</a:t>
            </a:r>
            <a:r>
              <a:rPr lang="hu-HU" dirty="0"/>
              <a:t>”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E92FD6A1-DEE3-4635-BAF6-B7EF898129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556792"/>
            <a:ext cx="8229600" cy="4569371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endParaRPr lang="hu-HU" sz="1600" dirty="0"/>
          </a:p>
          <a:p>
            <a:pPr marL="0" indent="0" algn="just">
              <a:buNone/>
            </a:pPr>
            <a:endParaRPr lang="hu-HU" sz="1600" dirty="0"/>
          </a:p>
          <a:p>
            <a:pPr marL="0" indent="0" algn="just">
              <a:buNone/>
            </a:pPr>
            <a:endParaRPr lang="hu-HU" sz="1600" dirty="0"/>
          </a:p>
          <a:p>
            <a:pPr marL="0" indent="0" algn="just">
              <a:buNone/>
            </a:pPr>
            <a:endParaRPr lang="hu-HU" sz="1600" dirty="0"/>
          </a:p>
          <a:p>
            <a:pPr marL="0" indent="0" algn="just">
              <a:buNone/>
            </a:pPr>
            <a:endParaRPr lang="hu-HU" sz="1600" dirty="0"/>
          </a:p>
          <a:p>
            <a:pPr marL="0" indent="0" algn="just">
              <a:buNone/>
            </a:pPr>
            <a:endParaRPr lang="hu-HU" sz="1600" dirty="0"/>
          </a:p>
          <a:p>
            <a:pPr marL="0" indent="0" algn="just">
              <a:buNone/>
            </a:pPr>
            <a:endParaRPr lang="hu-HU" sz="1800" dirty="0"/>
          </a:p>
          <a:p>
            <a:pPr marL="0" indent="0" algn="just">
              <a:buNone/>
            </a:pPr>
            <a:endParaRPr lang="hu-HU" sz="1800" dirty="0"/>
          </a:p>
          <a:p>
            <a:pPr marL="0" indent="0" algn="just">
              <a:buNone/>
            </a:pPr>
            <a:endParaRPr lang="hu-HU" sz="1800" dirty="0"/>
          </a:p>
          <a:p>
            <a:pPr marL="0" indent="0" algn="just">
              <a:buNone/>
            </a:pPr>
            <a:endParaRPr lang="hu-HU" sz="1800" dirty="0"/>
          </a:p>
          <a:p>
            <a:pPr marL="0" indent="0" algn="just">
              <a:buNone/>
            </a:pPr>
            <a:endParaRPr lang="hu-HU" sz="1800" dirty="0"/>
          </a:p>
          <a:p>
            <a:pPr marL="0" indent="0" algn="just">
              <a:buNone/>
            </a:pPr>
            <a:endParaRPr lang="hu-HU" sz="1800" dirty="0"/>
          </a:p>
        </p:txBody>
      </p:sp>
      <p:sp>
        <p:nvSpPr>
          <p:cNvPr id="4" name="Szövegdoboz 3">
            <a:extLst>
              <a:ext uri="{FF2B5EF4-FFF2-40B4-BE49-F238E27FC236}">
                <a16:creationId xmlns:a16="http://schemas.microsoft.com/office/drawing/2014/main" id="{99840677-F9B4-4B01-9C74-38B1871B58C6}"/>
              </a:ext>
            </a:extLst>
          </p:cNvPr>
          <p:cNvSpPr txBox="1"/>
          <p:nvPr/>
        </p:nvSpPr>
        <p:spPr>
          <a:xfrm>
            <a:off x="755576" y="1772816"/>
            <a:ext cx="7488832" cy="147732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hu-HU" dirty="0"/>
              <a:t>Az egyik legkiemelkedőbb és követendő példa a hazai szolgáltatók számára Baden-Württemberg tartomány turisztikai minősítése4 , a „</a:t>
            </a:r>
            <a:r>
              <a:rPr lang="hu-HU" dirty="0" err="1"/>
              <a:t>Familien-Ferien</a:t>
            </a:r>
            <a:r>
              <a:rPr lang="hu-HU" dirty="0"/>
              <a:t>”, amely egyazon védjegy alatt szálláshelyeket, éttermeket és szabadidős programlehetőségeket is minősít, és amelyet a helyszínen 3 évente felülvizsgál. </a:t>
            </a:r>
          </a:p>
        </p:txBody>
      </p:sp>
      <p:sp>
        <p:nvSpPr>
          <p:cNvPr id="5" name="Szövegdoboz 4">
            <a:extLst>
              <a:ext uri="{FF2B5EF4-FFF2-40B4-BE49-F238E27FC236}">
                <a16:creationId xmlns:a16="http://schemas.microsoft.com/office/drawing/2014/main" id="{712AE73F-8837-4129-A9FB-11F0B49C3694}"/>
              </a:ext>
            </a:extLst>
          </p:cNvPr>
          <p:cNvSpPr txBox="1"/>
          <p:nvPr/>
        </p:nvSpPr>
        <p:spPr>
          <a:xfrm>
            <a:off x="755576" y="3607856"/>
            <a:ext cx="4392488" cy="1477328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marL="0" indent="0" algn="just">
              <a:buNone/>
            </a:pPr>
            <a:r>
              <a:rPr lang="hu-HU" dirty="0"/>
              <a:t>A családi utazások alkalmával leginkább </a:t>
            </a:r>
            <a:r>
              <a:rPr lang="hu-HU" dirty="0" err="1"/>
              <a:t>igénybevett</a:t>
            </a:r>
            <a:r>
              <a:rPr lang="hu-HU" dirty="0"/>
              <a:t> szolgáltatások miatt (szállás, vendéglátás, szabadidős programok) mindenképpen érdemes mindegyik védjegy alapkritériumait számba venni.</a:t>
            </a:r>
            <a:endParaRPr lang="hu-HU" sz="1800" dirty="0"/>
          </a:p>
        </p:txBody>
      </p:sp>
      <p:pic>
        <p:nvPicPr>
          <p:cNvPr id="6" name="Kép 5">
            <a:extLst>
              <a:ext uri="{FF2B5EF4-FFF2-40B4-BE49-F238E27FC236}">
                <a16:creationId xmlns:a16="http://schemas.microsoft.com/office/drawing/2014/main" id="{846DD4A5-34E8-414B-B415-46530269DD56}"/>
              </a:ext>
            </a:extLst>
          </p:cNvPr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551" r="13874"/>
          <a:stretch/>
        </p:blipFill>
        <p:spPr bwMode="auto">
          <a:xfrm>
            <a:off x="5868144" y="3639093"/>
            <a:ext cx="2376264" cy="2166171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47936762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6F3DC28F-1DBF-424B-A745-EAB2260A17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Az európai jógyakorlat: „</a:t>
            </a:r>
            <a:r>
              <a:rPr lang="hu-HU" dirty="0" err="1"/>
              <a:t>familien-ferien</a:t>
            </a:r>
            <a:r>
              <a:rPr lang="hu-HU" dirty="0"/>
              <a:t>”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57488D33-14CC-4655-9D2F-8E1DCC9F001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363272" cy="4997152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hu-HU" sz="1800" dirty="0">
                <a:solidFill>
                  <a:srgbClr val="4B5E90"/>
                </a:solidFill>
              </a:rPr>
              <a:t>Családbarát szálláshelyek: </a:t>
            </a:r>
          </a:p>
          <a:p>
            <a:pPr>
              <a:buFontTx/>
              <a:buChar char="-"/>
            </a:pPr>
            <a:r>
              <a:rPr lang="hu-HU" sz="1800" dirty="0"/>
              <a:t>elkülönített hálószoba (szülő-gyermek) </a:t>
            </a:r>
          </a:p>
          <a:p>
            <a:pPr>
              <a:buFontTx/>
              <a:buChar char="-"/>
            </a:pPr>
            <a:r>
              <a:rPr lang="hu-HU" sz="1800" dirty="0"/>
              <a:t>gyermekágy </a:t>
            </a:r>
          </a:p>
          <a:p>
            <a:pPr>
              <a:buFontTx/>
              <a:buChar char="-"/>
            </a:pPr>
            <a:r>
              <a:rPr lang="hu-HU" sz="1800" dirty="0"/>
              <a:t>etetőszék </a:t>
            </a:r>
          </a:p>
          <a:p>
            <a:pPr>
              <a:buFontTx/>
              <a:buChar char="-"/>
            </a:pPr>
            <a:r>
              <a:rPr lang="hu-HU" sz="1800" dirty="0"/>
              <a:t>gyerek </a:t>
            </a:r>
            <a:r>
              <a:rPr lang="hu-HU" sz="1800" dirty="0" err="1"/>
              <a:t>wc</a:t>
            </a:r>
            <a:r>
              <a:rPr lang="hu-HU" sz="1800" dirty="0"/>
              <a:t> (vagy szűkítő) </a:t>
            </a:r>
          </a:p>
          <a:p>
            <a:pPr>
              <a:buFontTx/>
              <a:buChar char="-"/>
            </a:pPr>
            <a:r>
              <a:rPr lang="hu-HU" sz="1800" dirty="0"/>
              <a:t>fellépő a mosdóhoz </a:t>
            </a:r>
          </a:p>
          <a:p>
            <a:pPr>
              <a:buFontTx/>
              <a:buChar char="-"/>
            </a:pPr>
            <a:r>
              <a:rPr lang="hu-HU" sz="1800" dirty="0"/>
              <a:t>pelenkázó </a:t>
            </a:r>
          </a:p>
          <a:p>
            <a:pPr>
              <a:buFontTx/>
              <a:buChar char="-"/>
            </a:pPr>
            <a:r>
              <a:rPr lang="hu-HU" sz="1800" dirty="0"/>
              <a:t>cumisüveg melegítő</a:t>
            </a:r>
          </a:p>
          <a:p>
            <a:pPr>
              <a:buFontTx/>
              <a:buChar char="-"/>
            </a:pPr>
            <a:r>
              <a:rPr lang="hu-HU" sz="1800" dirty="0"/>
              <a:t>létesítményhez tartozó saját, vagy a közvetlen környezetében elérhető nyilvános játszótér </a:t>
            </a:r>
          </a:p>
          <a:p>
            <a:pPr>
              <a:buFontTx/>
              <a:buChar char="-"/>
            </a:pPr>
            <a:r>
              <a:rPr lang="hu-HU" sz="1800" dirty="0"/>
              <a:t>mosodai szolgáltatás, vagy saját mosógép és szárító </a:t>
            </a:r>
          </a:p>
          <a:p>
            <a:pPr>
              <a:buFontTx/>
              <a:buChar char="-"/>
            </a:pPr>
            <a:r>
              <a:rPr lang="hu-HU" sz="1800" dirty="0"/>
              <a:t>gyerekbiztos konnektor </a:t>
            </a:r>
          </a:p>
          <a:p>
            <a:pPr>
              <a:buFontTx/>
              <a:buChar char="-"/>
            </a:pPr>
            <a:r>
              <a:rPr lang="hu-HU" sz="1800" dirty="0"/>
              <a:t>saját vagy közvetített gyermekfelügyelet</a:t>
            </a:r>
          </a:p>
          <a:p>
            <a:pPr marL="0" indent="0">
              <a:buNone/>
            </a:pPr>
            <a:endParaRPr lang="hu-HU" sz="1800" dirty="0"/>
          </a:p>
          <a:p>
            <a:pPr marL="0" indent="0" algn="just">
              <a:buNone/>
            </a:pPr>
            <a:r>
              <a:rPr lang="hu-HU" sz="1600" dirty="0">
                <a:solidFill>
                  <a:srgbClr val="4B5E90"/>
                </a:solidFill>
              </a:rPr>
              <a:t>Családbarát szálláshelyek lehetnek: falusi szálláshelyek, gyümölcsudvarok, családi hotelek, üdülők, panziók, kempingek.</a:t>
            </a:r>
          </a:p>
        </p:txBody>
      </p:sp>
    </p:spTree>
    <p:extLst>
      <p:ext uri="{BB962C8B-B14F-4D97-AF65-F5344CB8AC3E}">
        <p14:creationId xmlns:p14="http://schemas.microsoft.com/office/powerpoint/2010/main" val="79860842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53ADB54B-BB1B-42F6-83EF-4BAF84415E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Az európai jógyakorlat: „</a:t>
            </a:r>
            <a:r>
              <a:rPr lang="hu-HU" dirty="0" err="1"/>
              <a:t>familien-ferien</a:t>
            </a:r>
            <a:r>
              <a:rPr lang="hu-HU" dirty="0"/>
              <a:t>”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48B960DD-13C6-44DE-A21D-E024E2621D6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Családbarát települések:</a:t>
            </a:r>
          </a:p>
          <a:p>
            <a:pPr>
              <a:buFontTx/>
              <a:buChar char="-"/>
            </a:pPr>
            <a:r>
              <a:rPr lang="hu-HU" sz="1600" dirty="0"/>
              <a:t>turistainformációs szolgáltatások</a:t>
            </a:r>
          </a:p>
          <a:p>
            <a:pPr>
              <a:buFontTx/>
              <a:buChar char="-"/>
            </a:pPr>
            <a:r>
              <a:rPr lang="hu-HU" sz="1600" dirty="0"/>
              <a:t>nyilvános illemhely </a:t>
            </a:r>
            <a:r>
              <a:rPr lang="hu-HU" sz="1600" dirty="0" err="1"/>
              <a:t>pelenkázási</a:t>
            </a:r>
            <a:r>
              <a:rPr lang="hu-HU" sz="1600" dirty="0"/>
              <a:t> lehetőséggel az információs iroda közelében</a:t>
            </a:r>
          </a:p>
          <a:p>
            <a:pPr>
              <a:buFontTx/>
              <a:buChar char="-"/>
            </a:pPr>
            <a:r>
              <a:rPr lang="hu-HU" sz="1600" dirty="0"/>
              <a:t>forgalomtól elzárt/védett játszótér </a:t>
            </a:r>
          </a:p>
          <a:p>
            <a:pPr>
              <a:buFontTx/>
              <a:buChar char="-"/>
            </a:pPr>
            <a:r>
              <a:rPr lang="hu-HU" sz="1600" dirty="0"/>
              <a:t>szabadtéri és fedett szabadidőeltöltési lehetőségek </a:t>
            </a:r>
          </a:p>
          <a:p>
            <a:pPr>
              <a:buFontTx/>
              <a:buChar char="-"/>
            </a:pPr>
            <a:r>
              <a:rPr lang="hu-HU" sz="1600" dirty="0"/>
              <a:t>információnyújtás a gyermekfelügyelet lehetőségeiről </a:t>
            </a:r>
          </a:p>
          <a:p>
            <a:pPr>
              <a:buFontTx/>
              <a:buChar char="-"/>
            </a:pPr>
            <a:r>
              <a:rPr lang="hu-HU" sz="1600" dirty="0"/>
              <a:t>a tartomány nyári szünetéhez igazodóan legalább heti 2 db szervezett gyermekprogram </a:t>
            </a:r>
          </a:p>
          <a:p>
            <a:pPr>
              <a:buFontTx/>
              <a:buChar char="-"/>
            </a:pPr>
            <a:endParaRPr lang="hu-HU" sz="1600" dirty="0"/>
          </a:p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Családbarát programszolgáltatók:</a:t>
            </a:r>
          </a:p>
          <a:p>
            <a:pPr>
              <a:buFontTx/>
              <a:buChar char="-"/>
            </a:pPr>
            <a:r>
              <a:rPr lang="hu-HU" sz="1600" dirty="0"/>
              <a:t>gyermekbarát kitáblázás </a:t>
            </a:r>
          </a:p>
          <a:p>
            <a:pPr>
              <a:buFontTx/>
              <a:buChar char="-"/>
            </a:pPr>
            <a:r>
              <a:rPr lang="hu-HU" sz="1600" dirty="0"/>
              <a:t>akadálymentes közlekedési útvonalak</a:t>
            </a:r>
          </a:p>
          <a:p>
            <a:pPr>
              <a:buFontTx/>
              <a:buChar char="-"/>
            </a:pPr>
            <a:r>
              <a:rPr lang="hu-HU" sz="1600" dirty="0"/>
              <a:t>önkiszolgáló területek </a:t>
            </a:r>
          </a:p>
          <a:p>
            <a:pPr>
              <a:buFontTx/>
              <a:buChar char="-"/>
            </a:pPr>
            <a:r>
              <a:rPr lang="hu-HU" sz="1600" dirty="0"/>
              <a:t>gyerek </a:t>
            </a:r>
            <a:r>
              <a:rPr lang="hu-HU" sz="1600" dirty="0" err="1"/>
              <a:t>wc</a:t>
            </a:r>
            <a:r>
              <a:rPr lang="hu-HU" sz="1600" dirty="0"/>
              <a:t> vagy szűkítő </a:t>
            </a:r>
          </a:p>
          <a:p>
            <a:pPr>
              <a:buFontTx/>
              <a:buChar char="-"/>
            </a:pPr>
            <a:r>
              <a:rPr lang="hu-HU" sz="1600" dirty="0"/>
              <a:t>gyerekmosdó vagy fellépő </a:t>
            </a:r>
          </a:p>
          <a:p>
            <a:pPr>
              <a:buFontTx/>
              <a:buChar char="-"/>
            </a:pPr>
            <a:r>
              <a:rPr lang="hu-HU" sz="1600" dirty="0"/>
              <a:t>pelenkázó asztal (beleértve az ehhez tartozó szükséges eszközöket is)</a:t>
            </a:r>
          </a:p>
          <a:p>
            <a:pPr>
              <a:buFontTx/>
              <a:buChar char="-"/>
            </a:pPr>
            <a:r>
              <a:rPr lang="hu-HU" sz="1600" dirty="0"/>
              <a:t>gyermekeknek szóló rendezvények </a:t>
            </a:r>
          </a:p>
        </p:txBody>
      </p:sp>
    </p:spTree>
    <p:extLst>
      <p:ext uri="{BB962C8B-B14F-4D97-AF65-F5344CB8AC3E}">
        <p14:creationId xmlns:p14="http://schemas.microsoft.com/office/powerpoint/2010/main" val="394453341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9D9D3206-F2C9-4453-8E13-54B4BD517B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Az európai jógyakorlat: „</a:t>
            </a:r>
            <a:r>
              <a:rPr lang="hu-HU" dirty="0" err="1"/>
              <a:t>familien-ferien</a:t>
            </a:r>
            <a:r>
              <a:rPr lang="hu-HU" dirty="0"/>
              <a:t>”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A2B4FD9C-A72F-4585-B360-598D0D559AA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Családbarát városi szálloda:</a:t>
            </a:r>
          </a:p>
          <a:p>
            <a:pPr>
              <a:buFontTx/>
              <a:buChar char="-"/>
            </a:pPr>
            <a:r>
              <a:rPr lang="hu-HU" sz="1600" dirty="0"/>
              <a:t>családi vagy </a:t>
            </a:r>
            <a:r>
              <a:rPr lang="hu-HU" sz="1600" dirty="0" err="1"/>
              <a:t>connecting</a:t>
            </a:r>
            <a:r>
              <a:rPr lang="hu-HU" sz="1600" dirty="0"/>
              <a:t> szobák </a:t>
            </a:r>
          </a:p>
          <a:p>
            <a:pPr>
              <a:buFontTx/>
              <a:buChar char="-"/>
            </a:pPr>
            <a:r>
              <a:rPr lang="hu-HU" sz="1600" dirty="0"/>
              <a:t>információnyújtás a rendezvényekről és szabadidőeltöltési lehetőségekről</a:t>
            </a:r>
          </a:p>
          <a:p>
            <a:pPr>
              <a:buFontTx/>
              <a:buChar char="-"/>
            </a:pPr>
            <a:r>
              <a:rPr lang="hu-HU" sz="1600" dirty="0"/>
              <a:t>belépőjegyek értékesítése </a:t>
            </a:r>
          </a:p>
          <a:p>
            <a:pPr>
              <a:buFontTx/>
              <a:buChar char="-"/>
            </a:pPr>
            <a:r>
              <a:rPr lang="hu-HU" sz="1600" dirty="0"/>
              <a:t>speciális szolgáltatások és kedvezmények gyermekek számára </a:t>
            </a:r>
          </a:p>
          <a:p>
            <a:pPr>
              <a:buFontTx/>
              <a:buChar char="-"/>
            </a:pPr>
            <a:r>
              <a:rPr lang="hu-HU" sz="1600" dirty="0"/>
              <a:t>az éttermi </a:t>
            </a:r>
            <a:r>
              <a:rPr lang="hu-HU" sz="1600" dirty="0" err="1"/>
              <a:t>nyitvatartáson</a:t>
            </a:r>
            <a:r>
              <a:rPr lang="hu-HU" sz="1600" dirty="0"/>
              <a:t> felül szűkített ételkínálat biztosítása </a:t>
            </a:r>
          </a:p>
          <a:p>
            <a:pPr>
              <a:buFontTx/>
              <a:buChar char="-"/>
            </a:pPr>
            <a:r>
              <a:rPr lang="hu-HU" sz="1600" dirty="0"/>
              <a:t>központi elhelyezkedés, vagy közvetlen közelség a tömegközlekedés megállóhelyeihez</a:t>
            </a:r>
          </a:p>
          <a:p>
            <a:pPr>
              <a:buFontTx/>
              <a:buChar char="-"/>
            </a:pPr>
            <a:endParaRPr lang="hu-HU" sz="1600" dirty="0"/>
          </a:p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Családbarát étterem</a:t>
            </a:r>
            <a:r>
              <a:rPr lang="hu-HU" sz="1600" dirty="0"/>
              <a:t>: </a:t>
            </a:r>
          </a:p>
          <a:p>
            <a:pPr>
              <a:buFontTx/>
              <a:buChar char="-"/>
            </a:pPr>
            <a:r>
              <a:rPr lang="hu-HU" sz="1600" dirty="0"/>
              <a:t>gyermek ételek </a:t>
            </a:r>
          </a:p>
          <a:p>
            <a:pPr>
              <a:buFontTx/>
              <a:buChar char="-"/>
            </a:pPr>
            <a:r>
              <a:rPr lang="hu-HU" sz="1600" dirty="0"/>
              <a:t>Etetőszék, gyermek edénykészlet és evőeszközök </a:t>
            </a:r>
          </a:p>
          <a:p>
            <a:pPr>
              <a:buFontTx/>
              <a:buChar char="-"/>
            </a:pPr>
            <a:r>
              <a:rPr lang="hu-HU" sz="1600" dirty="0"/>
              <a:t>Játszósarok</a:t>
            </a:r>
          </a:p>
          <a:p>
            <a:pPr>
              <a:buFontTx/>
              <a:buChar char="-"/>
            </a:pPr>
            <a:r>
              <a:rPr lang="hu-HU" sz="1600" dirty="0"/>
              <a:t>kifestőkönyv, papír, ceruzák, könyvek </a:t>
            </a:r>
          </a:p>
          <a:p>
            <a:pPr>
              <a:buFontTx/>
              <a:buChar char="-"/>
            </a:pPr>
            <a:r>
              <a:rPr lang="hu-HU" sz="1600" dirty="0"/>
              <a:t>közvetlen környezetben elérhető nyilvános játszótér </a:t>
            </a:r>
          </a:p>
          <a:p>
            <a:pPr>
              <a:buFontTx/>
              <a:buChar char="-"/>
            </a:pPr>
            <a:r>
              <a:rPr lang="hu-HU" sz="1600" dirty="0"/>
              <a:t>tároló a babakocsik számára </a:t>
            </a:r>
          </a:p>
          <a:p>
            <a:pPr>
              <a:buFontTx/>
              <a:buChar char="-"/>
            </a:pPr>
            <a:r>
              <a:rPr lang="hu-HU" sz="1600" dirty="0"/>
              <a:t>gyerek </a:t>
            </a:r>
            <a:r>
              <a:rPr lang="hu-HU" sz="1600" dirty="0" err="1"/>
              <a:t>wc</a:t>
            </a:r>
            <a:r>
              <a:rPr lang="hu-HU" sz="1600" dirty="0"/>
              <a:t> vagy szűkítő, gyerek mosdó vagy fellépő </a:t>
            </a:r>
          </a:p>
          <a:p>
            <a:pPr>
              <a:buFontTx/>
              <a:buChar char="-"/>
            </a:pPr>
            <a:r>
              <a:rPr lang="hu-HU" sz="1600" dirty="0"/>
              <a:t>pelenkázó asztal (beleértve az ehhez tartozó szükséges eszközöket is) </a:t>
            </a:r>
          </a:p>
        </p:txBody>
      </p:sp>
    </p:spTree>
    <p:extLst>
      <p:ext uri="{BB962C8B-B14F-4D97-AF65-F5344CB8AC3E}">
        <p14:creationId xmlns:p14="http://schemas.microsoft.com/office/powerpoint/2010/main" val="67517030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39747967-7710-49A7-A7F3-6AEE1E2D7F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A hazai </a:t>
            </a:r>
            <a:r>
              <a:rPr lang="hu-HU" dirty="0" err="1"/>
              <a:t>kidsoasis</a:t>
            </a:r>
            <a:endParaRPr lang="hu-HU" dirty="0"/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8B89FC67-CC2B-48AF-ACC0-B2C23F46A4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 algn="just">
              <a:buNone/>
            </a:pPr>
            <a:r>
              <a:rPr lang="hu-HU" sz="1800" dirty="0"/>
              <a:t>A minősítési rendszer 3 szintet különböztet meg (3, 4 és 5 szélforgós szálláshelyek), amelynek feltételrendszerét szisztematikusan szükséges teljesíteniük a szállodáknak a belépéshez és a működés során is.</a:t>
            </a:r>
          </a:p>
          <a:p>
            <a:pPr marL="0" indent="0">
              <a:buNone/>
            </a:pPr>
            <a:endParaRPr lang="hu-HU" sz="1600" dirty="0"/>
          </a:p>
          <a:p>
            <a:pPr>
              <a:buFontTx/>
              <a:buChar char="-"/>
            </a:pPr>
            <a:r>
              <a:rPr lang="hu-HU" sz="1800" dirty="0">
                <a:solidFill>
                  <a:srgbClr val="4B5E90"/>
                </a:solidFill>
              </a:rPr>
              <a:t>szálláshelyek egésze</a:t>
            </a:r>
          </a:p>
          <a:p>
            <a:pPr>
              <a:buFontTx/>
              <a:buChar char="-"/>
            </a:pPr>
            <a:r>
              <a:rPr lang="hu-HU" sz="1800" dirty="0">
                <a:solidFill>
                  <a:srgbClr val="4B5E90"/>
                </a:solidFill>
              </a:rPr>
              <a:t>gyermekek biztonsága</a:t>
            </a:r>
          </a:p>
          <a:p>
            <a:pPr>
              <a:buFontTx/>
              <a:buChar char="-"/>
            </a:pPr>
            <a:r>
              <a:rPr lang="hu-HU" sz="1800" dirty="0">
                <a:solidFill>
                  <a:srgbClr val="4B5E90"/>
                </a:solidFill>
              </a:rPr>
              <a:t>családi szobák kialakítása és felszereltsége</a:t>
            </a:r>
          </a:p>
          <a:p>
            <a:pPr>
              <a:buFontTx/>
              <a:buChar char="-"/>
            </a:pPr>
            <a:r>
              <a:rPr lang="hu-HU" sz="1800" dirty="0">
                <a:solidFill>
                  <a:srgbClr val="4B5E90"/>
                </a:solidFill>
              </a:rPr>
              <a:t>ellátás</a:t>
            </a:r>
          </a:p>
          <a:p>
            <a:pPr>
              <a:buFontTx/>
              <a:buChar char="-"/>
            </a:pPr>
            <a:r>
              <a:rPr lang="hu-HU" sz="1800" dirty="0">
                <a:solidFill>
                  <a:srgbClr val="4B5E90"/>
                </a:solidFill>
              </a:rPr>
              <a:t>szolgáltatások</a:t>
            </a:r>
          </a:p>
        </p:txBody>
      </p:sp>
      <p:sp>
        <p:nvSpPr>
          <p:cNvPr id="4" name="Szövegdoboz 3">
            <a:extLst>
              <a:ext uri="{FF2B5EF4-FFF2-40B4-BE49-F238E27FC236}">
                <a16:creationId xmlns:a16="http://schemas.microsoft.com/office/drawing/2014/main" id="{ED733299-C37B-41B2-9A4E-602378889BF8}"/>
              </a:ext>
            </a:extLst>
          </p:cNvPr>
          <p:cNvSpPr txBox="1"/>
          <p:nvPr/>
        </p:nvSpPr>
        <p:spPr>
          <a:xfrm>
            <a:off x="611560" y="1772816"/>
            <a:ext cx="7848872" cy="646331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hu-HU" dirty="0"/>
              <a:t>Hazánkban a családbarát védjegy a szálláshelyek (leginkább szállodák) minősítését jelenti.</a:t>
            </a:r>
          </a:p>
        </p:txBody>
      </p:sp>
      <p:pic>
        <p:nvPicPr>
          <p:cNvPr id="5" name="Kép 4">
            <a:extLst>
              <a:ext uri="{FF2B5EF4-FFF2-40B4-BE49-F238E27FC236}">
                <a16:creationId xmlns:a16="http://schemas.microsoft.com/office/drawing/2014/main" id="{2C76E068-C19B-443B-A606-7D49F1789ECA}"/>
              </a:ext>
            </a:extLst>
          </p:cNvPr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333" b="25278"/>
          <a:stretch/>
        </p:blipFill>
        <p:spPr bwMode="auto">
          <a:xfrm>
            <a:off x="5724128" y="4005064"/>
            <a:ext cx="2592288" cy="1638733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72561787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artalom helye 2">
            <a:extLst>
              <a:ext uri="{FF2B5EF4-FFF2-40B4-BE49-F238E27FC236}">
                <a16:creationId xmlns:a16="http://schemas.microsoft.com/office/drawing/2014/main" id="{C89D0DF3-388D-40E3-85BD-70D084D3B8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endParaRPr lang="hu-HU" b="1" dirty="0"/>
          </a:p>
          <a:p>
            <a:pPr marL="0" indent="0" algn="ctr">
              <a:buNone/>
            </a:pPr>
            <a:r>
              <a:rPr lang="hu-HU" b="1" dirty="0"/>
              <a:t>VI.</a:t>
            </a:r>
          </a:p>
          <a:p>
            <a:pPr marL="0" indent="0" algn="ctr">
              <a:buNone/>
            </a:pPr>
            <a:r>
              <a:rPr lang="hu-HU" dirty="0"/>
              <a:t>Családbarátság speciális szempontjai</a:t>
            </a:r>
          </a:p>
          <a:p>
            <a:pPr marL="0" indent="0" algn="ctr">
              <a:buNone/>
            </a:pPr>
            <a:endParaRPr lang="hu-HU" dirty="0"/>
          </a:p>
          <a:p>
            <a:pPr marL="0" indent="0" algn="ctr">
              <a:buNone/>
            </a:pPr>
            <a:endParaRPr lang="hu-HU" dirty="0"/>
          </a:p>
          <a:p>
            <a:pPr marL="0" indent="0" algn="ctr">
              <a:buNone/>
            </a:pPr>
            <a:r>
              <a:rPr lang="hu-HU" sz="1800" dirty="0"/>
              <a:t>Részletes tájékoztatás: </a:t>
            </a:r>
            <a:r>
              <a:rPr lang="hu-HU" sz="1800" dirty="0">
                <a:hlinkClick r:id="rId2"/>
              </a:rPr>
              <a:t>https://kepezz.hu/VideoLibraryArticle/Details/1</a:t>
            </a:r>
            <a:r>
              <a:rPr lang="hu-HU" sz="1800" dirty="0"/>
              <a:t>     (regisztráció után)</a:t>
            </a:r>
          </a:p>
          <a:p>
            <a:pPr marL="0" indent="0" algn="ctr">
              <a:buNone/>
            </a:pP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04932667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7AB0B371-CC51-4FC4-87DD-D3935D75C1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Szolgáltatók edukációja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5DDCC0A1-1B28-4A83-9E18-2D73AD593BF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Tx/>
              <a:buChar char="-"/>
            </a:pPr>
            <a:endParaRPr lang="hu-HU" sz="1800" dirty="0"/>
          </a:p>
          <a:p>
            <a:pPr>
              <a:buFontTx/>
              <a:buChar char="-"/>
            </a:pPr>
            <a:r>
              <a:rPr lang="hu-HU" sz="1800" dirty="0"/>
              <a:t>egy-egy létesítmény családbaráttá válásához a humánerőforrás infrastruktúra, azaz a személyzet hozzáállásának, viselkedésének is függvénye</a:t>
            </a:r>
          </a:p>
          <a:p>
            <a:pPr>
              <a:buFontTx/>
              <a:buChar char="-"/>
            </a:pPr>
            <a:r>
              <a:rPr lang="hu-HU" sz="1800" dirty="0"/>
              <a:t>hosszú távú fenntarthatóság csak akkor érhető el, ha az </a:t>
            </a:r>
            <a:r>
              <a:rPr lang="hu-HU" sz="1800" dirty="0" err="1"/>
              <a:t>attitűdbeli</a:t>
            </a:r>
            <a:r>
              <a:rPr lang="hu-HU" sz="1800" dirty="0"/>
              <a:t> változást is okoz</a:t>
            </a:r>
          </a:p>
          <a:p>
            <a:pPr>
              <a:buFontTx/>
              <a:buChar char="-"/>
            </a:pPr>
            <a:r>
              <a:rPr lang="hu-HU" sz="1800" dirty="0"/>
              <a:t>a változás csak abban az esetben következik be, ha a célzott edukáció résztvevői </a:t>
            </a:r>
            <a:r>
              <a:rPr lang="hu-HU" sz="1800" dirty="0" err="1"/>
              <a:t>magukénak</a:t>
            </a:r>
            <a:r>
              <a:rPr lang="hu-HU" sz="1800" dirty="0"/>
              <a:t> érzik a változást és belső motiváció készteti őket a cselekvésre</a:t>
            </a:r>
          </a:p>
          <a:p>
            <a:pPr>
              <a:buFontTx/>
              <a:buChar char="-"/>
            </a:pPr>
            <a:r>
              <a:rPr lang="hu-HU" sz="1800" dirty="0"/>
              <a:t>ennek megoldása pedig a formális és informális jutalmazás </a:t>
            </a:r>
          </a:p>
          <a:p>
            <a:pPr>
              <a:buFontTx/>
              <a:buChar char="-"/>
            </a:pPr>
            <a:r>
              <a:rPr lang="hu-HU" sz="1800" dirty="0"/>
              <a:t>i</a:t>
            </a:r>
            <a:r>
              <a:rPr lang="es-ES" sz="1800" dirty="0"/>
              <a:t>nformális jutalmazást jelent a tervezésben és a döntésben való részvétel</a:t>
            </a:r>
            <a:endParaRPr lang="hu-HU" sz="1800" dirty="0"/>
          </a:p>
          <a:p>
            <a:pPr>
              <a:buFontTx/>
              <a:buChar char="-"/>
            </a:pPr>
            <a:r>
              <a:rPr lang="hu-HU" sz="1800" dirty="0"/>
              <a:t>hasznos megoldás lehet egy-egy, a témával kapcsolatos workshop szervezése, a gyakorlatorientált képzések</a:t>
            </a:r>
          </a:p>
        </p:txBody>
      </p:sp>
    </p:spTree>
    <p:extLst>
      <p:ext uri="{BB962C8B-B14F-4D97-AF65-F5344CB8AC3E}">
        <p14:creationId xmlns:p14="http://schemas.microsoft.com/office/powerpoint/2010/main" val="23038089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E8AD96B3-56E6-427A-A3FC-03002EAAFC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Vendégek edukációja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E13F196E-77DA-45D9-ACD7-E1565A067CD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hu-HU" sz="1800" dirty="0"/>
          </a:p>
          <a:p>
            <a:pPr>
              <a:buFontTx/>
              <a:buChar char="-"/>
            </a:pPr>
            <a:r>
              <a:rPr lang="hu-HU" sz="1800" dirty="0"/>
              <a:t>az alapvető normák rögzítése nemcsak a szolgáltatók, hanem a vásárlók érdeke is</a:t>
            </a:r>
          </a:p>
          <a:p>
            <a:pPr>
              <a:buFontTx/>
              <a:buChar char="-"/>
            </a:pPr>
            <a:r>
              <a:rPr lang="hu-HU" sz="1800" dirty="0"/>
              <a:t>az elvárt viselkedési normákat kreatív, rajzos formában is lehet ábrázolni, amely a gyermekek számára is sokkal inkább értelmezhető</a:t>
            </a:r>
          </a:p>
          <a:p>
            <a:pPr>
              <a:buFontTx/>
              <a:buChar char="-"/>
            </a:pPr>
            <a:r>
              <a:rPr lang="hu-HU" sz="1800" dirty="0"/>
              <a:t>a vásárlók edukációja rejtett módon is történhet (pl. átrendezés, stb.)</a:t>
            </a:r>
          </a:p>
          <a:p>
            <a:pPr marL="0" indent="0">
              <a:buNone/>
            </a:pPr>
            <a:endParaRPr lang="hu-HU" sz="1800" dirty="0"/>
          </a:p>
        </p:txBody>
      </p:sp>
    </p:spTree>
    <p:extLst>
      <p:ext uri="{BB962C8B-B14F-4D97-AF65-F5344CB8AC3E}">
        <p14:creationId xmlns:p14="http://schemas.microsoft.com/office/powerpoint/2010/main" val="415102132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artalom helye 2">
            <a:extLst>
              <a:ext uri="{FF2B5EF4-FFF2-40B4-BE49-F238E27FC236}">
                <a16:creationId xmlns:a16="http://schemas.microsoft.com/office/drawing/2014/main" id="{3C1FB5B0-D0C8-4050-8B93-910563C9C62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endParaRPr lang="hu-HU" b="1" dirty="0"/>
          </a:p>
          <a:p>
            <a:pPr marL="0" indent="0" algn="ctr">
              <a:buNone/>
            </a:pPr>
            <a:r>
              <a:rPr lang="hu-HU" b="1" dirty="0"/>
              <a:t>VII.</a:t>
            </a:r>
          </a:p>
          <a:p>
            <a:pPr marL="0" indent="0" algn="ctr">
              <a:buNone/>
            </a:pPr>
            <a:r>
              <a:rPr lang="hu-HU" dirty="0"/>
              <a:t>Képzések javasolt tematikája</a:t>
            </a:r>
          </a:p>
          <a:p>
            <a:pPr marL="0" indent="0" algn="ctr">
              <a:buNone/>
            </a:pPr>
            <a:endParaRPr lang="hu-HU" dirty="0"/>
          </a:p>
          <a:p>
            <a:pPr marL="0" indent="0" algn="ctr">
              <a:buNone/>
            </a:pPr>
            <a:r>
              <a:rPr lang="hu-HU" sz="1800" dirty="0"/>
              <a:t>Részletes tájékoztatás: </a:t>
            </a:r>
            <a:r>
              <a:rPr lang="hu-HU" sz="1800" dirty="0">
                <a:hlinkClick r:id="rId2"/>
              </a:rPr>
              <a:t>https://kepezz.hu/VideoLibraryArticle/Details/1</a:t>
            </a:r>
            <a:r>
              <a:rPr lang="hu-HU" sz="1800" dirty="0"/>
              <a:t>     (regisztráció után)</a:t>
            </a:r>
          </a:p>
          <a:p>
            <a:pPr marL="0" indent="0" algn="ctr">
              <a:buNone/>
            </a:pPr>
            <a:endParaRPr lang="hu-HU" dirty="0"/>
          </a:p>
          <a:p>
            <a:pPr marL="0" indent="0" algn="ctr">
              <a:buNone/>
            </a:pP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89905991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6BE44771-078A-46B7-A76A-7343DB07BE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Humánerőforrás Képzés jelentősége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D9E4CD56-CB02-4405-84D2-2B869261B75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hu-HU" sz="1800" dirty="0">
                <a:solidFill>
                  <a:srgbClr val="4B5E90"/>
                </a:solidFill>
              </a:rPr>
              <a:t>A turisztikai vállalkozások vezetői fontosnak tartják a képzést, és azon belül leginkább az alábbiakat preferálják:</a:t>
            </a:r>
          </a:p>
          <a:p>
            <a:pPr>
              <a:buFontTx/>
              <a:buChar char="-"/>
            </a:pPr>
            <a:r>
              <a:rPr lang="hu-HU" sz="1800" dirty="0"/>
              <a:t>workshopokat, tréningeket</a:t>
            </a:r>
          </a:p>
          <a:p>
            <a:pPr>
              <a:buFontTx/>
              <a:buChar char="-"/>
            </a:pPr>
            <a:r>
              <a:rPr lang="hu-HU" sz="1800" dirty="0" err="1"/>
              <a:t>study</a:t>
            </a:r>
            <a:r>
              <a:rPr lang="hu-HU" sz="1800" dirty="0"/>
              <a:t> </a:t>
            </a:r>
            <a:r>
              <a:rPr lang="hu-HU" sz="1800" dirty="0" err="1"/>
              <a:t>tourokat</a:t>
            </a:r>
            <a:endParaRPr lang="hu-HU" sz="1800" dirty="0"/>
          </a:p>
          <a:p>
            <a:pPr>
              <a:buFontTx/>
              <a:buChar char="-"/>
            </a:pPr>
            <a:r>
              <a:rPr lang="hu-HU" sz="1800" dirty="0"/>
              <a:t>az e-tananyaggal támogatott önálló képzéseket</a:t>
            </a:r>
          </a:p>
          <a:p>
            <a:pPr marL="0" indent="0">
              <a:buNone/>
            </a:pPr>
            <a:endParaRPr lang="hu-HU" sz="1800" dirty="0"/>
          </a:p>
          <a:p>
            <a:pPr marL="0" indent="0" algn="just">
              <a:buNone/>
            </a:pPr>
            <a:r>
              <a:rPr lang="hu-HU" sz="1800" dirty="0"/>
              <a:t>Az optimális képzés épít a már meglévő tudásra (azaz feltérképezi a jelenlegi kompetenciákat és kiszűri a hiányosságokat).</a:t>
            </a:r>
          </a:p>
          <a:p>
            <a:pPr marL="0" indent="0">
              <a:buNone/>
            </a:pPr>
            <a:endParaRPr lang="hu-HU" sz="1800" dirty="0"/>
          </a:p>
          <a:p>
            <a:pPr marL="0" indent="0" algn="just">
              <a:buNone/>
            </a:pPr>
            <a:r>
              <a:rPr lang="pt-BR" sz="1800" dirty="0"/>
              <a:t>Kialakítása során fontos feladat a </a:t>
            </a:r>
            <a:r>
              <a:rPr lang="hu-HU" sz="1800" dirty="0"/>
              <a:t>képzés alapvető szabályainak megalkotása, azaz a gyakoriság, az időtartam, az összetettség és a finanszírozhatóság meghatározása, majd az egyes képzési programelemek definiálása, végül megvalósítása.</a:t>
            </a:r>
          </a:p>
        </p:txBody>
      </p:sp>
    </p:spTree>
    <p:extLst>
      <p:ext uri="{BB962C8B-B14F-4D97-AF65-F5344CB8AC3E}">
        <p14:creationId xmlns:p14="http://schemas.microsoft.com/office/powerpoint/2010/main" val="351515713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34CCC2FC-1D86-45B7-9CC2-4BA9242E07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Humánerőforrás fejlesztés 3 fő szabálya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B28DCE4B-8AC6-4A81-8FBD-E522EEB54B7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363272" cy="499715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Képzés </a:t>
            </a:r>
            <a:r>
              <a:rPr lang="hu-HU" sz="1600" dirty="0" err="1">
                <a:solidFill>
                  <a:srgbClr val="4B5E90"/>
                </a:solidFill>
              </a:rPr>
              <a:t>testreszabása</a:t>
            </a:r>
            <a:r>
              <a:rPr lang="hu-HU" sz="1600" dirty="0"/>
              <a:t>:  meg kell nézni, hogy a képzés valóban arra a területre irányuljon, ahol a munkavállalónak fejlődnie szükséges, ezután következhet maga a képzési terv felvázolása.</a:t>
            </a:r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Hiányosságok feltérképezése: </a:t>
            </a:r>
            <a:r>
              <a:rPr lang="hu-HU" sz="1600" dirty="0"/>
              <a:t>azon területek feltérképezése, amelyek jelenleg nem a megfelelő minőségében funkcionálnak, hiszen ezek jelentik az alapját a </a:t>
            </a:r>
            <a:r>
              <a:rPr lang="hu-HU" sz="1600" dirty="0" err="1"/>
              <a:t>továbbfejlődésnek</a:t>
            </a:r>
            <a:r>
              <a:rPr lang="hu-HU" sz="1600" dirty="0"/>
              <a:t> és a specializációnak. A képzés alapvető eleme a „tapasztalati tanulás”.</a:t>
            </a:r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Ismétlés</a:t>
            </a:r>
            <a:r>
              <a:rPr lang="hu-HU" sz="1600" dirty="0"/>
              <a:t>: annak érdekében, hogy a képzés valóban tartós eredménnyel járjon, elengedhetetlen az ismétlés. A képzés végén feltétlenül ajánlott a hatékonyság mérése, függetlenül attól, hogy milyen módszerekkel és eszközökkel valósították meg a fejlesztés (képzés) végrehajtását. </a:t>
            </a:r>
          </a:p>
          <a:p>
            <a:pPr marL="0" indent="0">
              <a:buNone/>
            </a:pPr>
            <a:endParaRPr lang="hu-HU" sz="1600" dirty="0"/>
          </a:p>
          <a:p>
            <a:pPr marL="0" indent="0" algn="just">
              <a:buNone/>
            </a:pPr>
            <a:r>
              <a:rPr lang="hu-HU" sz="1600" dirty="0"/>
              <a:t>A célok nem érhetők el egyik napról a másikra, a tartós eredmények eléréséhez integrált és kifinomult, szisztematikus fejlesztés szükséges.</a:t>
            </a:r>
          </a:p>
          <a:p>
            <a:pPr marL="0" indent="0" algn="just">
              <a:buNone/>
            </a:pPr>
            <a:r>
              <a:rPr lang="hu-HU" sz="1600" dirty="0"/>
              <a:t>A szolgáltatásorientált turizmusban a képzések gyakorlati szemléletűek kell, hogy legyenek, a „tapasztalati tanulás” a kulcsa a tudás elmélyítésének és későbbi hasznosíthatóságának. </a:t>
            </a:r>
          </a:p>
        </p:txBody>
      </p:sp>
    </p:spTree>
    <p:extLst>
      <p:ext uri="{BB962C8B-B14F-4D97-AF65-F5344CB8AC3E}">
        <p14:creationId xmlns:p14="http://schemas.microsoft.com/office/powerpoint/2010/main" val="282846252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AA511974-EBB9-45FF-B8DB-A7B3603E7E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Képzés alapvető elemei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42157493-C4DB-4278-B7D8-93E28D5EFDF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A képzés résztvevői számára elengedhetetlen, hogy megismerkedhessenek:</a:t>
            </a: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>
              <a:buFontTx/>
              <a:buChar char="-"/>
            </a:pPr>
            <a:r>
              <a:rPr lang="hu-HU" sz="1600" dirty="0"/>
              <a:t>a családbarátságot jelentő szolgáltatások fizikai elemeivel (berendezések és eszközök), azok fenntartható működtetésével </a:t>
            </a:r>
          </a:p>
          <a:p>
            <a:pPr>
              <a:buFontTx/>
              <a:buChar char="-"/>
            </a:pPr>
            <a:r>
              <a:rPr lang="hu-HU" sz="1600" dirty="0"/>
              <a:t>a családbarátságot jelentő szolgáltatások humánerőforrás igényes részeivel (pl. gyermek animáció, szeniorok részére szóló garantált programok), azok minőségbiztosításával</a:t>
            </a:r>
          </a:p>
          <a:p>
            <a:pPr>
              <a:buFontTx/>
              <a:buChar char="-"/>
            </a:pPr>
            <a:r>
              <a:rPr lang="hu-HU" sz="1600" dirty="0"/>
              <a:t>a </a:t>
            </a:r>
            <a:r>
              <a:rPr lang="hu-HU" sz="1600" dirty="0" err="1"/>
              <a:t>vendégvisszajelzések</a:t>
            </a:r>
            <a:r>
              <a:rPr lang="hu-HU" sz="1600" dirty="0"/>
              <a:t> figyelemmel kísérésnek fontosságával, az azokra történő megfelelő és helyes reakciókkal, cselekedetekkel</a:t>
            </a:r>
          </a:p>
          <a:p>
            <a:pPr>
              <a:buFontTx/>
              <a:buChar char="-"/>
            </a:pPr>
            <a:r>
              <a:rPr lang="hu-HU" sz="1600" dirty="0"/>
              <a:t>a hiteles szakmai tapasztalatok megismerésével és szemléltető példákkal, amelyek segítségével a képzés résztvevői azonosulni tudnak az elvárásokkal és az elvégzendő feladatokkal</a:t>
            </a:r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A képzés két részre osztható, elméleti és gyakorlati részre. </a:t>
            </a:r>
          </a:p>
        </p:txBody>
      </p:sp>
    </p:spTree>
    <p:extLst>
      <p:ext uri="{BB962C8B-B14F-4D97-AF65-F5344CB8AC3E}">
        <p14:creationId xmlns:p14="http://schemas.microsoft.com/office/powerpoint/2010/main" val="406675079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D73DDA22-96FC-41FD-9576-D1AE8BDEBF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Képzés javasolt felépítése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6643F64F-4687-4AA9-8E59-DD21FE85B95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r>
              <a:rPr lang="hu-HU" sz="1800" dirty="0">
                <a:solidFill>
                  <a:srgbClr val="4B5E90"/>
                </a:solidFill>
              </a:rPr>
              <a:t>Elméleti képzés javasolt egységei:</a:t>
            </a:r>
          </a:p>
          <a:p>
            <a:pPr marL="0" indent="0">
              <a:buNone/>
            </a:pPr>
            <a:endParaRPr lang="hu-HU" sz="1800" dirty="0">
              <a:solidFill>
                <a:srgbClr val="4B5E90"/>
              </a:solidFill>
            </a:endParaRPr>
          </a:p>
          <a:p>
            <a:pPr>
              <a:buFontTx/>
              <a:buChar char="-"/>
            </a:pPr>
            <a:r>
              <a:rPr lang="hu-HU" sz="1800" dirty="0"/>
              <a:t>általános tudásmegosztás</a:t>
            </a:r>
          </a:p>
          <a:p>
            <a:pPr>
              <a:buFontTx/>
              <a:buChar char="-"/>
            </a:pPr>
            <a:r>
              <a:rPr lang="hu-HU" sz="1800" dirty="0"/>
              <a:t>családbarát ismérvek megjelenése szolgáltatói szinten</a:t>
            </a:r>
          </a:p>
          <a:p>
            <a:pPr>
              <a:buFontTx/>
              <a:buChar char="-"/>
            </a:pPr>
            <a:r>
              <a:rPr lang="hu-HU" sz="1800" dirty="0"/>
              <a:t>fenntarthatóság elvei az üzemeltetés során</a:t>
            </a:r>
          </a:p>
          <a:p>
            <a:pPr>
              <a:buFontTx/>
              <a:buChar char="-"/>
            </a:pPr>
            <a:r>
              <a:rPr lang="hu-HU" sz="1800" dirty="0"/>
              <a:t>képzési hatékonyság biztosítása: ismétlés és ellenőrzés</a:t>
            </a:r>
          </a:p>
          <a:p>
            <a:pPr>
              <a:buFontTx/>
              <a:buChar char="-"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</p:txBody>
      </p:sp>
      <p:sp>
        <p:nvSpPr>
          <p:cNvPr id="4" name="Szövegdoboz 3">
            <a:extLst>
              <a:ext uri="{FF2B5EF4-FFF2-40B4-BE49-F238E27FC236}">
                <a16:creationId xmlns:a16="http://schemas.microsoft.com/office/drawing/2014/main" id="{A8A3A8EA-375F-4B8E-8F68-D928CDC9BAA6}"/>
              </a:ext>
            </a:extLst>
          </p:cNvPr>
          <p:cNvSpPr txBox="1"/>
          <p:nvPr/>
        </p:nvSpPr>
        <p:spPr>
          <a:xfrm>
            <a:off x="611560" y="1772816"/>
            <a:ext cx="7776864" cy="147732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hu-HU" dirty="0"/>
              <a:t>A képzés minimális időtartama 2 nap, amelyből az egyik nap </a:t>
            </a:r>
            <a:r>
              <a:rPr lang="hu-HU" dirty="0" err="1"/>
              <a:t>study</a:t>
            </a:r>
            <a:r>
              <a:rPr lang="hu-HU" dirty="0"/>
              <a:t> </a:t>
            </a:r>
            <a:r>
              <a:rPr lang="hu-HU" dirty="0" err="1"/>
              <a:t>tour</a:t>
            </a:r>
            <a:r>
              <a:rPr lang="hu-HU" dirty="0"/>
              <a:t>, ahol a résztvevők – természetesen költségkerettől függően – megismerkedhetnek a családbarát hazai és/vagy nemzetközi jó gyakorlataival, a másik nap pedig az elméleti képzés, amely gyakorlati feladatokkal végződik. </a:t>
            </a:r>
          </a:p>
        </p:txBody>
      </p:sp>
    </p:spTree>
    <p:extLst>
      <p:ext uri="{BB962C8B-B14F-4D97-AF65-F5344CB8AC3E}">
        <p14:creationId xmlns:p14="http://schemas.microsoft.com/office/powerpoint/2010/main" val="51028604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38AE3B37-B71B-4E2F-B1DE-451AD43C65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6F9F7107-6201-40ED-9182-3D93662ECE8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endParaRPr lang="hu-HU" dirty="0"/>
          </a:p>
          <a:p>
            <a:pPr marL="0" indent="0" algn="ctr">
              <a:buNone/>
            </a:pPr>
            <a:r>
              <a:rPr lang="hu-HU" b="1" dirty="0"/>
              <a:t>VIII. </a:t>
            </a:r>
          </a:p>
          <a:p>
            <a:pPr marL="0" indent="0" algn="ctr">
              <a:buNone/>
            </a:pPr>
            <a:r>
              <a:rPr lang="hu-HU" dirty="0"/>
              <a:t>Versenyelőnyök, versenyhátrányok</a:t>
            </a:r>
          </a:p>
          <a:p>
            <a:pPr marL="0" indent="0" algn="ctr">
              <a:buNone/>
            </a:pPr>
            <a:endParaRPr lang="hu-HU" dirty="0"/>
          </a:p>
          <a:p>
            <a:pPr marL="0" indent="0" algn="ctr">
              <a:buNone/>
            </a:pPr>
            <a:r>
              <a:rPr lang="hu-HU" sz="1800" dirty="0"/>
              <a:t>Részletes tájékoztatás: </a:t>
            </a:r>
            <a:r>
              <a:rPr lang="hu-HU" sz="1800" dirty="0">
                <a:hlinkClick r:id="rId2"/>
              </a:rPr>
              <a:t>https://kepezz.hu/VideoLibraryArticle/Details/1</a:t>
            </a:r>
            <a:r>
              <a:rPr lang="hu-HU" sz="1800" dirty="0"/>
              <a:t>     (regisztráció után)</a:t>
            </a:r>
          </a:p>
          <a:p>
            <a:pPr marL="0" indent="0" algn="ctr">
              <a:buNone/>
            </a:pPr>
            <a:endParaRPr lang="hu-HU" dirty="0"/>
          </a:p>
          <a:p>
            <a:pPr marL="0" indent="0" algn="ctr">
              <a:buNone/>
            </a:pP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6884376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3BDE8110-AD05-46BC-814C-72E881DBEC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versenyelőnyök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9446CD3A-BB36-482C-9658-259A5C8B4B7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r>
              <a:rPr lang="hu-HU" sz="1800" dirty="0">
                <a:solidFill>
                  <a:srgbClr val="4B5E90"/>
                </a:solidFill>
              </a:rPr>
              <a:t>A képzéssel megszerezhető tudás révén:</a:t>
            </a:r>
          </a:p>
          <a:p>
            <a:pPr>
              <a:buFontTx/>
              <a:buChar char="-"/>
            </a:pPr>
            <a:r>
              <a:rPr lang="hu-HU" sz="1800" dirty="0"/>
              <a:t>a munkavállalók saját területükön magabiztosabbá válnak, amely segíti a mindennapi munkavégzést</a:t>
            </a:r>
          </a:p>
          <a:p>
            <a:pPr>
              <a:buFontTx/>
              <a:buChar char="-"/>
            </a:pPr>
            <a:r>
              <a:rPr lang="hu-HU" sz="1800" dirty="0"/>
              <a:t>a családbarát célcsoport igényeinek magas szintű kielégítése a magas szintű vendégelégedettséget vetíti előre, amely által nő az átlagos tartózkodási idő és a különböző „extra” családbarát szolgáltatások igénybevétele révén a fajlagos költés</a:t>
            </a:r>
          </a:p>
          <a:p>
            <a:pPr>
              <a:buFontTx/>
              <a:buChar char="-"/>
            </a:pPr>
            <a:r>
              <a:rPr lang="hu-HU" sz="1800" dirty="0"/>
              <a:t>a magasabb költés magasabb bevételhez juttatja a szolgáltatókat, amely megkönnyíti az üzemeltetést és a fenntarthatóságot, és olyan többletbevételek képződnek, amelyek további fejlesztéseket tesznek lehetővé</a:t>
            </a:r>
          </a:p>
          <a:p>
            <a:pPr>
              <a:buFontTx/>
              <a:buChar char="-"/>
            </a:pPr>
            <a:r>
              <a:rPr lang="hu-HU" sz="1800" dirty="0"/>
              <a:t>a fejlesztés nemcsak a vendégek, de a munkavállalók számára is komfortos környezetet teremt, amelyben szívesebben dolgoznak és ezáltal teljesítményük is nő</a:t>
            </a:r>
          </a:p>
          <a:p>
            <a:pPr>
              <a:buFontTx/>
              <a:buChar char="-"/>
            </a:pPr>
            <a:r>
              <a:rPr lang="hu-HU" sz="1800" dirty="0"/>
              <a:t>az optimális munkakörnyezet csökkenti a fluktuációt és lojalitást teremt a munkahely felé</a:t>
            </a:r>
            <a:endParaRPr lang="hu-HU" sz="1800" dirty="0">
              <a:solidFill>
                <a:srgbClr val="4B5E9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300711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44271A7C-231D-4C57-AC06-C8C3477CC1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versenyhátrányok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A55AF71C-4C5F-4214-BF6F-A4B85E949C7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Tx/>
              <a:buChar char="-"/>
            </a:pPr>
            <a:endParaRPr lang="hu-HU" sz="1800" dirty="0"/>
          </a:p>
          <a:p>
            <a:pPr>
              <a:buFontTx/>
              <a:buChar char="-"/>
            </a:pPr>
            <a:r>
              <a:rPr lang="hu-HU" sz="1800" dirty="0"/>
              <a:t>a szolgáltató nem tud megfelelni, illetve nem tud alkalmazkodni a gyorsan változó fogyasztói igényekhez</a:t>
            </a:r>
          </a:p>
          <a:p>
            <a:pPr>
              <a:buFontTx/>
              <a:buChar char="-"/>
            </a:pPr>
            <a:r>
              <a:rPr lang="hu-HU" sz="1800" dirty="0"/>
              <a:t>a megfelelés hiánya a fogyasztói bizalom elvesztéséhez vezet, amely miatt csökken a visszatérő (törzs)vendégek száma </a:t>
            </a:r>
          </a:p>
          <a:p>
            <a:pPr>
              <a:buFontTx/>
              <a:buChar char="-"/>
            </a:pPr>
            <a:r>
              <a:rPr lang="hu-HU" sz="1800" dirty="0"/>
              <a:t>az elégtelen szolgáltatási minőség csökkenti az új belépők (vendégek) és új célcsoportok elérését</a:t>
            </a:r>
          </a:p>
        </p:txBody>
      </p:sp>
    </p:spTree>
    <p:extLst>
      <p:ext uri="{BB962C8B-B14F-4D97-AF65-F5344CB8AC3E}">
        <p14:creationId xmlns:p14="http://schemas.microsoft.com/office/powerpoint/2010/main" val="418343257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artalom helye 2">
            <a:extLst>
              <a:ext uri="{FF2B5EF4-FFF2-40B4-BE49-F238E27FC236}">
                <a16:creationId xmlns:a16="http://schemas.microsoft.com/office/drawing/2014/main" id="{A51A34D6-A0B0-4CF2-AF92-33A0F883123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endParaRPr lang="hu-HU" b="1" dirty="0"/>
          </a:p>
          <a:p>
            <a:pPr marL="0" indent="0" algn="ctr">
              <a:buNone/>
            </a:pPr>
            <a:r>
              <a:rPr lang="hu-HU" b="1" dirty="0"/>
              <a:t>IX. </a:t>
            </a:r>
          </a:p>
          <a:p>
            <a:pPr marL="0" indent="0" algn="ctr">
              <a:buNone/>
            </a:pPr>
            <a:r>
              <a:rPr lang="hu-HU" dirty="0"/>
              <a:t>Összefoglalás</a:t>
            </a:r>
          </a:p>
          <a:p>
            <a:pPr marL="0" indent="0" algn="ctr">
              <a:buNone/>
            </a:pPr>
            <a:endParaRPr lang="hu-HU" dirty="0"/>
          </a:p>
          <a:p>
            <a:pPr marL="0" indent="0" algn="ctr">
              <a:buNone/>
            </a:pPr>
            <a:r>
              <a:rPr lang="hu-HU" sz="1800" dirty="0"/>
              <a:t>Részletes tájékoztatás: </a:t>
            </a:r>
            <a:r>
              <a:rPr lang="hu-HU" sz="1800" dirty="0">
                <a:hlinkClick r:id="rId2"/>
              </a:rPr>
              <a:t>https://kepezz.hu/VideoLibraryArticle/Details/1</a:t>
            </a:r>
            <a:r>
              <a:rPr lang="hu-HU" sz="1800" dirty="0"/>
              <a:t>     (regisztráció után)</a:t>
            </a:r>
          </a:p>
          <a:p>
            <a:pPr marL="0" indent="0" algn="ctr">
              <a:buNone/>
            </a:pP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58181513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30E1800E-F681-4A51-A56B-17ED458647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összefoglalás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E3B905E7-AA68-4C58-A295-D724C7D0617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hu-HU" sz="1600" dirty="0"/>
              <a:t>A családbarátság megvalósítása a turizmusban tevékenykedő szolgáltatók elemi érdeke, amely nemcsak versenyelőnyökhöz juttat, szükség esetén pénzügyi forrást is rendel. </a:t>
            </a:r>
          </a:p>
          <a:p>
            <a:pPr marL="0" indent="0" algn="ctr">
              <a:buNone/>
            </a:pPr>
            <a:endParaRPr lang="hu-HU" sz="1600" dirty="0"/>
          </a:p>
          <a:p>
            <a:pPr marL="0" indent="0" algn="ctr">
              <a:buNone/>
            </a:pPr>
            <a:r>
              <a:rPr lang="hu-HU" sz="1600" dirty="0"/>
              <a:t>Az egyes MTÜ által kiírt pályázati konstrukciók alapvető támogatási feltétele a családbarát eszközök és berendezések, illetve kifejezetten a családoknak szóló szolgáltatások megléte.</a:t>
            </a:r>
          </a:p>
          <a:p>
            <a:pPr marL="0" indent="0" algn="ctr">
              <a:buNone/>
            </a:pPr>
            <a:endParaRPr lang="hu-HU" sz="1600" dirty="0"/>
          </a:p>
          <a:p>
            <a:pPr marL="0" indent="0" algn="ctr">
              <a:buNone/>
            </a:pPr>
            <a:r>
              <a:rPr lang="hu-HU" sz="1600" dirty="0"/>
              <a:t>A képzés során a résztvevők a saját tudásuknak megfelelő oktatással elsajátítják a szegmens eltérő igényeit, megismerik a teljes körű kiszolgálásukhoz szükséges feltételeket (berendezéseket, eszközöket és szolgáltatásokat), illetve azok magas színvonalú és hosszú távon fenntartható működtetését. </a:t>
            </a:r>
          </a:p>
          <a:p>
            <a:pPr marL="0" indent="0" algn="ctr">
              <a:buNone/>
            </a:pPr>
            <a:endParaRPr lang="hu-HU" sz="1600" dirty="0"/>
          </a:p>
          <a:p>
            <a:pPr marL="0" indent="0" algn="ctr">
              <a:buNone/>
            </a:pPr>
            <a:r>
              <a:rPr lang="hu-HU" sz="1600" dirty="0"/>
              <a:t>Az egyes képzések sikerességét 3 kulcstényező betartása jelenti: a képzések </a:t>
            </a:r>
            <a:r>
              <a:rPr lang="hu-HU" sz="1600" dirty="0" err="1"/>
              <a:t>testreszabása</a:t>
            </a:r>
            <a:r>
              <a:rPr lang="hu-HU" sz="1600" dirty="0"/>
              <a:t>, a hiányosságok feltárása, illetve a tudás ismétlése.</a:t>
            </a:r>
          </a:p>
          <a:p>
            <a:pPr marL="0" indent="0" algn="ctr">
              <a:buNone/>
            </a:pPr>
            <a:endParaRPr lang="hu-HU" sz="1600" dirty="0"/>
          </a:p>
          <a:p>
            <a:pPr marL="0" indent="0" algn="ctr">
              <a:buNone/>
            </a:pPr>
            <a:r>
              <a:rPr lang="hu-HU" sz="1600" dirty="0"/>
              <a:t>A gyakorlatorientált képzés alapvetése, hogy a résztvevő saját szemével lássa a jó gyakorlatot.</a:t>
            </a:r>
          </a:p>
        </p:txBody>
      </p:sp>
    </p:spTree>
    <p:extLst>
      <p:ext uri="{BB962C8B-B14F-4D97-AF65-F5344CB8AC3E}">
        <p14:creationId xmlns:p14="http://schemas.microsoft.com/office/powerpoint/2010/main" val="104565575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043608" y="908720"/>
            <a:ext cx="5355704" cy="1656184"/>
          </a:xfrm>
        </p:spPr>
        <p:txBody>
          <a:bodyPr/>
          <a:lstStyle/>
          <a:p>
            <a:r>
              <a:rPr lang="hu-HU" sz="2000" dirty="0"/>
              <a:t>Részletes tájékoztatásért látogasson el a </a:t>
            </a:r>
            <a:r>
              <a:rPr lang="hu-HU" sz="2000" dirty="0">
                <a:hlinkClick r:id="rId4"/>
              </a:rPr>
              <a:t>www.kepezz.hu</a:t>
            </a:r>
            <a:r>
              <a:rPr lang="hu-HU" sz="2000" dirty="0"/>
              <a:t> oldalra</a:t>
            </a:r>
            <a:br>
              <a:rPr lang="hu-HU" dirty="0"/>
            </a:br>
            <a:br>
              <a:rPr lang="hu-HU" dirty="0"/>
            </a:br>
            <a:br>
              <a:rPr lang="hu-HU" dirty="0"/>
            </a:br>
            <a:r>
              <a:rPr lang="hu-HU" sz="2000" dirty="0"/>
              <a:t>MAGYAR KERESKEDELMI ÉS IPARKAMARA	</a:t>
            </a:r>
            <a:br>
              <a:rPr lang="hu-HU" sz="2000" dirty="0"/>
            </a:br>
            <a:br>
              <a:rPr lang="hu-HU" sz="2000" dirty="0"/>
            </a:br>
            <a:r>
              <a:rPr lang="hu-HU" sz="1000" dirty="0"/>
              <a:t>info.ginop617@mkik.hu		</a:t>
            </a:r>
            <a:br>
              <a:rPr lang="hu-HU" sz="1000" dirty="0"/>
            </a:br>
            <a:r>
              <a:rPr lang="hu-HU" sz="1200" dirty="0"/>
              <a:t>	</a:t>
            </a:r>
            <a:br>
              <a:rPr lang="hu-HU" sz="1000" dirty="0"/>
            </a:br>
            <a:r>
              <a:rPr lang="hu-HU" sz="1000" dirty="0"/>
              <a:t> 	</a:t>
            </a:r>
            <a:r>
              <a:rPr lang="hu-HU" sz="2000" dirty="0"/>
              <a:t>	</a:t>
            </a:r>
            <a:endParaRPr lang="hu-HU" sz="1000" dirty="0"/>
          </a:p>
        </p:txBody>
      </p:sp>
      <p:pic>
        <p:nvPicPr>
          <p:cNvPr id="4" name="Kép 3">
            <a:extLst>
              <a:ext uri="{FF2B5EF4-FFF2-40B4-BE49-F238E27FC236}">
                <a16:creationId xmlns:a16="http://schemas.microsoft.com/office/drawing/2014/main" id="{4CA0E00F-A913-486C-ACD8-EF3A827F286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99592" y="4770580"/>
            <a:ext cx="2449598" cy="788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552897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GYENI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4004</TotalTime>
  <Words>2863</Words>
  <Application>Microsoft Office PowerPoint</Application>
  <PresentationFormat>Diavetítés a képernyőre (4:3 oldalarány)</PresentationFormat>
  <Paragraphs>352</Paragraphs>
  <Slides>38</Slides>
  <Notes>3</Notes>
  <HiddenSlides>0</HiddenSlides>
  <MMClips>0</MMClips>
  <ScaleCrop>false</ScaleCrop>
  <HeadingPairs>
    <vt:vector size="6" baseType="variant">
      <vt:variant>
        <vt:lpstr>Használt betűtípusok</vt:lpstr>
      </vt:variant>
      <vt:variant>
        <vt:i4>2</vt:i4>
      </vt:variant>
      <vt:variant>
        <vt:lpstr>Téma</vt:lpstr>
      </vt:variant>
      <vt:variant>
        <vt:i4>1</vt:i4>
      </vt:variant>
      <vt:variant>
        <vt:lpstr>Diacímek</vt:lpstr>
      </vt:variant>
      <vt:variant>
        <vt:i4>38</vt:i4>
      </vt:variant>
    </vt:vector>
  </HeadingPairs>
  <TitlesOfParts>
    <vt:vector size="41" baseType="lpstr">
      <vt:lpstr>Arial</vt:lpstr>
      <vt:lpstr>Calibri</vt:lpstr>
      <vt:lpstr>Office-téma</vt:lpstr>
      <vt:lpstr>GINOP 6.1.7-17   Munkahelyi képzések támogatása mikro-, kis- és középvállalatok és nagyvállalatok munkavállalói számára indított képzések szakmai támogató programja    </vt:lpstr>
      <vt:lpstr>  Családbarátság a turizmusban     2021</vt:lpstr>
      <vt:lpstr>PowerPoint-bemutató</vt:lpstr>
      <vt:lpstr>Család fogalma</vt:lpstr>
      <vt:lpstr>Családi utazás</vt:lpstr>
      <vt:lpstr>Családbarát turizmus, mint turisztikai termék</vt:lpstr>
      <vt:lpstr>Gyerekbarát és szenior turizmus</vt:lpstr>
      <vt:lpstr>Szenior turizmus</vt:lpstr>
      <vt:lpstr>Szenior turizmus</vt:lpstr>
      <vt:lpstr>PowerPoint-bemutató</vt:lpstr>
      <vt:lpstr>szintek</vt:lpstr>
      <vt:lpstr>Családbarát turizmus megvalósítása</vt:lpstr>
      <vt:lpstr>PowerPoint-bemutató</vt:lpstr>
      <vt:lpstr>Meghatározó ismérvek, trendek</vt:lpstr>
      <vt:lpstr>Utazási döntést befolyásoló tényezők</vt:lpstr>
      <vt:lpstr>Családi utazások típusai</vt:lpstr>
      <vt:lpstr>PowerPoint-bemutató</vt:lpstr>
      <vt:lpstr>Családbarát kínálat elemei</vt:lpstr>
      <vt:lpstr>PowerPoint-bemutató</vt:lpstr>
      <vt:lpstr>Az európai jógyakorlat: „familien-ferien”</vt:lpstr>
      <vt:lpstr>Az európai jógyakorlat: „familien-ferien”</vt:lpstr>
      <vt:lpstr>Az európai jógyakorlat: „familien-ferien”</vt:lpstr>
      <vt:lpstr>Az európai jógyakorlat: „familien-ferien”</vt:lpstr>
      <vt:lpstr>A hazai kidsoasis</vt:lpstr>
      <vt:lpstr>PowerPoint-bemutató</vt:lpstr>
      <vt:lpstr>Szolgáltatók edukációja</vt:lpstr>
      <vt:lpstr>Vendégek edukációja</vt:lpstr>
      <vt:lpstr>PowerPoint-bemutató</vt:lpstr>
      <vt:lpstr>Humánerőforrás Képzés jelentősége</vt:lpstr>
      <vt:lpstr>Humánerőforrás fejlesztés 3 fő szabálya</vt:lpstr>
      <vt:lpstr>Képzés alapvető elemei</vt:lpstr>
      <vt:lpstr>Képzés javasolt felépítése</vt:lpstr>
      <vt:lpstr>PowerPoint-bemutató</vt:lpstr>
      <vt:lpstr>versenyelőnyök</vt:lpstr>
      <vt:lpstr>versenyhátrányok</vt:lpstr>
      <vt:lpstr>PowerPoint-bemutató</vt:lpstr>
      <vt:lpstr>összefoglalás</vt:lpstr>
      <vt:lpstr>Részletes tájékoztatásért látogasson el a www.kepezz.hu oldalra   MAGYAR KERESKEDELMI ÉS IPARKAMARA   info.ginop617@mkik.hu        </vt:lpstr>
    </vt:vector>
  </TitlesOfParts>
  <Company>novak.adam@gmail.com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Asdfsdafa dsfasd asdf</dc:title>
  <dc:creator>Ádám Novák</dc:creator>
  <cp:lastModifiedBy>Kiss Violetta</cp:lastModifiedBy>
  <cp:revision>1974</cp:revision>
  <cp:lastPrinted>2019-09-17T07:24:41Z</cp:lastPrinted>
  <dcterms:created xsi:type="dcterms:W3CDTF">2014-03-03T11:13:53Z</dcterms:created>
  <dcterms:modified xsi:type="dcterms:W3CDTF">2021-06-08T13:02:31Z</dcterms:modified>
</cp:coreProperties>
</file>