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3"/>
  </p:notesMasterIdLst>
  <p:sldIdLst>
    <p:sldId id="256" r:id="rId2"/>
    <p:sldId id="297" r:id="rId3"/>
    <p:sldId id="264" r:id="rId4"/>
    <p:sldId id="566" r:id="rId5"/>
    <p:sldId id="583" r:id="rId6"/>
    <p:sldId id="604" r:id="rId7"/>
    <p:sldId id="605" r:id="rId8"/>
    <p:sldId id="606" r:id="rId9"/>
    <p:sldId id="296" r:id="rId10"/>
    <p:sldId id="599" r:id="rId11"/>
    <p:sldId id="607" r:id="rId12"/>
    <p:sldId id="608" r:id="rId13"/>
    <p:sldId id="413" r:id="rId14"/>
    <p:sldId id="600" r:id="rId15"/>
    <p:sldId id="609" r:id="rId16"/>
    <p:sldId id="610" r:id="rId17"/>
    <p:sldId id="611" r:id="rId18"/>
    <p:sldId id="612" r:id="rId19"/>
    <p:sldId id="613" r:id="rId20"/>
    <p:sldId id="614" r:id="rId21"/>
    <p:sldId id="615" r:id="rId22"/>
    <p:sldId id="616" r:id="rId23"/>
    <p:sldId id="617" r:id="rId24"/>
    <p:sldId id="618" r:id="rId25"/>
    <p:sldId id="512" r:id="rId26"/>
    <p:sldId id="603" r:id="rId27"/>
    <p:sldId id="619" r:id="rId28"/>
    <p:sldId id="620" r:id="rId29"/>
    <p:sldId id="621" r:id="rId30"/>
    <p:sldId id="622" r:id="rId31"/>
    <p:sldId id="258" r:id="rId32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2021. 06. 11.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1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az e-</a:t>
            </a:r>
            <a:r>
              <a:rPr lang="hu-HU" sz="3800" dirty="0" err="1"/>
              <a:t>learning</a:t>
            </a:r>
            <a:r>
              <a:rPr lang="hu-HU" sz="3800" dirty="0"/>
              <a:t> felhasználási lehetőségei az építőiparban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 err="1">
                <a:solidFill>
                  <a:schemeClr val="bg1"/>
                </a:solidFill>
              </a:rPr>
              <a:t>Putler</a:t>
            </a:r>
            <a:r>
              <a:rPr lang="hu-HU" dirty="0">
                <a:solidFill>
                  <a:schemeClr val="bg1"/>
                </a:solidFill>
              </a:rPr>
              <a:t> Csaba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Az e-</a:t>
            </a:r>
            <a:r>
              <a:rPr lang="hu-HU" dirty="0" err="1"/>
              <a:t>learning</a:t>
            </a: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https://kepezz.hu/VideoLibraryArticle/</a:t>
            </a:r>
            <a:r>
              <a:rPr lang="hu-HU" sz="1800"/>
              <a:t>Details/21</a:t>
            </a:r>
            <a:r>
              <a:rPr lang="hu-HU" sz="1800" dirty="0"/>
              <a:t>   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83F428F-6DA8-4E49-9EEC-92C3F6904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fogalma, előzményei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74888F6-D653-4097-B3E9-BD5936469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968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az e-</a:t>
            </a:r>
            <a:r>
              <a:rPr lang="hu-HU" sz="1600" dirty="0" err="1"/>
              <a:t>learning</a:t>
            </a:r>
            <a:r>
              <a:rPr lang="hu-HU" sz="1600" dirty="0"/>
              <a:t> számítógéppel, illetve információs és kommunikációs technikával (IKT) támogatott tanulást jelent</a:t>
            </a:r>
          </a:p>
          <a:p>
            <a:pPr>
              <a:buFontTx/>
              <a:buChar char="-"/>
            </a:pPr>
            <a:r>
              <a:rPr lang="hu-HU" sz="1600" dirty="0"/>
              <a:t>web alapon folyik az oktatás számítógép segítségével, és egyesíti a távoktatást az informatikai technológiával</a:t>
            </a:r>
          </a:p>
          <a:p>
            <a:pPr>
              <a:buFontTx/>
              <a:buChar char="-"/>
            </a:pPr>
            <a:r>
              <a:rPr lang="hu-HU" sz="1600" dirty="0"/>
              <a:t>korai formája a CBT (Computer </a:t>
            </a:r>
            <a:r>
              <a:rPr lang="hu-HU" sz="1600" dirty="0" err="1"/>
              <a:t>Based</a:t>
            </a:r>
            <a:r>
              <a:rPr lang="hu-HU" sz="1600" dirty="0"/>
              <a:t> </a:t>
            </a:r>
            <a:r>
              <a:rPr lang="hu-HU" sz="1600" dirty="0" err="1"/>
              <a:t>Training</a:t>
            </a:r>
            <a:r>
              <a:rPr lang="hu-HU" sz="1600" dirty="0"/>
              <a:t>), azaz számítógéppel segített tanulás, ahol az oktatóanyag valamilyen digitális adathordozón található (például: floppy, CD stb.)</a:t>
            </a:r>
          </a:p>
          <a:p>
            <a:pPr>
              <a:buFontTx/>
              <a:buChar char="-"/>
            </a:pPr>
            <a:r>
              <a:rPr lang="hu-HU" sz="1600" dirty="0"/>
              <a:t>helytől és időtől való függetlenség jellemzi</a:t>
            </a:r>
          </a:p>
          <a:p>
            <a:pPr>
              <a:buFontTx/>
              <a:buChar char="-"/>
            </a:pPr>
            <a:r>
              <a:rPr lang="hu-HU" sz="1600" dirty="0"/>
              <a:t>hátránya, hogy a tanár és a tanuló között semmilyen kapcsolat nem épült ki, és csak az adathordozón található tartalmat közvetítette</a:t>
            </a:r>
          </a:p>
          <a:p>
            <a:pPr>
              <a:buFontTx/>
              <a:buChar char="-"/>
            </a:pPr>
            <a:r>
              <a:rPr lang="hu-HU" sz="1600" dirty="0"/>
              <a:t>ahogy fejlődtek az információs technológiák, úgy teremtődött meg az a lehetőség, hogy az elektronikus tanulás valódi képzésmenedzsmenttel társuljon</a:t>
            </a:r>
          </a:p>
          <a:p>
            <a:pPr>
              <a:buFontTx/>
              <a:buChar char="-"/>
            </a:pPr>
            <a:r>
              <a:rPr lang="hu-HU" sz="1600" dirty="0"/>
              <a:t>ezt az oktatástípust WBT-</a:t>
            </a:r>
            <a:r>
              <a:rPr lang="hu-HU" sz="1600" dirty="0" err="1"/>
              <a:t>nek</a:t>
            </a:r>
            <a:r>
              <a:rPr lang="hu-HU" sz="1600" dirty="0"/>
              <a:t> (Web </a:t>
            </a:r>
            <a:r>
              <a:rPr lang="hu-HU" sz="1600" dirty="0" err="1"/>
              <a:t>Based</a:t>
            </a:r>
            <a:r>
              <a:rPr lang="hu-HU" sz="1600" dirty="0"/>
              <a:t> </a:t>
            </a:r>
            <a:r>
              <a:rPr lang="hu-HU" sz="1600" dirty="0" err="1"/>
              <a:t>Training</a:t>
            </a:r>
            <a:r>
              <a:rPr lang="hu-HU" sz="1600" dirty="0"/>
              <a:t>), azaz számítógépes hálózaton keresztül megvalósuló tanulásnak, „online </a:t>
            </a:r>
            <a:r>
              <a:rPr lang="hu-HU" sz="1600" dirty="0" err="1"/>
              <a:t>learning</a:t>
            </a:r>
            <a:r>
              <a:rPr lang="hu-HU" sz="1600" dirty="0"/>
              <a:t>”-</a:t>
            </a:r>
            <a:r>
              <a:rPr lang="hu-HU" sz="1600" dirty="0" err="1"/>
              <a:t>nek</a:t>
            </a:r>
            <a:r>
              <a:rPr lang="hu-HU" sz="1600" dirty="0"/>
              <a:t> nevezzük</a:t>
            </a:r>
          </a:p>
          <a:p>
            <a:pPr>
              <a:buFontTx/>
              <a:buChar char="-"/>
            </a:pPr>
            <a:r>
              <a:rPr lang="hu-HU" sz="1600" dirty="0"/>
              <a:t>az oktatásban megjelenik a hálózati kommunikáció, a hallgató a tanárral e-mail, chat, fórum, videokonferencia formájában tartja a kapcsolatot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F0072DBD-9A02-4DF4-A6A7-4C3244427691}"/>
              </a:ext>
            </a:extLst>
          </p:cNvPr>
          <p:cNvSpPr txBox="1"/>
          <p:nvPr/>
        </p:nvSpPr>
        <p:spPr>
          <a:xfrm>
            <a:off x="539552" y="1412776"/>
            <a:ext cx="8064896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Olyan, számítógépes hálózaton elérhető képzési forma, amely a tanítási-tanulási folyamatot hatékony, optimális ismeretátadási, tanulási módszerek birtokában megszervezve mind a tananyagot és a tanulói forrásokat, mind az oktató tanuló kommunikációt, mind pedig az interaktív számítógépes oktatószoftvert egységes keretrendszerbe foglalva, hozzáférhetővé teszi a tanuló számára.</a:t>
            </a:r>
          </a:p>
        </p:txBody>
      </p:sp>
    </p:spTree>
    <p:extLst>
      <p:ext uri="{BB962C8B-B14F-4D97-AF65-F5344CB8AC3E}">
        <p14:creationId xmlns:p14="http://schemas.microsoft.com/office/powerpoint/2010/main" val="3467652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276EF2-6458-4D54-92B4-0CF48A66D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távoktatás múltbéli hiánya az építőiparban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5D638D2-2A55-4EE0-A43D-A0DA59FF6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távoktatás olyan oktatási rendszer, amely a tanulókat és az oktatás forrásanyagát köti össze</a:t>
            </a:r>
          </a:p>
          <a:p>
            <a:pPr>
              <a:buFontTx/>
              <a:buChar char="-"/>
            </a:pPr>
            <a:r>
              <a:rPr lang="hu-HU" sz="1800" dirty="0"/>
              <a:t>oktatási intézménybe be nem iratkozott tanulók számára biztosítja a tanulás feltételeit, </a:t>
            </a:r>
            <a:r>
              <a:rPr lang="hu-HU" sz="1800" dirty="0" err="1"/>
              <a:t>beíratkozott</a:t>
            </a:r>
            <a:r>
              <a:rPr lang="hu-HU" sz="1800" dirty="0"/>
              <a:t> tanulók esetén pedig a tanulás lehetőségeit szélesíti</a:t>
            </a:r>
          </a:p>
          <a:p>
            <a:pPr>
              <a:buFontTx/>
              <a:buChar char="-"/>
            </a:pPr>
            <a:r>
              <a:rPr lang="hu-HU" sz="1800" dirty="0"/>
              <a:t>kialakítása során a meglévő források új technológiai keretekbe kerülnek át</a:t>
            </a:r>
          </a:p>
          <a:p>
            <a:pPr>
              <a:buFontTx/>
              <a:buChar char="-"/>
            </a:pPr>
            <a:r>
              <a:rPr lang="hu-HU" sz="1800" dirty="0"/>
              <a:t>a távoktatás olyan kétutas kommunikációs rendszer, amelyben az oktatók és tanulók egymástól térben és időben távol vannak</a:t>
            </a:r>
          </a:p>
          <a:p>
            <a:pPr>
              <a:buFontTx/>
              <a:buChar char="-"/>
            </a:pPr>
            <a:r>
              <a:rPr lang="hu-HU" sz="1800" dirty="0"/>
              <a:t>a távolságot valamilyen médium segítségével hidalják át és az oktatási tanulási folyamatot egy folyamatos pedagógiai, szakmai támogatás kíséri</a:t>
            </a:r>
          </a:p>
          <a:p>
            <a:pPr>
              <a:buFontTx/>
              <a:buChar char="-"/>
            </a:pPr>
            <a:r>
              <a:rPr lang="hu-HU" sz="1800" dirty="0"/>
              <a:t>a tanulók csak akkor kapnak engedélyt a következő szakasz megkezdésére, ha a megelőző szakasz eredményei, a szakmai tudás biztonsága ezt biztosan lehetővé teszik</a:t>
            </a:r>
          </a:p>
          <a:p>
            <a:pPr>
              <a:buFontTx/>
              <a:buChar char="-"/>
            </a:pPr>
            <a:r>
              <a:rPr lang="hu-HU" sz="1800" dirty="0"/>
              <a:t>a tananyagot és a tanulási folyamatot szakaszokra bontja, minden szakasz végén visszacsatolási-ellenőrzési pontot iktat be</a:t>
            </a:r>
          </a:p>
        </p:txBody>
      </p:sp>
    </p:spTree>
    <p:extLst>
      <p:ext uri="{BB962C8B-B14F-4D97-AF65-F5344CB8AC3E}">
        <p14:creationId xmlns:p14="http://schemas.microsoft.com/office/powerpoint/2010/main" val="1622955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CE6476-A84B-47BB-93FD-2024FD02B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tanár és tanuló új szerepe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0ED5F29-FFF0-45CE-8D7E-C168D7F84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 tanár, a szakértő </a:t>
            </a:r>
            <a:r>
              <a:rPr lang="hu-HU" sz="1600" dirty="0"/>
              <a:t>is új szerepet kap, megszűnik a hagyományos oktatásból jól ismert ismeretátadó szerepe, helyébe </a:t>
            </a:r>
            <a:r>
              <a:rPr lang="hu-HU" sz="1600" dirty="0" err="1"/>
              <a:t>kétirányú</a:t>
            </a:r>
            <a:r>
              <a:rPr lang="hu-HU" sz="1600" dirty="0"/>
              <a:t> kommunikációs forma lép</a:t>
            </a:r>
          </a:p>
          <a:p>
            <a:pPr>
              <a:buFontTx/>
              <a:buChar char="-"/>
            </a:pPr>
            <a:r>
              <a:rPr lang="hu-HU" sz="1600" dirty="0"/>
              <a:t>az egyetlen kontaktóra a konzultáció, ahol a tanító segítő, támogató funkciókat lát el</a:t>
            </a:r>
          </a:p>
          <a:p>
            <a:pPr>
              <a:buFontTx/>
              <a:buChar char="-"/>
            </a:pPr>
            <a:r>
              <a:rPr lang="hu-HU" sz="1600" dirty="0"/>
              <a:t>a tananyagot nem közvetlenül, hanem valamelyik média segítségével közvetíti, hiszen a távoktatásban nincsenek előadások és szemináriumok</a:t>
            </a:r>
          </a:p>
          <a:p>
            <a:pPr>
              <a:buFontTx/>
              <a:buChar char="-"/>
            </a:pPr>
            <a:r>
              <a:rPr lang="hu-HU" sz="1600" dirty="0"/>
              <a:t>a tananyagba önellenőrző kérdéseket kell beépíteni, mert a tanári ellenőrzés nem folyamatos, az értékelést a levelezés és a konzultációk alatt végzi el.</a:t>
            </a:r>
          </a:p>
          <a:p>
            <a:pPr>
              <a:buFontTx/>
              <a:buChar char="-"/>
            </a:pPr>
            <a:r>
              <a:rPr lang="hu-HU" sz="1600" dirty="0"/>
              <a:t>a tanárnak helyt kell állniuk mint, tananyagszerkesztő, feladatjavító, értékelő, mentor (osztályfőnök) és </a:t>
            </a:r>
            <a:r>
              <a:rPr lang="hu-HU" sz="1600" dirty="0" err="1"/>
              <a:t>tutor</a:t>
            </a:r>
            <a:r>
              <a:rPr lang="hu-HU" sz="1600" dirty="0"/>
              <a:t> (szaktanár) egyben</a:t>
            </a:r>
            <a:endParaRPr lang="hu-HU" sz="1050" dirty="0"/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 tanuló </a:t>
            </a:r>
            <a:r>
              <a:rPr lang="hu-HU" sz="1600" dirty="0"/>
              <a:t>már a távoktatás választásakor új szerepet kap, mások a céljai, az igényei, a lehetőségei és más tanulási környezetben, a hagyományostól eltérő módszerekkel és eszközökkel tanul</a:t>
            </a:r>
          </a:p>
          <a:p>
            <a:pPr>
              <a:buFontTx/>
              <a:buChar char="-"/>
            </a:pPr>
            <a:r>
              <a:rPr lang="hu-HU" sz="1600" dirty="0"/>
              <a:t>a távoktatásban résztvevők között sok </a:t>
            </a:r>
            <a:r>
              <a:rPr lang="hu-HU" sz="1600" dirty="0" err="1"/>
              <a:t>korbeli</a:t>
            </a:r>
            <a:r>
              <a:rPr lang="hu-HU" sz="1600" dirty="0"/>
              <a:t>-, </a:t>
            </a:r>
            <a:r>
              <a:rPr lang="hu-HU" sz="1600" dirty="0" err="1"/>
              <a:t>előképzettségbeli</a:t>
            </a:r>
            <a:r>
              <a:rPr lang="hu-HU" sz="1600" dirty="0"/>
              <a:t>-, társadalmi-, szociális- és kulturális eltérés van</a:t>
            </a:r>
          </a:p>
          <a:p>
            <a:pPr>
              <a:buFontTx/>
              <a:buChar char="-"/>
            </a:pPr>
            <a:r>
              <a:rPr lang="hu-HU" sz="1600" dirty="0"/>
              <a:t>a távoktatásnak sajátos szabályai vannak, amely kikényszeríti az önállóságot, az önfegyelmet és az aktív részvételt a tanulóból</a:t>
            </a:r>
          </a:p>
          <a:p>
            <a:pPr>
              <a:buFontTx/>
              <a:buChar char="-"/>
            </a:pPr>
            <a:r>
              <a:rPr lang="hu-HU" sz="1600" dirty="0"/>
              <a:t>rendelkezésére állnak a speciálisan távoktatáshoz tervezett anyagok, mint a tanulási útmutató, a tankönyv és a számítógépes program is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252559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6A9DA1-BCD8-4E55-90A0-A5C3E032D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Az oktatástechnológia alapjai az építőipari szakképzésben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E2729F-2266-4350-A22D-6921119AC1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Ma már informatikai képességek rendszere adja napjaink „digitális írástudását” (</a:t>
            </a:r>
            <a:r>
              <a:rPr lang="hu-HU" sz="1600" dirty="0" err="1">
                <a:solidFill>
                  <a:srgbClr val="4B5E90"/>
                </a:solidFill>
              </a:rPr>
              <a:t>digital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literacy</a:t>
            </a:r>
            <a:r>
              <a:rPr lang="hu-HU" sz="1600" dirty="0">
                <a:solidFill>
                  <a:srgbClr val="4B5E90"/>
                </a:solidFill>
              </a:rPr>
              <a:t>) vagy új alapkészségeit (</a:t>
            </a:r>
            <a:r>
              <a:rPr lang="hu-HU" sz="1600" dirty="0" err="1">
                <a:solidFill>
                  <a:srgbClr val="4B5E90"/>
                </a:solidFill>
              </a:rPr>
              <a:t>new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basic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skills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</a:p>
          <a:p>
            <a:pPr>
              <a:buFontTx/>
              <a:buChar char="-"/>
            </a:pPr>
            <a:r>
              <a:rPr lang="hu-HU" sz="1600" dirty="0"/>
              <a:t>informatikai képességek (IT </a:t>
            </a:r>
            <a:r>
              <a:rPr lang="hu-HU" sz="1600" dirty="0" err="1"/>
              <a:t>skills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idegen nyelvek ismerete </a:t>
            </a:r>
          </a:p>
          <a:p>
            <a:pPr>
              <a:buFontTx/>
              <a:buChar char="-"/>
            </a:pPr>
            <a:r>
              <a:rPr lang="hu-HU" sz="1600" dirty="0"/>
              <a:t>technikai, technológiai kultúra (</a:t>
            </a:r>
            <a:r>
              <a:rPr lang="hu-HU" sz="1600" dirty="0" err="1"/>
              <a:t>technological</a:t>
            </a:r>
            <a:r>
              <a:rPr lang="hu-HU" sz="1600" dirty="0"/>
              <a:t> </a:t>
            </a:r>
            <a:r>
              <a:rPr lang="hu-HU" sz="1600" dirty="0" err="1"/>
              <a:t>culture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vállalkozási készségek (</a:t>
            </a:r>
            <a:r>
              <a:rPr lang="hu-HU" sz="1600" dirty="0" err="1"/>
              <a:t>entrepeneurship</a:t>
            </a:r>
            <a:r>
              <a:rPr lang="hu-HU" sz="1600" dirty="0"/>
              <a:t> </a:t>
            </a:r>
            <a:r>
              <a:rPr lang="hu-HU" sz="1600" dirty="0" err="1"/>
              <a:t>skills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társas, szociális kompetencia (</a:t>
            </a:r>
            <a:r>
              <a:rPr lang="hu-HU" sz="1600" dirty="0" err="1"/>
              <a:t>social</a:t>
            </a:r>
            <a:r>
              <a:rPr lang="hu-HU" sz="1600" dirty="0"/>
              <a:t> </a:t>
            </a:r>
            <a:r>
              <a:rPr lang="hu-HU" sz="1600" dirty="0" err="1"/>
              <a:t>skills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digitális pedagógia módszerei:</a:t>
            </a:r>
          </a:p>
          <a:p>
            <a:pPr>
              <a:buFontTx/>
              <a:buChar char="-"/>
            </a:pPr>
            <a:r>
              <a:rPr lang="hu-HU" sz="1600" dirty="0"/>
              <a:t>napjaink korszerű hosszabb távú oktatásfejlesztési stratégiái már tudatosan építenek az információs kommunikációs technológiák új alkalmazási lehetőségeire</a:t>
            </a:r>
          </a:p>
          <a:p>
            <a:pPr>
              <a:buFontTx/>
              <a:buChar char="-"/>
            </a:pPr>
            <a:r>
              <a:rPr lang="hu-HU" sz="1600" dirty="0"/>
              <a:t>a tanár nemcsak az óra alatt, hanem a tanulási időn kívül is képes kapcsolatba lépni tanulóival, és képes megválaszolni felmerülő kérdéseiket és megtekinteni elektronikusan elkészített munkáikat</a:t>
            </a:r>
          </a:p>
          <a:p>
            <a:pPr>
              <a:buFontTx/>
              <a:buChar char="-"/>
            </a:pPr>
            <a:r>
              <a:rPr lang="hu-HU" sz="1600" dirty="0"/>
              <a:t>képzés során elhangzott legfontosabb információkat, szemléltető anyagokat saját oktatási, vagy képviselt cégének weboldalán helyezheti el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55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C75BCDE-E6DD-4E00-87B5-879FDFA9A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elektronikus távoktatás kialakulása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D2B6AC-3493-43EE-AB2F-FEBA0A67EA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600" dirty="0"/>
              <a:t>az elmúlt néhány évben az internet természete, és az internetet használó emberek felhasználói szokásai jelentősen átalakultak</a:t>
            </a:r>
          </a:p>
          <a:p>
            <a:pPr>
              <a:buFontTx/>
              <a:buChar char="-"/>
            </a:pPr>
            <a:r>
              <a:rPr lang="hu-HU" sz="1600" dirty="0"/>
              <a:t>a felhasználók előnyben részesítik a rendszertelen, igény szerinti hozzáférést</a:t>
            </a:r>
          </a:p>
          <a:p>
            <a:pPr>
              <a:buFontTx/>
              <a:buChar char="-"/>
            </a:pPr>
            <a:r>
              <a:rPr lang="hu-HU" sz="1600" dirty="0"/>
              <a:t>elvárják hogy állandó kommunikációs kapcsolatban legyenek a társaikkal</a:t>
            </a:r>
          </a:p>
          <a:p>
            <a:pPr>
              <a:buFontTx/>
              <a:buChar char="-"/>
            </a:pPr>
            <a:r>
              <a:rPr lang="hu-HU" sz="1600" dirty="0"/>
              <a:t>az emberek az ilyen hálózati piacokon rájöttek arra, hogy ugyanolyan sok információhoz és támogatáshoz jutnak egymástól, mint a gyártóktól</a:t>
            </a:r>
          </a:p>
          <a:p>
            <a:pPr>
              <a:buFontTx/>
              <a:buChar char="-"/>
            </a:pPr>
            <a:r>
              <a:rPr lang="hu-HU" sz="1600" dirty="0"/>
              <a:t>ezt a változást, a „munkafolyamati tanulás” (</a:t>
            </a:r>
            <a:r>
              <a:rPr lang="hu-HU" sz="1600" dirty="0" err="1"/>
              <a:t>workflow</a:t>
            </a:r>
            <a:r>
              <a:rPr lang="hu-HU" sz="1600" dirty="0"/>
              <a:t> </a:t>
            </a:r>
            <a:r>
              <a:rPr lang="hu-HU" sz="1600" dirty="0" err="1"/>
              <a:t>learning</a:t>
            </a:r>
            <a:r>
              <a:rPr lang="hu-HU" sz="1600" dirty="0"/>
              <a:t>) fogalmában ragadhatjuk meg</a:t>
            </a:r>
          </a:p>
          <a:p>
            <a:pPr>
              <a:buFontTx/>
              <a:buChar char="-"/>
            </a:pPr>
            <a:r>
              <a:rPr lang="hu-HU" sz="1600" dirty="0"/>
              <a:t>az oktatási szakma, az üzleti szféra és a politika egyaránt lelkesen adaptálta az e-</a:t>
            </a:r>
            <a:r>
              <a:rPr lang="hu-HU" sz="1600" dirty="0" err="1"/>
              <a:t>learning</a:t>
            </a:r>
            <a:r>
              <a:rPr lang="hu-HU" sz="1600" dirty="0"/>
              <a:t> kifejezést</a:t>
            </a:r>
          </a:p>
          <a:p>
            <a:pPr>
              <a:buFontTx/>
              <a:buChar char="-"/>
            </a:pPr>
            <a:r>
              <a:rPr lang="hu-HU" sz="1600" dirty="0"/>
              <a:t>a sokféle e-</a:t>
            </a:r>
            <a:r>
              <a:rPr lang="hu-HU" sz="1600" dirty="0" err="1"/>
              <a:t>learning</a:t>
            </a:r>
            <a:r>
              <a:rPr lang="hu-HU" sz="1600" dirty="0"/>
              <a:t> megközelítés, értelmezés és definíció között komplex megvalósulási modell-leírások segítenek eligazodni</a:t>
            </a:r>
          </a:p>
          <a:p>
            <a:pPr>
              <a:buFontTx/>
              <a:buChar char="-"/>
            </a:pPr>
            <a:r>
              <a:rPr lang="hu-HU" sz="1600" dirty="0"/>
              <a:t>az e-</a:t>
            </a:r>
            <a:r>
              <a:rPr lang="hu-HU" sz="1600" dirty="0" err="1"/>
              <a:t>learning</a:t>
            </a:r>
            <a:r>
              <a:rPr lang="hu-HU" sz="1600" dirty="0"/>
              <a:t> másik jelentős sikere a kurzusmenedzsment szoftverek</a:t>
            </a:r>
          </a:p>
          <a:p>
            <a:pPr>
              <a:buFontTx/>
              <a:buChar char="-"/>
            </a:pPr>
            <a:r>
              <a:rPr lang="hu-HU" sz="1600" dirty="0"/>
              <a:t>ezek lehetővé teszik mind az online kurzusszervezést, mind pedig az anyagok hozzáférhetővé tételét</a:t>
            </a:r>
          </a:p>
        </p:txBody>
      </p:sp>
    </p:spTree>
    <p:extLst>
      <p:ext uri="{BB962C8B-B14F-4D97-AF65-F5344CB8AC3E}">
        <p14:creationId xmlns:p14="http://schemas.microsoft.com/office/powerpoint/2010/main" val="2602303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II.</a:t>
            </a:r>
          </a:p>
          <a:p>
            <a:pPr marL="0" indent="0" algn="ctr">
              <a:buNone/>
            </a:pPr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választható képzési formái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https://kepezz.hu/VideoLibraryArticle/Details/21</a:t>
            </a:r>
            <a:r>
              <a:rPr lang="hu-HU" sz="1800" dirty="0"/>
              <a:t>  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C9A77A-F939-4972-B857-5A500FB18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Modellek, típusok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CB13E2-F61C-4DA6-85DB-E0602FC60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e-</a:t>
            </a:r>
            <a:r>
              <a:rPr lang="hu-HU" sz="1600" dirty="0" err="1">
                <a:solidFill>
                  <a:srgbClr val="4B5E90"/>
                </a:solidFill>
              </a:rPr>
              <a:t>learningnek</a:t>
            </a:r>
            <a:r>
              <a:rPr lang="hu-HU" sz="1600" dirty="0">
                <a:solidFill>
                  <a:srgbClr val="4B5E90"/>
                </a:solidFill>
              </a:rPr>
              <a:t> két fajtája alakult ki: </a:t>
            </a:r>
            <a:r>
              <a:rPr lang="hu-HU" sz="1600" dirty="0"/>
              <a:t>a szinkron és az aszinkronképzés.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szinkron képzésnél </a:t>
            </a:r>
            <a:r>
              <a:rPr lang="hu-HU" sz="1600" dirty="0"/>
              <a:t>a tanár és a tanuló egyidőben van jelen az oktatási folyamatban, a hallgató bármikor kérdést tehet fel az oktatónak, amire azonnal választ kap. 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Az aszinkron képzésnél </a:t>
            </a:r>
            <a:r>
              <a:rPr lang="hu-HU" sz="1600" dirty="0"/>
              <a:t>a tanár és a tanuló időbeni és térbeli teljes elkülönülését tételezi fel, azaz a hallgató önállóan és egyedül veszi át a leckét.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Tanuló által irányított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a tanuló nincs kapcsolatban az oktatóval, csak a tananyaggal.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Elősegített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: a</a:t>
            </a:r>
            <a:r>
              <a:rPr lang="hu-HU" sz="1600" dirty="0"/>
              <a:t> tanulónak van lehetősége beszélgetésre, vitára más tanulókkal vagy a segítővel.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Oktató által irányított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a hagyományos távoktatási módszereket egészíti ki a webtechnológiával.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Beágyazott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beépített oktatás vagy segítségnyújtás található, amit a felhasználó azonnal használhat, ha segítségre van szüksége a probléma megoldásánál.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Telementoring és e-</a:t>
            </a:r>
            <a:r>
              <a:rPr lang="hu-HU" sz="1600" dirty="0" err="1">
                <a:solidFill>
                  <a:srgbClr val="4B5E90"/>
                </a:solidFill>
              </a:rPr>
              <a:t>coaching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a mentor és a hallgató között videokonferencia, internettelefon és más </a:t>
            </a:r>
            <a:r>
              <a:rPr lang="hu-HU" sz="1600" dirty="0" err="1"/>
              <a:t>együttmőködési</a:t>
            </a:r>
            <a:r>
              <a:rPr lang="hu-HU" sz="1600" dirty="0"/>
              <a:t> eszközök biztosítják a kapcsolatot.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914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588C1E4-15DE-4AE9-85D1-FCDEED1BE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E-</a:t>
            </a:r>
            <a:r>
              <a:rPr lang="hu-HU" dirty="0" err="1"/>
              <a:t>learning</a:t>
            </a:r>
            <a:r>
              <a:rPr lang="hu-HU" dirty="0"/>
              <a:t> előnyei és hátrányai a munkavállalók számára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DF16CB4-C5F6-4FFD-8EEA-F6234CA64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Előnyei: </a:t>
            </a:r>
          </a:p>
          <a:p>
            <a:pPr>
              <a:buFontTx/>
              <a:buChar char="-"/>
            </a:pPr>
            <a:r>
              <a:rPr lang="hu-HU" sz="1600" dirty="0"/>
              <a:t>a képzések átláthatóbbak, és rugalmasabbak</a:t>
            </a:r>
          </a:p>
          <a:p>
            <a:pPr>
              <a:buFontTx/>
              <a:buChar char="-"/>
            </a:pPr>
            <a:r>
              <a:rPr lang="hu-HU" sz="1600" dirty="0"/>
              <a:t>a képzések költséghatékonyabbak</a:t>
            </a:r>
          </a:p>
          <a:p>
            <a:pPr>
              <a:buFontTx/>
              <a:buChar char="-"/>
            </a:pPr>
            <a:r>
              <a:rPr lang="hu-HU" sz="1600" dirty="0"/>
              <a:t>az oktatási tartalom bővíthető és könnyen felújítható</a:t>
            </a:r>
          </a:p>
          <a:p>
            <a:pPr>
              <a:buFontTx/>
              <a:buChar char="-"/>
            </a:pPr>
            <a:r>
              <a:rPr lang="hu-HU" sz="1600" dirty="0"/>
              <a:t>csökkennek az oktatáshoz kapcsolódó járulékos költségek</a:t>
            </a:r>
          </a:p>
          <a:p>
            <a:pPr>
              <a:buFontTx/>
              <a:buChar char="-"/>
            </a:pPr>
            <a:r>
              <a:rPr lang="hu-HU" sz="1600" dirty="0"/>
              <a:t>a tanulás a tanuló saját ütemében folyhat, bárhol és bármikor</a:t>
            </a:r>
          </a:p>
          <a:p>
            <a:pPr>
              <a:buFontTx/>
              <a:buChar char="-"/>
            </a:pPr>
            <a:r>
              <a:rPr lang="hu-HU" sz="1600" dirty="0"/>
              <a:t> az oktatási anyag tárolható, és előhívható </a:t>
            </a:r>
          </a:p>
          <a:p>
            <a:pPr>
              <a:buFontTx/>
              <a:buChar char="-"/>
            </a:pPr>
            <a:r>
              <a:rPr lang="hu-HU" sz="1600" dirty="0"/>
              <a:t>rendszeres kommunikáció a mentor és a tanuló társak között </a:t>
            </a:r>
          </a:p>
          <a:p>
            <a:pPr>
              <a:buFontTx/>
              <a:buChar char="-"/>
            </a:pPr>
            <a:r>
              <a:rPr lang="hu-HU" sz="1600" dirty="0"/>
              <a:t>új technikai eszközök, szoftverek használatának elsajátítása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Hátrányai: </a:t>
            </a:r>
          </a:p>
          <a:p>
            <a:pPr>
              <a:buFontTx/>
              <a:buChar char="-"/>
            </a:pPr>
            <a:r>
              <a:rPr lang="hu-HU" sz="1600" dirty="0"/>
              <a:t>bonyolult szervezési, szervezeti feladatokat igényel</a:t>
            </a:r>
          </a:p>
          <a:p>
            <a:pPr>
              <a:buFontTx/>
              <a:buChar char="-"/>
            </a:pPr>
            <a:r>
              <a:rPr lang="hu-HU" sz="1600" dirty="0"/>
              <a:t>kezdetben nagyobb költségbefektetés és kockázat</a:t>
            </a:r>
          </a:p>
          <a:p>
            <a:pPr>
              <a:buFontTx/>
              <a:buChar char="-"/>
            </a:pPr>
            <a:r>
              <a:rPr lang="hu-HU" sz="1600" dirty="0"/>
              <a:t>az oktatás személytelen és kevésbé interaktív</a:t>
            </a:r>
          </a:p>
          <a:p>
            <a:pPr>
              <a:buFontTx/>
              <a:buChar char="-"/>
            </a:pPr>
            <a:r>
              <a:rPr lang="hu-HU" sz="1600" dirty="0"/>
              <a:t>az önálló tanulást meg kell tanulni </a:t>
            </a:r>
          </a:p>
          <a:p>
            <a:pPr>
              <a:buFontTx/>
              <a:buChar char="-"/>
            </a:pPr>
            <a:r>
              <a:rPr lang="hu-HU" sz="1600" dirty="0"/>
              <a:t>bizonyos esetekben hiányzik az azonnali visszajelzés és értékelés </a:t>
            </a:r>
          </a:p>
          <a:p>
            <a:pPr>
              <a:buFontTx/>
              <a:buChar char="-"/>
            </a:pPr>
            <a:r>
              <a:rPr lang="hu-HU" sz="1600" dirty="0"/>
              <a:t>megfelelő </a:t>
            </a:r>
            <a:r>
              <a:rPr lang="hu-HU" sz="1600" dirty="0" err="1"/>
              <a:t>infrasruktúra</a:t>
            </a:r>
            <a:r>
              <a:rPr lang="hu-HU" sz="1600" dirty="0"/>
              <a:t> hiánya 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95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DF52AF0-6055-442D-897F-D0F5B3D7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Előnyök és hátrányok az oktatók számára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4B835-2F78-4711-9F65-2EC582109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Előnyök: 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a tanítási folyamat nyomon követhető </a:t>
            </a:r>
          </a:p>
          <a:p>
            <a:pPr>
              <a:buFontTx/>
              <a:buChar char="-"/>
            </a:pPr>
            <a:r>
              <a:rPr lang="hu-HU" sz="1800" dirty="0"/>
              <a:t>a tanításra koncentrálódhat a munka </a:t>
            </a:r>
          </a:p>
          <a:p>
            <a:pPr>
              <a:buFontTx/>
              <a:buChar char="-"/>
            </a:pPr>
            <a:r>
              <a:rPr lang="hu-HU" sz="1800" dirty="0"/>
              <a:t>jelentős intézményi támogatás áll a tanár rendelkezésére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Hátrányok: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új típusú pedagógiai feladat megjelenése </a:t>
            </a:r>
          </a:p>
          <a:p>
            <a:pPr>
              <a:buFontTx/>
              <a:buChar char="-"/>
            </a:pPr>
            <a:r>
              <a:rPr lang="hu-HU" sz="1800" dirty="0"/>
              <a:t>ellenőrzési lehetősége van a fenntartónak az oktatás folyamatában</a:t>
            </a: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508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felhasználási területei az építőipari szakképzésekben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857F4F-8298-4A78-91AD-6061C40D8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E-</a:t>
            </a:r>
            <a:r>
              <a:rPr lang="hu-HU" dirty="0" err="1"/>
              <a:t>learning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E08AE-FEAE-4B36-B800-C0B560A2B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 legtöbb elektronikus tananyag az építőipari gyártók, és az építőipari érdekvédelmi szervezetek nevéhez csatolható</a:t>
            </a:r>
          </a:p>
          <a:p>
            <a:pPr>
              <a:buFontTx/>
              <a:buChar char="-"/>
            </a:pPr>
            <a:r>
              <a:rPr lang="hu-HU" sz="1600" dirty="0"/>
              <a:t>azon szakmák, melynek anyaggyártói és technológiai szállítói nagyobb számban, illetve erősebb képviselettel bírnak az országban, sokkal magasabb szinten alkalmazzák az e-</a:t>
            </a:r>
            <a:r>
              <a:rPr lang="hu-HU" sz="1600" dirty="0" err="1"/>
              <a:t>learning</a:t>
            </a:r>
            <a:r>
              <a:rPr lang="hu-HU" sz="1600" dirty="0"/>
              <a:t> távoktatás lehetőségét</a:t>
            </a:r>
          </a:p>
          <a:p>
            <a:pPr>
              <a:buFontTx/>
              <a:buChar char="-"/>
            </a:pPr>
            <a:r>
              <a:rPr lang="hu-HU" sz="1600" dirty="0"/>
              <a:t>azon szakmák, ahol a szakmai képviselet még nincs jelen Magyarországon, általában nincs magyar nyelvű támogatottság, ezért csak a külföldi oktató anyagok állnak rendelkezésre</a:t>
            </a:r>
          </a:p>
          <a:p>
            <a:pPr>
              <a:buFontTx/>
              <a:buChar char="-"/>
            </a:pPr>
            <a:r>
              <a:rPr lang="hu-HU" sz="1600" dirty="0"/>
              <a:t>a munkáltatóknak tömeges átképzési igényük volt a termelés folytonosságának biztosításához</a:t>
            </a:r>
          </a:p>
          <a:p>
            <a:pPr>
              <a:buFontTx/>
              <a:buChar char="-"/>
            </a:pPr>
            <a:r>
              <a:rPr lang="hu-HU" sz="1600" dirty="0"/>
              <a:t>ennek a színes és gyorsan fejlődő módszertannak az egyik eleme lett a programozott oktatás</a:t>
            </a:r>
          </a:p>
          <a:p>
            <a:pPr>
              <a:buFontTx/>
              <a:buChar char="-"/>
            </a:pPr>
            <a:r>
              <a:rPr lang="hu-HU" sz="1600" dirty="0"/>
              <a:t>ténylegesen megvizsgálták, mely módszerek teszik lehetővé, hogy a munkavállaló a szükséges készségeket a leggyorsabban elsajátíthassa</a:t>
            </a:r>
          </a:p>
          <a:p>
            <a:pPr>
              <a:buFontTx/>
              <a:buChar char="-"/>
            </a:pPr>
            <a:r>
              <a:rPr lang="hu-HU" sz="1600" dirty="0"/>
              <a:t>a programozott oktatás képezte annak a vonulatnak az alapját, amit ma a számítógépes oktatóprogramok, a számítógéppel támogatott képzés, és a számítógéppel irányított képzés fogalmaival jellemezhetünk</a:t>
            </a:r>
          </a:p>
          <a:p>
            <a:pPr>
              <a:buFontTx/>
              <a:buChar char="-"/>
            </a:pPr>
            <a:r>
              <a:rPr lang="hu-HU" sz="1600" dirty="0"/>
              <a:t>a vegyes képzés alatt nagyon gyakran csak a formális tanulmányi közeg alatt fellelhető </a:t>
            </a:r>
            <a:r>
              <a:rPr lang="hu-HU" sz="1600" dirty="0" err="1"/>
              <a:t>tantermi</a:t>
            </a:r>
            <a:r>
              <a:rPr lang="hu-HU" sz="1600" dirty="0"/>
              <a:t> oktatást és az online tréninget értik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68817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9E4FBA-0C06-4E3B-9168-6EB027F86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időtényező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F9F49-9829-4D9C-AFD4-06E447A7C3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az e-</a:t>
            </a:r>
            <a:r>
              <a:rPr lang="hu-HU" sz="1800" dirty="0" err="1"/>
              <a:t>learning</a:t>
            </a:r>
            <a:r>
              <a:rPr lang="hu-HU" sz="1800" dirty="0"/>
              <a:t> alapú képzés gyorsabb</a:t>
            </a:r>
          </a:p>
          <a:p>
            <a:pPr>
              <a:buFontTx/>
              <a:buChar char="-"/>
            </a:pPr>
            <a:r>
              <a:rPr lang="hu-HU" sz="1800" dirty="0"/>
              <a:t>eredményesebb a hagyományos képzésnél az új ismeretek elsajátításában és megőrzésében</a:t>
            </a:r>
          </a:p>
          <a:p>
            <a:pPr>
              <a:buFontTx/>
              <a:buChar char="-"/>
            </a:pPr>
            <a:r>
              <a:rPr lang="hu-HU" sz="1800" dirty="0"/>
              <a:t>gazdaságosabb, kevesebb időt von el a munkából </a:t>
            </a:r>
          </a:p>
          <a:p>
            <a:pPr>
              <a:buFontTx/>
              <a:buChar char="-"/>
            </a:pPr>
            <a:r>
              <a:rPr lang="hu-HU" sz="1800" dirty="0"/>
              <a:t>kényelmesen, a saját üteme szerint tanulhat a résztvevő</a:t>
            </a:r>
          </a:p>
          <a:p>
            <a:pPr>
              <a:buFontTx/>
              <a:buChar char="-"/>
            </a:pPr>
            <a:r>
              <a:rPr lang="hu-HU" sz="1800" dirty="0"/>
              <a:t>helyben (munkahelyen, otthon) tanulhat, nem kell utaznia a képzés helyszínére</a:t>
            </a:r>
          </a:p>
          <a:p>
            <a:pPr>
              <a:buFontTx/>
              <a:buChar char="-"/>
            </a:pPr>
            <a:r>
              <a:rPr lang="hu-HU" sz="1800" dirty="0"/>
              <a:t>a multimédia technológia biztosítja azt, hogy a tanuló mindig az általa előnyben részesített „tanulási modalitást" alkalmazza</a:t>
            </a:r>
          </a:p>
          <a:p>
            <a:pPr>
              <a:buFontTx/>
              <a:buChar char="-"/>
            </a:pPr>
            <a:r>
              <a:rPr lang="hu-HU" sz="1800" dirty="0"/>
              <a:t>a tanulási folyamat a felnőtt tanuló számára kevésbé stresszkeltő </a:t>
            </a:r>
          </a:p>
        </p:txBody>
      </p:sp>
    </p:spTree>
    <p:extLst>
      <p:ext uri="{BB962C8B-B14F-4D97-AF65-F5344CB8AC3E}">
        <p14:creationId xmlns:p14="http://schemas.microsoft.com/office/powerpoint/2010/main" val="1509270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08C10CA-FBDF-4CDD-8613-8CC8BAD96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képzés fontossága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0362F4D-D8CD-4583-85CD-20654F4AF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munkavállalói oktatás és szakmai képzés kiemelt céljai, hogy a hiányzó iskolai végzettség vagy az első szakképzettség megszerzésének lehetővé tétele mindazon felnőttek számára, akik a kötelező iskoláztatás során azt valamilyen ok miatt nem szerezték meg</a:t>
            </a:r>
          </a:p>
          <a:p>
            <a:pPr>
              <a:buFontTx/>
              <a:buChar char="-"/>
            </a:pPr>
            <a:r>
              <a:rPr lang="hu-HU" sz="1600" dirty="0"/>
              <a:t>vagy a gazdaság, a tudás versenyképességének fejlesztését tartja fontosnak a munkaadója</a:t>
            </a:r>
          </a:p>
          <a:p>
            <a:pPr>
              <a:buFontTx/>
              <a:buChar char="-"/>
            </a:pPr>
            <a:r>
              <a:rPr lang="hu-HU" sz="1600" dirty="0"/>
              <a:t>állami támogatású kompetenciafejlesztő és szakképzési programok bevezetésén vehetnek részt a munkaerőpiacon hátrányos helyzetben lévő rétegek, elsősorban az alacsonyan képzettek foglalkoztatásának elősegítése céljából</a:t>
            </a:r>
          </a:p>
          <a:p>
            <a:pPr>
              <a:buFontTx/>
              <a:buChar char="-"/>
            </a:pPr>
            <a:r>
              <a:rPr lang="hu-HU" sz="1600" dirty="0"/>
              <a:t>nagyon fontos a nyelvi kompetenciák fejlesztése a gazdasági, kulturális és technológiai fejlődés kihívásainak való megfelelés céljából</a:t>
            </a:r>
          </a:p>
          <a:p>
            <a:pPr marL="0" indent="0">
              <a:buNone/>
            </a:pPr>
            <a:r>
              <a:rPr lang="hu-HU" sz="1050" dirty="0">
                <a:solidFill>
                  <a:srgbClr val="4B5E90"/>
                </a:solidFill>
              </a:rPr>
              <a:t>.</a:t>
            </a:r>
            <a:r>
              <a:rPr lang="hu-HU" sz="1600" dirty="0">
                <a:solidFill>
                  <a:srgbClr val="4B5E90"/>
                </a:solidFill>
              </a:rPr>
              <a:t>A hatályos törvény az alábbi négy képzési kört szabályozza: </a:t>
            </a:r>
          </a:p>
          <a:p>
            <a:pPr>
              <a:buFontTx/>
              <a:buChar char="-"/>
            </a:pPr>
            <a:r>
              <a:rPr lang="hu-HU" sz="1600" dirty="0"/>
              <a:t>az államilag elismert szakmák megszerzésére az irányuló képzések (Szakmajegyzék)</a:t>
            </a:r>
          </a:p>
          <a:p>
            <a:pPr>
              <a:buFontTx/>
              <a:buChar char="-"/>
            </a:pPr>
            <a:r>
              <a:rPr lang="hu-HU" sz="1600" dirty="0"/>
              <a:t>a speciális szaktudást nyújtó szakmai képzések</a:t>
            </a:r>
          </a:p>
          <a:p>
            <a:pPr>
              <a:buFontTx/>
              <a:buChar char="-"/>
            </a:pPr>
            <a:r>
              <a:rPr lang="hu-HU" sz="1600" dirty="0"/>
              <a:t>a támogatott általános és egyéb nyelvi képzések</a:t>
            </a:r>
          </a:p>
          <a:p>
            <a:pPr>
              <a:buFontTx/>
              <a:buChar char="-"/>
            </a:pPr>
            <a:r>
              <a:rPr lang="hu-HU" sz="1600" dirty="0"/>
              <a:t>a támogatott egyéb képzések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748777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975DDBC-2369-4657-A52B-DC9F74CCE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képzés virtuális környezetben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2FCBFC2-6FB1-4583-884E-5F900EC1C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 szempontjából a </a:t>
            </a:r>
            <a:r>
              <a:rPr lang="hu-HU" sz="1600" dirty="0" err="1">
                <a:solidFill>
                  <a:srgbClr val="4B5E90"/>
                </a:solidFill>
              </a:rPr>
              <a:t>felnõttképzés</a:t>
            </a:r>
            <a:r>
              <a:rPr lang="hu-HU" sz="1600" dirty="0">
                <a:solidFill>
                  <a:srgbClr val="4B5E90"/>
                </a:solidFill>
              </a:rPr>
              <a:t> öt ismérve, melyek alkalmazása az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 szempontjából is kívánatos:</a:t>
            </a:r>
          </a:p>
          <a:p>
            <a:pPr>
              <a:buFontTx/>
              <a:buChar char="-"/>
            </a:pPr>
            <a:r>
              <a:rPr lang="hu-HU" sz="1600" dirty="0"/>
              <a:t>tanulóbarát környezet kialakítása</a:t>
            </a:r>
          </a:p>
          <a:p>
            <a:pPr>
              <a:buFontTx/>
              <a:buChar char="-"/>
            </a:pPr>
            <a:r>
              <a:rPr lang="hu-HU" sz="1600" dirty="0"/>
              <a:t>tekintettel van a személyiségére</a:t>
            </a:r>
          </a:p>
          <a:p>
            <a:pPr>
              <a:buFontTx/>
              <a:buChar char="-"/>
            </a:pPr>
            <a:r>
              <a:rPr lang="hu-HU" sz="1600" dirty="0"/>
              <a:t>épít a korábbi gyakorlatra</a:t>
            </a:r>
          </a:p>
          <a:p>
            <a:pPr>
              <a:buFontTx/>
              <a:buChar char="-"/>
            </a:pPr>
            <a:r>
              <a:rPr lang="hu-HU" sz="1600" dirty="0"/>
              <a:t>figyel a tanuló igényeire</a:t>
            </a:r>
          </a:p>
          <a:p>
            <a:pPr>
              <a:buFontTx/>
              <a:buChar char="-"/>
            </a:pPr>
            <a:r>
              <a:rPr lang="hu-HU" sz="1600" dirty="0"/>
              <a:t>megelégedéssel lehet befejezni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hálózati alapú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 esetében alapvetően a következő három tipikus tanulási helyzetet kell megkülönböztetni: </a:t>
            </a:r>
          </a:p>
          <a:p>
            <a:pPr>
              <a:buFontTx/>
              <a:buChar char="-"/>
            </a:pPr>
            <a:r>
              <a:rPr lang="hu-HU" sz="1600" dirty="0"/>
              <a:t>tanuló saját ütemezése szerint, egyénileg sajátítja el az ismeretanyagot</a:t>
            </a:r>
          </a:p>
          <a:p>
            <a:pPr>
              <a:buFontTx/>
              <a:buChar char="-"/>
            </a:pPr>
            <a:r>
              <a:rPr lang="hu-HU" sz="1600" dirty="0"/>
              <a:t>csoportos keretben történő aszinkron képzés </a:t>
            </a:r>
          </a:p>
          <a:p>
            <a:pPr>
              <a:buFontTx/>
              <a:buChar char="-"/>
            </a:pPr>
            <a:r>
              <a:rPr lang="hu-HU" sz="1600" dirty="0"/>
              <a:t>szinkronizált képzés</a:t>
            </a:r>
          </a:p>
        </p:txBody>
      </p:sp>
    </p:spTree>
    <p:extLst>
      <p:ext uri="{BB962C8B-B14F-4D97-AF65-F5344CB8AC3E}">
        <p14:creationId xmlns:p14="http://schemas.microsoft.com/office/powerpoint/2010/main" val="2341908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ADD03C8-EED4-48E1-A24B-88C728943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Elektronikus tananyagok használatának személyi, tárgyi feltételei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69479D-1C56-4703-8F29-C32CE28C0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tanár, szakértő személye elektronikus tananyagok alkalmazásakor felértékelődik</a:t>
            </a:r>
          </a:p>
          <a:p>
            <a:pPr>
              <a:buFontTx/>
              <a:buChar char="-"/>
            </a:pPr>
            <a:r>
              <a:rPr lang="hu-HU" sz="1600" dirty="0"/>
              <a:t>a szakértők többsége olyan elektronikus tananyagokat szeret használni, melyeket maga is alakíthat </a:t>
            </a:r>
          </a:p>
          <a:p>
            <a:pPr>
              <a:buFontTx/>
              <a:buChar char="-"/>
            </a:pPr>
            <a:r>
              <a:rPr lang="hu-HU" sz="1600" dirty="0"/>
              <a:t>a tanulóknak az e-</a:t>
            </a:r>
            <a:r>
              <a:rPr lang="hu-HU" sz="1600" dirty="0" err="1"/>
              <a:t>learning</a:t>
            </a:r>
            <a:r>
              <a:rPr lang="hu-HU" sz="1600" dirty="0"/>
              <a:t> programok alkalmazásához számítógépes alapismeretekkel kell rendelkezniük</a:t>
            </a:r>
          </a:p>
          <a:p>
            <a:pPr>
              <a:buFontTx/>
              <a:buChar char="-"/>
            </a:pPr>
            <a:r>
              <a:rPr lang="hu-HU" sz="1600" dirty="0"/>
              <a:t>hardver szempontjából az elektronikus tananyag használata mind tanári, mind tanulói oldalról erős gépeket, nagy memóriát, és alkalmasint nagy fényű kivetítőt igényel</a:t>
            </a:r>
          </a:p>
          <a:p>
            <a:pPr>
              <a:buFontTx/>
              <a:buChar char="-"/>
            </a:pPr>
            <a:r>
              <a:rPr lang="hu-HU" sz="1600" dirty="0"/>
              <a:t>e-</a:t>
            </a:r>
            <a:r>
              <a:rPr lang="hu-HU" sz="1600" dirty="0" err="1"/>
              <a:t>learninget</a:t>
            </a:r>
            <a:r>
              <a:rPr lang="hu-HU" sz="1600" dirty="0"/>
              <a:t> nem lehet megvalósítani megfelelő szoftverek nélkül</a:t>
            </a:r>
          </a:p>
          <a:p>
            <a:pPr>
              <a:buFontTx/>
              <a:buChar char="-"/>
            </a:pPr>
            <a:r>
              <a:rPr lang="hu-HU" sz="1600" dirty="0"/>
              <a:t>az oktató szoftverek forgalmazásának jogi szempontból tisztának kell lennie, és megfelelő információs hálózatra van szükség könnyű elérhetőségük biztosítására</a:t>
            </a:r>
          </a:p>
          <a:p>
            <a:pPr>
              <a:buFontTx/>
              <a:buChar char="-"/>
            </a:pPr>
            <a:r>
              <a:rPr lang="hu-HU" sz="1600" dirty="0"/>
              <a:t>minden szakmai tananyaghoz e-</a:t>
            </a:r>
            <a:r>
              <a:rPr lang="hu-HU" sz="1600" dirty="0" err="1"/>
              <a:t>learning</a:t>
            </a:r>
            <a:r>
              <a:rPr lang="hu-HU" sz="1600" dirty="0"/>
              <a:t> programok széles választékának kell rendelkezésre állnia</a:t>
            </a:r>
          </a:p>
          <a:p>
            <a:pPr>
              <a:buFontTx/>
              <a:buChar char="-"/>
            </a:pPr>
            <a:r>
              <a:rPr lang="hu-HU" sz="1600" dirty="0"/>
              <a:t>az elektronikus tananyagok alkalmazásának előkészítéséhez az oktatóknak otthon is rendelkezniük kell a hardver és szoftver feltételekkel</a:t>
            </a:r>
          </a:p>
          <a:p>
            <a:pPr>
              <a:buFontTx/>
              <a:buChar char="-"/>
            </a:pPr>
            <a:r>
              <a:rPr lang="hu-HU" sz="1600" dirty="0"/>
              <a:t>az építőipari programok az áruk miatt nehezen elérhetők</a:t>
            </a:r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261424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7FC56E-AAE2-4E4A-8583-128221A2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Elektronikus tananyagok használatának személyi, tárgyi feltételei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8E9BE8A-2D44-47A4-AB81-FA5CED41E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e-</a:t>
            </a:r>
            <a:r>
              <a:rPr lang="hu-HU" sz="1800" dirty="0" err="1">
                <a:solidFill>
                  <a:srgbClr val="4B5E90"/>
                </a:solidFill>
              </a:rPr>
              <a:t>learning</a:t>
            </a:r>
            <a:r>
              <a:rPr lang="hu-HU" sz="1800" dirty="0">
                <a:solidFill>
                  <a:srgbClr val="4B5E90"/>
                </a:solidFill>
              </a:rPr>
              <a:t> alapú képzéshez szükséges tananyag átadására, és kialakítására célszerűen egy team keretében történik.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kompetens szakember/szakértő</a:t>
            </a:r>
          </a:p>
          <a:p>
            <a:pPr algn="just">
              <a:buFontTx/>
              <a:buChar char="-"/>
            </a:pPr>
            <a:r>
              <a:rPr lang="hu-HU" sz="1800" dirty="0"/>
              <a:t>tananyag szerkesztő</a:t>
            </a:r>
          </a:p>
          <a:p>
            <a:pPr algn="just">
              <a:buFontTx/>
              <a:buChar char="-"/>
            </a:pPr>
            <a:r>
              <a:rPr lang="hu-HU" sz="1800" dirty="0"/>
              <a:t>informatikai és multimédiás szakértő</a:t>
            </a:r>
          </a:p>
          <a:p>
            <a:pPr algn="just">
              <a:buFontTx/>
              <a:buChar char="-"/>
            </a:pPr>
            <a:r>
              <a:rPr lang="hu-HU" sz="1800" dirty="0" err="1"/>
              <a:t>tutor</a:t>
            </a:r>
            <a:r>
              <a:rPr lang="hu-HU" sz="1800" dirty="0"/>
              <a:t>/</a:t>
            </a:r>
            <a:r>
              <a:rPr lang="hu-HU" sz="1800" dirty="0" err="1"/>
              <a:t>facilitátor</a:t>
            </a:r>
            <a:endParaRPr lang="hu-HU" sz="18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807002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3408F46-D61E-4FDD-AEB6-F896CDEEE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Bemeneti kompetenciák és kimeneti teljesítmények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9B1E520-9B16-44E7-8EDA-79DA18FA9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legfontosabb kompetenciák: </a:t>
            </a:r>
          </a:p>
          <a:p>
            <a:pPr>
              <a:buFontTx/>
              <a:buChar char="-"/>
            </a:pPr>
            <a:r>
              <a:rPr lang="hu-HU" sz="1600" dirty="0"/>
              <a:t>számítógép használatának ismerete </a:t>
            </a:r>
          </a:p>
          <a:p>
            <a:pPr>
              <a:buFontTx/>
              <a:buChar char="-"/>
            </a:pPr>
            <a:r>
              <a:rPr lang="hu-HU" sz="1600" dirty="0"/>
              <a:t>a tanult technikák, technológiák alkalmazási lehetősége </a:t>
            </a:r>
          </a:p>
          <a:p>
            <a:pPr>
              <a:buFontTx/>
              <a:buChar char="-"/>
            </a:pPr>
            <a:r>
              <a:rPr lang="hu-HU" sz="1600" dirty="0"/>
              <a:t>tanári segítség lehetősége </a:t>
            </a:r>
          </a:p>
          <a:p>
            <a:pPr>
              <a:buFontTx/>
              <a:buChar char="-"/>
            </a:pPr>
            <a:r>
              <a:rPr lang="hu-HU" sz="1600" dirty="0"/>
              <a:t>képesek önmaguk teljesítményét reálisan megítélni </a:t>
            </a:r>
          </a:p>
          <a:p>
            <a:pPr>
              <a:buFontTx/>
              <a:buChar char="-"/>
            </a:pPr>
            <a:r>
              <a:rPr lang="hu-HU" sz="1600" dirty="0"/>
              <a:t>képesek a feladatok megoldása során önellenőrzéseket elvégezni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legalacsonyabb kompetenciák: </a:t>
            </a:r>
          </a:p>
          <a:p>
            <a:pPr>
              <a:buFontTx/>
              <a:buChar char="-"/>
            </a:pPr>
            <a:r>
              <a:rPr lang="hu-HU" sz="1600" dirty="0"/>
              <a:t>képesek matematikai, logikai összefüggések felismerésére </a:t>
            </a:r>
          </a:p>
          <a:p>
            <a:pPr>
              <a:buFontTx/>
              <a:buChar char="-"/>
            </a:pPr>
            <a:r>
              <a:rPr lang="hu-HU" sz="1600" dirty="0"/>
              <a:t>kellő türelemmel rendelkeznek a tanuláshoz</a:t>
            </a:r>
          </a:p>
          <a:p>
            <a:pPr>
              <a:buFontTx/>
              <a:buChar char="-"/>
            </a:pPr>
            <a:r>
              <a:rPr lang="hu-HU" sz="1600" dirty="0"/>
              <a:t> tartós figyelem képessége </a:t>
            </a:r>
          </a:p>
          <a:p>
            <a:pPr>
              <a:buFontTx/>
              <a:buChar char="-"/>
            </a:pPr>
            <a:r>
              <a:rPr lang="hu-HU" sz="1600" dirty="0"/>
              <a:t>segítség nélküli tanulás képessége</a:t>
            </a:r>
          </a:p>
        </p:txBody>
      </p:sp>
    </p:spTree>
    <p:extLst>
      <p:ext uri="{BB962C8B-B14F-4D97-AF65-F5344CB8AC3E}">
        <p14:creationId xmlns:p14="http://schemas.microsoft.com/office/powerpoint/2010/main" val="1311815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112F2A-8060-4B1C-87A3-0D01C4CE0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E-</a:t>
            </a:r>
            <a:r>
              <a:rPr lang="hu-HU" dirty="0" err="1"/>
              <a:t>learning</a:t>
            </a:r>
            <a:r>
              <a:rPr lang="hu-HU" dirty="0"/>
              <a:t> előnye a hagyományos oktatással szemben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A951693-CDD9-40F6-9C59-840E7A5EA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csökkennek a munkakieséssel járó költségek </a:t>
            </a:r>
          </a:p>
          <a:p>
            <a:pPr>
              <a:buFontTx/>
              <a:buChar char="-"/>
            </a:pPr>
            <a:r>
              <a:rPr lang="hu-HU" sz="1800" dirty="0"/>
              <a:t>alacsonyabb képzési költségek (a beüzemeltetés után) </a:t>
            </a:r>
          </a:p>
          <a:p>
            <a:pPr>
              <a:buFontTx/>
              <a:buChar char="-"/>
            </a:pPr>
            <a:r>
              <a:rPr lang="hu-HU" sz="1800" dirty="0"/>
              <a:t>csökkennek a járulékos költségek (utazás, szállás, étkezés) </a:t>
            </a:r>
          </a:p>
          <a:p>
            <a:pPr>
              <a:buFontTx/>
              <a:buChar char="-"/>
            </a:pPr>
            <a:r>
              <a:rPr lang="hu-HU" sz="1800" dirty="0"/>
              <a:t>az oktatás bármikor, bárhol történhet </a:t>
            </a:r>
          </a:p>
          <a:p>
            <a:pPr>
              <a:buFontTx/>
              <a:buChar char="-"/>
            </a:pPr>
            <a:r>
              <a:rPr lang="hu-HU" sz="1800" dirty="0"/>
              <a:t>a munkavállaló a tanult ismereteket már a tanulás idő alatt is hasznosíthatja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Az e-</a:t>
            </a:r>
            <a:r>
              <a:rPr lang="hu-HU" sz="1800" dirty="0" err="1"/>
              <a:t>learning</a:t>
            </a:r>
            <a:r>
              <a:rPr lang="hu-HU" sz="1800" dirty="0"/>
              <a:t> bevezetése akár gazdasági versenyképességét is fokozhatja a vállalatnak, mivel naprakészebb, hatékonyabb képzést tud nyújtani dolgozói számára.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541908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49C0FAC-AFF9-47D2-9A52-4988D2797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Oktatói kultúra negatív tünetegyüttese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9B4D893-23C4-4499-A68D-8BC2E5FDE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hiányzik, vagy legalábbis nagyon hiányos a vállalati oktató részéről a pedagógiai tervezés - egyáltalán nincs előzetes „célcsoport” elemzés</a:t>
            </a:r>
          </a:p>
          <a:p>
            <a:pPr>
              <a:buFontTx/>
              <a:buChar char="-"/>
            </a:pPr>
            <a:r>
              <a:rPr lang="hu-HU" sz="1800" dirty="0"/>
              <a:t>az oktató által megfogalmazott és dokumentált oktatási célok formálisak</a:t>
            </a:r>
          </a:p>
          <a:p>
            <a:pPr>
              <a:buFontTx/>
              <a:buChar char="-"/>
            </a:pPr>
            <a:r>
              <a:rPr lang="hu-HU" sz="1800" dirty="0"/>
              <a:t>nincs interaktivitás sem az oktató és a résztvevők között, sem a csoporton belül, nem alkalmaz az oktató semmilyen pozitív motiválást </a:t>
            </a:r>
          </a:p>
          <a:p>
            <a:pPr>
              <a:buFontTx/>
              <a:buChar char="-"/>
            </a:pPr>
            <a:r>
              <a:rPr lang="hu-HU" sz="1800" dirty="0"/>
              <a:t>nem (vagy elégtelenül) valósul meg a képzés során a résztvevők saját tapasztalatainak beépítése az adott kontextusba</a:t>
            </a:r>
          </a:p>
          <a:p>
            <a:pPr>
              <a:buFontTx/>
              <a:buChar char="-"/>
            </a:pPr>
            <a:r>
              <a:rPr lang="hu-HU" sz="1800" dirty="0"/>
              <a:t>az oktatási módszerek alkalmazása nem tervszerű és tudatos, illetve nem illik a képzési tartalomhoz és a csoport jellemzőihez</a:t>
            </a:r>
          </a:p>
          <a:p>
            <a:pPr>
              <a:buFontTx/>
              <a:buChar char="-"/>
            </a:pPr>
            <a:r>
              <a:rPr lang="hu-HU" sz="1800" dirty="0"/>
              <a:t>kommunikációs és prezentációs hiányosságok</a:t>
            </a:r>
          </a:p>
          <a:p>
            <a:pPr>
              <a:buFontTx/>
              <a:buChar char="-"/>
            </a:pPr>
            <a:r>
              <a:rPr lang="hu-HU" sz="1800" dirty="0"/>
              <a:t>az ismeretek elsajátításának mérése (a követelmények teljesítésének számonkérése) szinte kizárólag a képzésben résztvevők emlékezetének a tesztelésén keresztül valósul meg</a:t>
            </a:r>
          </a:p>
        </p:txBody>
      </p:sp>
    </p:spTree>
    <p:extLst>
      <p:ext uri="{BB962C8B-B14F-4D97-AF65-F5344CB8AC3E}">
        <p14:creationId xmlns:p14="http://schemas.microsoft.com/office/powerpoint/2010/main" val="2923204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A272F8-403D-42F3-89F3-12BCBCBB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Vállalati e-</a:t>
            </a:r>
            <a:r>
              <a:rPr lang="hu-HU" dirty="0" err="1"/>
              <a:t>learning</a:t>
            </a:r>
            <a:r>
              <a:rPr lang="hu-HU" dirty="0"/>
              <a:t> bevezetése, menedzselése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E69B21F-347A-4976-93BA-7BAD237A8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e-</a:t>
            </a:r>
            <a:r>
              <a:rPr lang="hu-HU" sz="1600" dirty="0" err="1">
                <a:solidFill>
                  <a:srgbClr val="4B5E90"/>
                </a:solidFill>
              </a:rPr>
              <a:t>learning</a:t>
            </a:r>
            <a:r>
              <a:rPr lang="hu-HU" sz="1600" dirty="0">
                <a:solidFill>
                  <a:srgbClr val="4B5E90"/>
                </a:solidFill>
              </a:rPr>
              <a:t> alapú képzéseket minőségbiztosítási szempontból is elő kell készíteni: </a:t>
            </a:r>
          </a:p>
          <a:p>
            <a:pPr>
              <a:buFontTx/>
              <a:buChar char="-"/>
            </a:pPr>
            <a:r>
              <a:rPr lang="hu-HU" sz="1600" dirty="0"/>
              <a:t>az intézmény kész és működőképes, jól dokumentált technológiai tervvel rendelkezik</a:t>
            </a:r>
          </a:p>
          <a:p>
            <a:pPr>
              <a:buFontTx/>
              <a:buChar char="-"/>
            </a:pPr>
            <a:r>
              <a:rPr lang="hu-HU" sz="1600" dirty="0"/>
              <a:t>a technikai hátteret biztosító rendszer megbízhatóan hibátlanul működik</a:t>
            </a:r>
          </a:p>
          <a:p>
            <a:pPr>
              <a:buFontTx/>
              <a:buChar char="-"/>
            </a:pPr>
            <a:r>
              <a:rPr lang="hu-HU" sz="1600" dirty="0"/>
              <a:t>a központosított rendszer támogatja a távoktatás kiépítését és fenntartását</a:t>
            </a:r>
          </a:p>
          <a:p>
            <a:pPr>
              <a:buFontTx/>
              <a:buChar char="-"/>
            </a:pPr>
            <a:r>
              <a:rPr lang="hu-HU" sz="1600" dirty="0"/>
              <a:t>a kurzus oktatási célja - és nem a rendelkezésre álló technológia - határozza meg azt, milyen módszereket használnak a kurzus tartalmának átadására</a:t>
            </a:r>
          </a:p>
          <a:p>
            <a:pPr>
              <a:buFontTx/>
              <a:buChar char="-"/>
            </a:pPr>
            <a:r>
              <a:rPr lang="hu-HU" sz="1600" dirty="0"/>
              <a:t>tananyagot rendszeresen felülvizsgálják annak biztosítására, hogy naprakész tudjon maradni az oktatási anyag</a:t>
            </a:r>
          </a:p>
          <a:p>
            <a:pPr>
              <a:buFontTx/>
              <a:buChar char="-"/>
            </a:pPr>
            <a:r>
              <a:rPr lang="hu-HU" sz="1600" dirty="0"/>
              <a:t>kurzusra jellemző a tanulók egymás közötti és az oktatókkal folytatott kommunikációja</a:t>
            </a:r>
          </a:p>
          <a:p>
            <a:pPr>
              <a:buFontTx/>
              <a:buChar char="-"/>
            </a:pPr>
            <a:r>
              <a:rPr lang="hu-HU" sz="1600" dirty="0"/>
              <a:t>a feladatokra időben adnak visszajelzést, és a tanulók által feltett kérdésekre konstruktív választ adnak</a:t>
            </a:r>
          </a:p>
          <a:p>
            <a:pPr>
              <a:buFontTx/>
              <a:buChar char="-"/>
            </a:pPr>
            <a:r>
              <a:rPr lang="hu-HU" sz="1600" dirty="0"/>
              <a:t>a hallgatókat megtanítják a hatékony kutatás megfelelő módszereire</a:t>
            </a:r>
          </a:p>
          <a:p>
            <a:pPr>
              <a:buFontTx/>
              <a:buChar char="-"/>
            </a:pPr>
            <a:r>
              <a:rPr lang="hu-HU" sz="1600" dirty="0"/>
              <a:t>elégséges írásos anyag áll a tanulók rendelkezésére, akár a világhálón elérhető "virtuális könyvtár" formájában</a:t>
            </a:r>
          </a:p>
          <a:p>
            <a:pPr>
              <a:buFontTx/>
              <a:buChar char="-"/>
            </a:pPr>
            <a:r>
              <a:rPr lang="hu-HU" sz="1600" dirty="0"/>
              <a:t>a tanulók gyakorlati képzésben is részesülnek</a:t>
            </a:r>
          </a:p>
          <a:p>
            <a:pPr>
              <a:buFontTx/>
              <a:buChar char="-"/>
            </a:pPr>
            <a:r>
              <a:rPr lang="hu-HU" sz="1600" dirty="0"/>
              <a:t>a kurzusfejlesztés során műszaki segítség áll az oktatók rendelkezésére, amelynek használatára ösztönzik az oktatókat</a:t>
            </a:r>
          </a:p>
          <a:p>
            <a:pPr>
              <a:buFontTx/>
              <a:buChar char="-"/>
            </a:pPr>
            <a:r>
              <a:rPr lang="hu-HU" sz="1600" dirty="0"/>
              <a:t>rendelkezésükre áll a felhasznált elektronikus médiumra vonatkozó használati utasítás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42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1D7ACBC-F974-4F38-AAE0-CD6C9E48A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Szakiskolai képzések e-</a:t>
            </a:r>
            <a:r>
              <a:rPr lang="hu-HU" dirty="0" err="1"/>
              <a:t>learning</a:t>
            </a:r>
            <a:r>
              <a:rPr lang="hu-HU" dirty="0"/>
              <a:t> tananyaggal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6DB3C7-41B4-4D64-B022-CD11E61EB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Kimeneti teljesítmények mérése formatív kiértékelési technikákkal:</a:t>
            </a:r>
          </a:p>
          <a:p>
            <a:pPr>
              <a:buFontTx/>
              <a:buChar char="-"/>
            </a:pPr>
            <a:r>
              <a:rPr lang="hu-HU" sz="1600" dirty="0"/>
              <a:t>esszékre adott visszajelzések </a:t>
            </a:r>
          </a:p>
          <a:p>
            <a:pPr>
              <a:buFontTx/>
              <a:buChar char="-"/>
            </a:pPr>
            <a:r>
              <a:rPr lang="hu-HU" sz="1600" dirty="0"/>
              <a:t>feladatok margójára írt megjegyzések </a:t>
            </a:r>
          </a:p>
          <a:p>
            <a:pPr>
              <a:buFontTx/>
              <a:buChar char="-"/>
            </a:pPr>
            <a:r>
              <a:rPr lang="hu-HU" sz="1600" dirty="0"/>
              <a:t>képesítések tanév alatti megszerzése az év‐végi vizsgák helyett </a:t>
            </a:r>
          </a:p>
          <a:p>
            <a:pPr>
              <a:buFontTx/>
              <a:buChar char="-"/>
            </a:pPr>
            <a:r>
              <a:rPr lang="hu-HU" sz="1600" dirty="0"/>
              <a:t>többszörös választásos feladatok kifejezetten önellenőrzés céljából való használata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Tanuló‐központú kiértékelésre adott példák: </a:t>
            </a:r>
          </a:p>
          <a:p>
            <a:pPr>
              <a:buFontTx/>
              <a:buChar char="-"/>
            </a:pPr>
            <a:r>
              <a:rPr lang="hu-HU" sz="1600" dirty="0"/>
              <a:t>szakmai napló, tevékenységi jegyzék</a:t>
            </a:r>
          </a:p>
          <a:p>
            <a:pPr>
              <a:buFontTx/>
              <a:buChar char="-"/>
            </a:pPr>
            <a:r>
              <a:rPr lang="hu-HU" sz="1600" dirty="0"/>
              <a:t>portfolió </a:t>
            </a:r>
          </a:p>
          <a:p>
            <a:pPr>
              <a:buFontTx/>
              <a:buChar char="-"/>
            </a:pPr>
            <a:r>
              <a:rPr lang="hu-HU" sz="1600" dirty="0"/>
              <a:t>önértékelés és kollégától származó kiértékelés </a:t>
            </a:r>
          </a:p>
          <a:p>
            <a:pPr>
              <a:buFontTx/>
              <a:buChar char="-"/>
            </a:pPr>
            <a:r>
              <a:rPr lang="hu-HU" sz="1600" dirty="0"/>
              <a:t>tanulmányi szerződések és kialkudott vizsgák </a:t>
            </a:r>
          </a:p>
          <a:p>
            <a:pPr>
              <a:buFontTx/>
              <a:buChar char="-"/>
            </a:pPr>
            <a:r>
              <a:rPr lang="hu-HU" sz="1600" dirty="0"/>
              <a:t>projektekben való részvétel </a:t>
            </a:r>
          </a:p>
          <a:p>
            <a:pPr>
              <a:buFontTx/>
              <a:buChar char="-"/>
            </a:pPr>
            <a:r>
              <a:rPr lang="hu-HU" sz="1600" dirty="0"/>
              <a:t>szakmai cikkek </a:t>
            </a:r>
          </a:p>
          <a:p>
            <a:pPr>
              <a:buFontTx/>
              <a:buChar char="-"/>
            </a:pPr>
            <a:r>
              <a:rPr lang="hu-HU" sz="1600" dirty="0"/>
              <a:t>készségek és kompetenciák </a:t>
            </a:r>
          </a:p>
          <a:p>
            <a:pPr>
              <a:buFontTx/>
              <a:buChar char="-"/>
            </a:pPr>
            <a:r>
              <a:rPr lang="hu-HU" sz="1600" dirty="0"/>
              <a:t>kiértékelési módszer megválasztása </a:t>
            </a:r>
          </a:p>
          <a:p>
            <a:pPr>
              <a:buFontTx/>
              <a:buChar char="-"/>
            </a:pPr>
            <a:r>
              <a:rPr lang="hu-HU" sz="1600" dirty="0"/>
              <a:t>feladatok végrehajtását követően önértékelés</a:t>
            </a:r>
          </a:p>
          <a:p>
            <a:pPr>
              <a:buFontTx/>
              <a:buChar char="-"/>
            </a:pPr>
            <a:r>
              <a:rPr lang="hu-HU" sz="1600" dirty="0"/>
              <a:t>súlyozási javaslat felvetése, megvitatása és önértékeléshez rendelése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2726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módszertana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https://kepezz.hu/VideoLibraryArticle/Details/21</a:t>
            </a:r>
            <a:r>
              <a:rPr lang="hu-HU" sz="1800" dirty="0"/>
              <a:t> 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28D99A-1CB0-4B90-86DC-1652C211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építőipari szabványosítása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A37FA6-FDC6-4D3E-ABB7-EB0E334B7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Amit a szabványoktól elvárunk: </a:t>
            </a:r>
          </a:p>
          <a:p>
            <a:pPr>
              <a:buFontTx/>
              <a:buChar char="-"/>
            </a:pPr>
            <a:r>
              <a:rPr lang="hu-HU" sz="1600" dirty="0"/>
              <a:t>együttműködései képesség (a tartalom és a LMS közötti kapcsolat biztosítása)</a:t>
            </a:r>
          </a:p>
          <a:p>
            <a:pPr>
              <a:buFontTx/>
              <a:buChar char="-"/>
            </a:pPr>
            <a:r>
              <a:rPr lang="hu-HU" sz="1600" dirty="0"/>
              <a:t>újrahasznosíthatóság </a:t>
            </a:r>
          </a:p>
          <a:p>
            <a:pPr>
              <a:buFontTx/>
              <a:buChar char="-"/>
            </a:pPr>
            <a:r>
              <a:rPr lang="hu-HU" sz="1600" dirty="0"/>
              <a:t>kezelhetőség (a tanuló nyomon követésének biztosítása) </a:t>
            </a:r>
          </a:p>
          <a:p>
            <a:pPr>
              <a:buFontTx/>
              <a:buChar char="-"/>
            </a:pPr>
            <a:r>
              <a:rPr lang="hu-HU" sz="1600" dirty="0"/>
              <a:t>elérhetőség (pl. a tanulók elérhetik távolról a tárolt tartalmat) </a:t>
            </a:r>
          </a:p>
          <a:p>
            <a:pPr>
              <a:buFontTx/>
              <a:buChar char="-"/>
            </a:pPr>
            <a:r>
              <a:rPr lang="hu-HU" sz="1600" dirty="0"/>
              <a:t>tartósság (a tartalom támogatja az LMS, LCMS és adatbázis-alkalmazások egymást</a:t>
            </a:r>
          </a:p>
          <a:p>
            <a:pPr>
              <a:buFontTx/>
              <a:buChar char="-"/>
            </a:pPr>
            <a:r>
              <a:rPr lang="hu-HU" sz="1600" dirty="0"/>
              <a:t>követő verzióit </a:t>
            </a:r>
            <a:r>
              <a:rPr lang="hu-HU" sz="1600" dirty="0" err="1"/>
              <a:t>újratervezés</a:t>
            </a:r>
            <a:r>
              <a:rPr lang="hu-HU" sz="1600" dirty="0"/>
              <a:t> nélkül </a:t>
            </a:r>
          </a:p>
          <a:p>
            <a:pPr>
              <a:buFontTx/>
              <a:buChar char="-"/>
            </a:pPr>
            <a:r>
              <a:rPr lang="hu-HU" sz="1600" dirty="0"/>
              <a:t>megengedhetőség (a fejlesztés és a tanulás hatékonyságának a fokozása a szabványosított technológiák által, miközben a költségek csökkenek)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legfontosabb szabványrendszerek:</a:t>
            </a:r>
          </a:p>
          <a:p>
            <a:pPr>
              <a:buFontTx/>
              <a:buChar char="-"/>
            </a:pPr>
            <a:r>
              <a:rPr lang="hu-HU" sz="1600" dirty="0"/>
              <a:t>a</a:t>
            </a:r>
            <a:r>
              <a:rPr lang="en-US" sz="1600" dirty="0"/>
              <a:t>z IEEE e-learning </a:t>
            </a:r>
            <a:r>
              <a:rPr lang="en-US" sz="1600" dirty="0" err="1"/>
              <a:t>szabványa</a:t>
            </a:r>
            <a:r>
              <a:rPr lang="en-US" sz="1600" dirty="0"/>
              <a:t>, a LOM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SCORM modell napjainkban a legáltalánosabban elfogadott de facto szabvány</a:t>
            </a:r>
          </a:p>
        </p:txBody>
      </p:sp>
    </p:spTree>
    <p:extLst>
      <p:ext uri="{BB962C8B-B14F-4D97-AF65-F5344CB8AC3E}">
        <p14:creationId xmlns:p14="http://schemas.microsoft.com/office/powerpoint/2010/main" val="1826962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F372F2-7B5E-41B3-8D9C-CDC5F4578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Tananyag összeállítása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D621BA6-80CE-45DA-BCD7-A34C6A714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/>
              <a:t>-      az e-</a:t>
            </a:r>
            <a:r>
              <a:rPr lang="hu-HU" sz="1600" dirty="0" err="1"/>
              <a:t>learninges</a:t>
            </a:r>
            <a:r>
              <a:rPr lang="hu-HU" sz="1600" dirty="0"/>
              <a:t> tananyagok tartalmát kijelölt szakemberek, szakértők választják ki,</a:t>
            </a:r>
          </a:p>
          <a:p>
            <a:pPr marL="0" indent="0">
              <a:buNone/>
            </a:pPr>
            <a:r>
              <a:rPr lang="hu-HU" sz="1600" dirty="0"/>
              <a:t>       tagolását kétféle módon kell elvégezni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didaktikai tagolásról </a:t>
            </a:r>
            <a:r>
              <a:rPr lang="hu-HU" sz="1600" dirty="0"/>
              <a:t>akkor beszélünk, amikor a tanulási folyamat optimalizálásához a tananyag logikai összefüggésrendszerét vesszük alapul</a:t>
            </a:r>
          </a:p>
          <a:p>
            <a:pPr>
              <a:buFontTx/>
              <a:buChar char="-"/>
            </a:pPr>
            <a:r>
              <a:rPr lang="hu-HU" sz="1600" dirty="0"/>
              <a:t>a tananyag e-</a:t>
            </a:r>
            <a:r>
              <a:rPr lang="hu-HU" sz="1600" dirty="0" err="1"/>
              <a:t>learning</a:t>
            </a:r>
            <a:r>
              <a:rPr lang="hu-HU" sz="1600" dirty="0"/>
              <a:t> megfelelője a kurzus</a:t>
            </a:r>
          </a:p>
          <a:p>
            <a:pPr>
              <a:buFontTx/>
              <a:buChar char="-"/>
            </a:pPr>
            <a:r>
              <a:rPr lang="hu-HU" sz="1600" dirty="0"/>
              <a:t>egy kurzus létezhet önállóan, vagy kapcsolódhat másik kurzushoz</a:t>
            </a:r>
          </a:p>
          <a:p>
            <a:pPr>
              <a:buFontTx/>
              <a:buChar char="-"/>
            </a:pPr>
            <a:r>
              <a:rPr lang="hu-HU" sz="1600" dirty="0"/>
              <a:t>a kurzus felépítése a keretrendszerből és a modulokból áll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technikai tagolásnál </a:t>
            </a:r>
            <a:r>
              <a:rPr lang="hu-HU" sz="1600" dirty="0"/>
              <a:t>a tananyag strukturálása, hatékony programozása és érdekessé tétele a cél</a:t>
            </a:r>
          </a:p>
          <a:p>
            <a:pPr>
              <a:buFontTx/>
              <a:buChar char="-"/>
            </a:pPr>
            <a:r>
              <a:rPr lang="hu-HU" sz="1600" dirty="0"/>
              <a:t>e-</a:t>
            </a:r>
            <a:r>
              <a:rPr lang="hu-HU" sz="1600" dirty="0" err="1"/>
              <a:t>learning</a:t>
            </a:r>
            <a:r>
              <a:rPr lang="hu-HU" sz="1600" dirty="0"/>
              <a:t> tananyag készítése esetén, problémaorientált vagy rendszerorientált tananyag felépítés közül lehet választani</a:t>
            </a:r>
          </a:p>
          <a:p>
            <a:pPr>
              <a:buFontTx/>
              <a:buChar char="-"/>
            </a:pPr>
            <a:r>
              <a:rPr lang="hu-HU" sz="1600" dirty="0"/>
              <a:t>a rendszerorientált tananyag kész tudásrendszert közvetít</a:t>
            </a:r>
          </a:p>
          <a:p>
            <a:pPr>
              <a:buFontTx/>
              <a:buChar char="-"/>
            </a:pPr>
            <a:r>
              <a:rPr lang="hu-HU" sz="1600" dirty="0"/>
              <a:t>a problémaorientált tananyag esetében azt kell feltételezni, hogy a tanulás a probléma megoldását jelenti. </a:t>
            </a:r>
          </a:p>
          <a:p>
            <a:pPr>
              <a:buFontTx/>
              <a:buChar char="-"/>
            </a:pPr>
            <a:r>
              <a:rPr lang="hu-HU" sz="1600" dirty="0"/>
              <a:t>egy e-</a:t>
            </a:r>
            <a:r>
              <a:rPr lang="hu-HU" sz="1600" dirty="0" err="1"/>
              <a:t>learning</a:t>
            </a:r>
            <a:r>
              <a:rPr lang="hu-HU" sz="1600" dirty="0"/>
              <a:t> tananyagban szerepelhet úgynevezett belső, és külső link</a:t>
            </a:r>
          </a:p>
          <a:p>
            <a:pPr>
              <a:buFontTx/>
              <a:buChar char="-"/>
            </a:pPr>
            <a:r>
              <a:rPr lang="hu-HU" sz="1600" dirty="0"/>
              <a:t>a belső link célja, hogy a tananyag, segítségével bejárható legyen</a:t>
            </a:r>
          </a:p>
          <a:p>
            <a:pPr>
              <a:buFontTx/>
              <a:buChar char="-"/>
            </a:pPr>
            <a:r>
              <a:rPr lang="hu-HU" sz="1600" dirty="0"/>
              <a:t>a külső linkek kivezetnek a tananyagból, a tananyaghoz kapcsolódó információhoz való jutást segíti elő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723209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50D0F4B-1512-4839-8D40-67A1D899B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jövője 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23123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A00C6D-A28B-4B83-A09B-DA0DED4D6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e-</a:t>
            </a:r>
            <a:r>
              <a:rPr lang="hu-HU" dirty="0" err="1"/>
              <a:t>learning</a:t>
            </a:r>
            <a:r>
              <a:rPr lang="hu-HU" dirty="0"/>
              <a:t> 2.0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EC7AADB-5994-488E-A17A-A71762A1F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 hálózati tanulás elemei ráépülnek a hagyományos módszerekre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 környezet inspirálja a kapcsolati hálók szerveződését lehetőleg többféle összetételű szakmai csoportban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intézménycentrikus, merev szemléletet felváltja a tanulóközpontú oktatási platform.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B9A50446-2A3B-4285-9CA9-04D8E9664C9D}"/>
              </a:ext>
            </a:extLst>
          </p:cNvPr>
          <p:cNvSpPr txBox="1"/>
          <p:nvPr/>
        </p:nvSpPr>
        <p:spPr>
          <a:xfrm>
            <a:off x="755576" y="1772817"/>
            <a:ext cx="7632848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képzési modellben a klasszikus távoktatás bevált elemeit az e-</a:t>
            </a:r>
            <a:r>
              <a:rPr lang="hu-HU" sz="1600" dirty="0" err="1"/>
              <a:t>learning</a:t>
            </a:r>
            <a:r>
              <a:rPr lang="hu-HU" sz="1600" dirty="0"/>
              <a:t> 1.0 által kínált, működő megoldásokat (strukturált, korrekt tananyag, tanulásmenedzsment) ötvöztük az </a:t>
            </a:r>
            <a:r>
              <a:rPr lang="hu-HU" sz="1600" dirty="0" err="1"/>
              <a:t>elearning</a:t>
            </a:r>
            <a:r>
              <a:rPr lang="hu-HU" sz="1600" dirty="0"/>
              <a:t> 2.0 által fémjelzett, hihetetlenül gazdag, együttműködést és tudásmegosztást támogató hálózati lehetőségekkel.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8BC1199B-24A8-4F05-A7B1-229EA019F453}"/>
              </a:ext>
            </a:extLst>
          </p:cNvPr>
          <p:cNvSpPr txBox="1"/>
          <p:nvPr/>
        </p:nvSpPr>
        <p:spPr>
          <a:xfrm>
            <a:off x="611560" y="4007966"/>
            <a:ext cx="792088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E-</a:t>
            </a:r>
            <a:r>
              <a:rPr lang="hu-HU" sz="1600" dirty="0" err="1"/>
              <a:t>learning</a:t>
            </a:r>
            <a:r>
              <a:rPr lang="hu-HU" sz="1600" dirty="0"/>
              <a:t> 2.0: az informális, hálózatba szervezett, elektronikus eszközökkel támogatott információ- csere és információ-termelés, amely az együttműködésen, a tanulói aktivitáson, tudásalkotáson és az asszociatív tanuláson alapul, ahol a tanuló, mintegy tartalomszolgáltatóként maga is részt vesz a tudásalkotás folyamatában.</a:t>
            </a:r>
          </a:p>
        </p:txBody>
      </p:sp>
    </p:spTree>
    <p:extLst>
      <p:ext uri="{BB962C8B-B14F-4D97-AF65-F5344CB8AC3E}">
        <p14:creationId xmlns:p14="http://schemas.microsoft.com/office/powerpoint/2010/main" val="41787688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9FB6F6-15FB-4BF6-90D0-ED2261CC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2FD6A1-DEE3-4635-BAF6-B7EF89812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sz="1500" dirty="0"/>
              <a:t>Rengeteg időt takaríthat meg a munkáltató, és a munkavállaló azzal, ha online kurzusokon sajátítja el az elmélet fontosabb részeit, melyet gyorsan át tud ültetni a gyakorlati bemutató képzésekbe.</a:t>
            </a:r>
          </a:p>
          <a:p>
            <a:pPr marL="0" indent="0" algn="just">
              <a:buNone/>
            </a:pPr>
            <a:r>
              <a:rPr lang="hu-HU" sz="1500" dirty="0"/>
              <a:t>Az online oktatóanyagok azoknak is ajánlható, akiknek már van szakmájuk, esetleg sikerült is elhelyezkedniük, de szívesen váltanának más munkaterületre vagy fejlesztenék magukat a sajátjukban.</a:t>
            </a:r>
          </a:p>
          <a:p>
            <a:pPr marL="0" indent="0" algn="just">
              <a:buNone/>
            </a:pPr>
            <a:r>
              <a:rPr lang="hu-HU" sz="1500" dirty="0"/>
              <a:t>Ha nem sikerült valamit elsőre megérteni, vagy csak jobban be akar valaki gyakorolni olyat, amit már tanult, semmi akadálya, hiszen a tananyagokat korlátlanul használhatja, megnézheti.</a:t>
            </a:r>
          </a:p>
          <a:p>
            <a:pPr marL="0" indent="0" algn="just">
              <a:buNone/>
            </a:pPr>
            <a:r>
              <a:rPr lang="hu-HU" sz="1500" dirty="0"/>
              <a:t>Saját tempóban tanulni, és gyakorolni korlátlanul, megfizethetetlen lehetőség, és időmegtakarítás.</a:t>
            </a:r>
          </a:p>
          <a:p>
            <a:pPr marL="0" indent="0" algn="just">
              <a:buNone/>
            </a:pPr>
            <a:r>
              <a:rPr lang="hu-HU" sz="1500" dirty="0"/>
              <a:t>Az egyre fejlettebb és szélesebb körben elérhető, könnyen kezelhető technológiai megoldások megjelenésével és a különböző tanulási helyzetekben történő alkalmazásával a hangsúly az elektronikus megoldások integrált alkalmazására, az oktatás minőségének és hatékonyságának javítására tevődik.</a:t>
            </a:r>
          </a:p>
          <a:p>
            <a:pPr marL="0" indent="0" algn="just">
              <a:buNone/>
            </a:pPr>
            <a:r>
              <a:rPr lang="hu-HU" sz="1500" dirty="0"/>
              <a:t>Az e-</a:t>
            </a:r>
            <a:r>
              <a:rPr lang="hu-HU" sz="1500" dirty="0" err="1"/>
              <a:t>learning</a:t>
            </a:r>
            <a:r>
              <a:rPr lang="hu-HU" sz="1500" dirty="0"/>
              <a:t> és az oktatás új paradigmái segítenek abban, hogy növekedjen az oktatás szerepe és elismertsége. Nagy jelentősége van továbbá annak, hogy szakmailag megkérdőjelezhetetlen alapossággal kerüljenek a nagy léptékű fejlesztések megvalósításra.</a:t>
            </a:r>
          </a:p>
        </p:txBody>
      </p:sp>
    </p:spTree>
    <p:extLst>
      <p:ext uri="{BB962C8B-B14F-4D97-AF65-F5344CB8AC3E}">
        <p14:creationId xmlns:p14="http://schemas.microsoft.com/office/powerpoint/2010/main" val="1479367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3638</TotalTime>
  <Words>2935</Words>
  <Application>Microsoft Office PowerPoint</Application>
  <PresentationFormat>Diavetítés a képernyőre (4:3 oldalarány)</PresentationFormat>
  <Paragraphs>307</Paragraphs>
  <Slides>31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az e-learning felhasználási lehetőségei az építőiparban     2021</vt:lpstr>
      <vt:lpstr>PowerPoint-bemutató</vt:lpstr>
      <vt:lpstr>Az e-learning fogalma, előzményei</vt:lpstr>
      <vt:lpstr>A távoktatás múltbéli hiánya az építőiparban</vt:lpstr>
      <vt:lpstr>A tanár és tanuló új szerepe</vt:lpstr>
      <vt:lpstr>Az oktatástechnológia alapjai az építőipari szakképzésben</vt:lpstr>
      <vt:lpstr>Az elektronikus távoktatás kialakulása</vt:lpstr>
      <vt:lpstr>PowerPoint-bemutató</vt:lpstr>
      <vt:lpstr>Modellek, típusok</vt:lpstr>
      <vt:lpstr>E-learning előnyei és hátrányai a munkavállalók számára</vt:lpstr>
      <vt:lpstr>Előnyök és hátrányok az oktatók számára</vt:lpstr>
      <vt:lpstr>PowerPoint-bemutató</vt:lpstr>
      <vt:lpstr>E-learning</vt:lpstr>
      <vt:lpstr>időtényező</vt:lpstr>
      <vt:lpstr>Szakmai képzés fontossága</vt:lpstr>
      <vt:lpstr>Szakmai képzés virtuális környezetben</vt:lpstr>
      <vt:lpstr>Elektronikus tananyagok használatának személyi, tárgyi feltételei</vt:lpstr>
      <vt:lpstr>Elektronikus tananyagok használatának személyi, tárgyi feltételei</vt:lpstr>
      <vt:lpstr>Bemeneti kompetenciák és kimeneti teljesítmények</vt:lpstr>
      <vt:lpstr>E-learning előnye a hagyományos oktatással szemben</vt:lpstr>
      <vt:lpstr>Oktatói kultúra negatív tünetegyüttese</vt:lpstr>
      <vt:lpstr>Vállalati e-learning bevezetése, menedzselése</vt:lpstr>
      <vt:lpstr>Szakiskolai képzések e-learning tananyaggal</vt:lpstr>
      <vt:lpstr>PowerPoint-bemutató</vt:lpstr>
      <vt:lpstr>Az e-learning építőipari szabványosítása</vt:lpstr>
      <vt:lpstr>Tananyag összeállítása</vt:lpstr>
      <vt:lpstr>PowerPoint-bemutató</vt:lpstr>
      <vt:lpstr>Az e-learning 2.0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1900</cp:revision>
  <cp:lastPrinted>2019-09-17T07:24:41Z</cp:lastPrinted>
  <dcterms:created xsi:type="dcterms:W3CDTF">2014-03-03T11:13:53Z</dcterms:created>
  <dcterms:modified xsi:type="dcterms:W3CDTF">2021-06-11T07:26:04Z</dcterms:modified>
</cp:coreProperties>
</file>