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37"/>
  </p:notesMasterIdLst>
  <p:sldIdLst>
    <p:sldId id="256" r:id="rId2"/>
    <p:sldId id="297" r:id="rId3"/>
    <p:sldId id="264" r:id="rId4"/>
    <p:sldId id="514" r:id="rId5"/>
    <p:sldId id="535" r:id="rId6"/>
    <p:sldId id="536" r:id="rId7"/>
    <p:sldId id="537" r:id="rId8"/>
    <p:sldId id="538" r:id="rId9"/>
    <p:sldId id="539" r:id="rId10"/>
    <p:sldId id="265" r:id="rId11"/>
    <p:sldId id="518" r:id="rId12"/>
    <p:sldId id="540" r:id="rId13"/>
    <p:sldId id="541" r:id="rId14"/>
    <p:sldId id="542" r:id="rId15"/>
    <p:sldId id="543" r:id="rId16"/>
    <p:sldId id="544" r:id="rId17"/>
    <p:sldId id="296" r:id="rId18"/>
    <p:sldId id="464" r:id="rId19"/>
    <p:sldId id="545" r:id="rId20"/>
    <p:sldId id="546" r:id="rId21"/>
    <p:sldId id="547" r:id="rId22"/>
    <p:sldId id="548" r:id="rId23"/>
    <p:sldId id="413" r:id="rId24"/>
    <p:sldId id="527" r:id="rId25"/>
    <p:sldId id="512" r:id="rId26"/>
    <p:sldId id="513" r:id="rId27"/>
    <p:sldId id="549" r:id="rId28"/>
    <p:sldId id="531" r:id="rId29"/>
    <p:sldId id="532" r:id="rId30"/>
    <p:sldId id="550" r:id="rId31"/>
    <p:sldId id="551" r:id="rId32"/>
    <p:sldId id="533" r:id="rId33"/>
    <p:sldId id="534" r:id="rId34"/>
    <p:sldId id="552" r:id="rId35"/>
    <p:sldId id="258" r:id="rId36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árpát Kinga" initials="KK" lastIdx="1" clrIdx="0">
    <p:extLst>
      <p:ext uri="{19B8F6BF-5375-455C-9EA6-DF929625EA0E}">
        <p15:presenceInfo xmlns:p15="http://schemas.microsoft.com/office/powerpoint/2012/main" userId="Kárpát Kinga" providerId="None"/>
      </p:ext>
    </p:extLst>
  </p:cmAuthor>
  <p:cmAuthor id="2" name="Kiss Violetta" initials="KV" lastIdx="1" clrIdx="1">
    <p:extLst>
      <p:ext uri="{19B8F6BF-5375-455C-9EA6-DF929625EA0E}">
        <p15:presenceInfo xmlns:p15="http://schemas.microsoft.com/office/powerpoint/2012/main" userId="S::kiss.violetta@mkik.hu::8dda6d2a-547f-4359-9dae-dec8dd7bfa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5E90"/>
    <a:srgbClr val="3A5CB5"/>
    <a:srgbClr val="2349AC"/>
    <a:srgbClr val="B9B9B9"/>
    <a:srgbClr val="0000CC"/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84" autoAdjust="0"/>
    <p:restoredTop sz="94622" autoAdjust="0"/>
  </p:normalViewPr>
  <p:slideViewPr>
    <p:cSldViewPr snapToObjects="1">
      <p:cViewPr varScale="1">
        <p:scale>
          <a:sx n="82" d="100"/>
          <a:sy n="82" d="100"/>
        </p:scale>
        <p:origin x="172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2021. 05. 19.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35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2021. 05. 19.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2021. 05. 19.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3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3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3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3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3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3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3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1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800" dirty="0"/>
              <a:t>elektrotechnika, elektronika</a:t>
            </a: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619672" y="2492896"/>
            <a:ext cx="53285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hu-HU" sz="1800" dirty="0">
              <a:solidFill>
                <a:schemeClr val="bg1"/>
              </a:solidFill>
            </a:endParaRPr>
          </a:p>
          <a:p>
            <a:pPr algn="ctr"/>
            <a:endParaRPr lang="hu-HU" dirty="0">
              <a:solidFill>
                <a:schemeClr val="bg1"/>
              </a:solidFill>
            </a:endParaRPr>
          </a:p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</a:p>
          <a:p>
            <a:pPr algn="ctr"/>
            <a:br>
              <a:rPr lang="hu-HU" sz="1800" dirty="0">
                <a:solidFill>
                  <a:schemeClr val="bg1"/>
                </a:solidFill>
              </a:rPr>
            </a:br>
            <a:r>
              <a:rPr lang="hu-HU" dirty="0">
                <a:solidFill>
                  <a:schemeClr val="bg1"/>
                </a:solidFill>
              </a:rPr>
              <a:t>Horváth László</a:t>
            </a:r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258E1041-C55F-4EAE-BCD8-98225E25B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I. 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Általános elektrotechnika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https://kepezz.hu/VideoLibraryArticle/Details/23</a:t>
            </a:r>
            <a:r>
              <a:rPr lang="hu-HU" sz="1800" dirty="0"/>
              <a:t>       (regisztráció után)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166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CE8CB8B-9E56-4CE5-A9DB-23D75BD24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Általános elektrotechnika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36735CD-DD03-4C21-896A-DAFCD518FB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Két fő területe:</a:t>
            </a:r>
          </a:p>
          <a:p>
            <a:pPr>
              <a:buFontTx/>
              <a:buChar char="-"/>
            </a:pPr>
            <a:r>
              <a:rPr lang="hu-HU" sz="1800" dirty="0"/>
              <a:t>gyengeáramú technika: az elektromos áram jeltovábbító képességével foglalkozik</a:t>
            </a:r>
          </a:p>
          <a:p>
            <a:pPr>
              <a:buFontTx/>
              <a:buChar char="-"/>
            </a:pPr>
            <a:r>
              <a:rPr lang="hu-HU" sz="1800" dirty="0"/>
              <a:t>erősáramú technika: az elektromos áram munkavégző képességét használja ki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/>
              <a:t>Fő felhasználási területe az elektronikus áramkörök szabályozása és vezérlése.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0B00FCD0-1503-4A2B-9B87-A9BB1857A479}"/>
              </a:ext>
            </a:extLst>
          </p:cNvPr>
          <p:cNvSpPr txBox="1"/>
          <p:nvPr/>
        </p:nvSpPr>
        <p:spPr>
          <a:xfrm>
            <a:off x="683568" y="1772816"/>
            <a:ext cx="7776864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dirty="0"/>
              <a:t>Az elektrotechnika az elektromos energia előállításával, továbbításával és felhasználásával foglalkozó tudomány.</a:t>
            </a:r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1D092D98-F7FB-49B6-8DB4-7C4812865461}"/>
              </a:ext>
            </a:extLst>
          </p:cNvPr>
          <p:cNvSpPr txBox="1"/>
          <p:nvPr/>
        </p:nvSpPr>
        <p:spPr>
          <a:xfrm>
            <a:off x="683568" y="4611468"/>
            <a:ext cx="784887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hu-HU" sz="1800" dirty="0"/>
              <a:t>Az elektronika az elektrotechnika egyik ága, amely az elektromos jelek információhordozó képességével foglalkozik.</a:t>
            </a:r>
            <a:endParaRPr lang="hu-HU" sz="3200" dirty="0"/>
          </a:p>
        </p:txBody>
      </p:sp>
    </p:spTree>
    <p:extLst>
      <p:ext uri="{BB962C8B-B14F-4D97-AF65-F5344CB8AC3E}">
        <p14:creationId xmlns:p14="http://schemas.microsoft.com/office/powerpoint/2010/main" val="31733088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CBF7274-2620-42A3-9AE8-694609761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Villamos és mágneses terek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24D30AB-47F0-487C-B926-B7165B15EE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hu-HU" sz="1600" dirty="0"/>
              <a:t>a villamos jelenségek oka az atomon belül található egyes részecskék villamos tulajdonsága</a:t>
            </a:r>
          </a:p>
          <a:p>
            <a:pPr>
              <a:buFontTx/>
              <a:buChar char="-"/>
            </a:pPr>
            <a:r>
              <a:rPr lang="hu-HU" sz="1600" dirty="0"/>
              <a:t>a térben elhelyezett villamos töltéssel rendelkező részecskék erőhatást gyakorolnak egymásra, amely lehet vonzó vagy taszító</a:t>
            </a:r>
            <a:endParaRPr lang="hu-HU" sz="1050" dirty="0"/>
          </a:p>
          <a:p>
            <a:pPr>
              <a:buFontTx/>
              <a:buChar char="-"/>
            </a:pPr>
            <a:r>
              <a:rPr lang="hu-HU" sz="1600" dirty="0"/>
              <a:t>a térnek azt a részét, amelyben a nyugvó töltésektől származó villamos kölcsönhatás kimutatható </a:t>
            </a:r>
            <a:r>
              <a:rPr lang="hu-HU" sz="1600" dirty="0">
                <a:solidFill>
                  <a:srgbClr val="4B5E90"/>
                </a:solidFill>
              </a:rPr>
              <a:t>villamos térnek </a:t>
            </a:r>
            <a:r>
              <a:rPr lang="hu-HU" sz="1600" dirty="0"/>
              <a:t>nevezzük</a:t>
            </a:r>
          </a:p>
          <a:p>
            <a:pPr>
              <a:buFontTx/>
              <a:buChar char="-"/>
            </a:pPr>
            <a:r>
              <a:rPr lang="hu-HU" sz="1600" dirty="0"/>
              <a:t>a</a:t>
            </a:r>
            <a:r>
              <a:rPr lang="es-ES" sz="1600" dirty="0"/>
              <a:t> villamos teret a villamos térerősség jellemz</a:t>
            </a:r>
            <a:r>
              <a:rPr lang="hu-HU" sz="1600" dirty="0"/>
              <a:t>i</a:t>
            </a:r>
          </a:p>
          <a:p>
            <a:pPr>
              <a:buFontTx/>
              <a:buChar char="-"/>
            </a:pPr>
            <a:r>
              <a:rPr lang="hu-HU" sz="1600" dirty="0"/>
              <a:t>a villamos térnek munkavégző képessége, vagyis potenciálja van</a:t>
            </a:r>
          </a:p>
          <a:p>
            <a:pPr>
              <a:buFontTx/>
              <a:buChar char="-"/>
            </a:pPr>
            <a:r>
              <a:rPr lang="hu-HU" sz="1600" dirty="0"/>
              <a:t>két pont közötti potenciálkülönbséget nevezzük villamos feszültségnek, az adott keresztmetszeten egységnyi idő alatt áthaladó töltésmennyiséget pedig villamos áramnak</a:t>
            </a:r>
          </a:p>
          <a:p>
            <a:pPr>
              <a:buFontTx/>
              <a:buChar char="-"/>
            </a:pPr>
            <a:r>
              <a:rPr lang="hu-HU" sz="1600" dirty="0"/>
              <a:t>a mozgó villamos töltés, vagyis az áram által átjárt vezető mágneses teret hoz létre maga körül</a:t>
            </a:r>
          </a:p>
          <a:p>
            <a:pPr>
              <a:buFontTx/>
              <a:buChar char="-"/>
            </a:pPr>
            <a:r>
              <a:rPr lang="hu-HU" sz="1600" dirty="0"/>
              <a:t>a villamos teret a villamos térerősség, úgy a mágneses teret a mágneses térerősség jellemzi</a:t>
            </a:r>
          </a:p>
          <a:p>
            <a:pPr>
              <a:buFontTx/>
              <a:buChar char="-"/>
            </a:pPr>
            <a:r>
              <a:rPr lang="hu-HU" sz="1600" dirty="0"/>
              <a:t>a mágneses terek másik jellemzője a mágneses indukció</a:t>
            </a:r>
          </a:p>
          <a:p>
            <a:pPr>
              <a:buFontTx/>
              <a:buChar char="-"/>
            </a:pPr>
            <a:r>
              <a:rPr lang="hu-HU" sz="1600" dirty="0"/>
              <a:t>a mágneses terek harmadik jellemzője a mágneses fluxus, ami nem más, mint az adott felületen áthaladó mágneses erővonalak száma</a:t>
            </a:r>
          </a:p>
        </p:txBody>
      </p:sp>
    </p:spTree>
    <p:extLst>
      <p:ext uri="{BB962C8B-B14F-4D97-AF65-F5344CB8AC3E}">
        <p14:creationId xmlns:p14="http://schemas.microsoft.com/office/powerpoint/2010/main" val="498622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D07BAC6-8EEC-48A4-8AC7-A859D80D4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Egyenáramú és váltakozó áramú hálózatok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AEA1D33-FE6F-4DFE-84FE-29981AE11B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968DD710-0D1D-4000-84C0-EB10BD253C2E}"/>
              </a:ext>
            </a:extLst>
          </p:cNvPr>
          <p:cNvSpPr txBox="1"/>
          <p:nvPr/>
        </p:nvSpPr>
        <p:spPr>
          <a:xfrm>
            <a:off x="611560" y="1772816"/>
            <a:ext cx="7920880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Egyenáramú hálózatok azok a hálózatok, amelyekben az áramok és feszültségek értékei állandók, az időtől nem függenek. Ezek a hálózatok feszültség, illetve áramgenerátorokból és ellenállásokból állnak.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072E5C65-9E3C-417B-9D04-5EC788292C2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776430"/>
            <a:ext cx="5472608" cy="33497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591093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9C5FEA7-8302-4E64-86DF-7E955809CC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/>
              <a:t>Egyenáramú hálózatok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687C2F3-B48F-42B2-8F8B-70B3C71CB3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hu-HU" sz="1800" dirty="0"/>
              <a:t>azt az eszközt, amely energiát táplál a rendszerbe generátornak nevezzük</a:t>
            </a:r>
          </a:p>
          <a:p>
            <a:pPr>
              <a:buFontTx/>
              <a:buChar char="-"/>
            </a:pPr>
            <a:r>
              <a:rPr lang="hu-HU" sz="1800" dirty="0"/>
              <a:t>a generátorok által szolgáltatott villamos teljesítményt fogyasztók veszik fel, amelyeket ellenállásnak nevezünk</a:t>
            </a:r>
          </a:p>
          <a:p>
            <a:pPr>
              <a:buFontTx/>
              <a:buChar char="-"/>
            </a:pPr>
            <a:r>
              <a:rPr lang="hu-HU" sz="1800" dirty="0"/>
              <a:t>a feszültséggenerátor adott feszültséget, az áramgenerátor adott áramot kényszerít a hálózatban, míg az ellenállásokon fellépő feszültség és rajtuk átfolyó áram között egyenes arányosság van, ez az Ohm törvény</a:t>
            </a:r>
          </a:p>
          <a:p>
            <a:pPr>
              <a:buFontTx/>
              <a:buChar char="-"/>
            </a:pPr>
            <a:r>
              <a:rPr lang="hu-HU" sz="1800" dirty="0"/>
              <a:t>az egyenáramú hálózatokban a teljesítményt a feszültség és az áram szorzata adja meg</a:t>
            </a:r>
          </a:p>
          <a:p>
            <a:pPr>
              <a:buFontTx/>
              <a:buChar char="-"/>
            </a:pPr>
            <a:r>
              <a:rPr lang="hu-HU" sz="1800" dirty="0"/>
              <a:t>az Ohm törvény mellett az egyenáramú hálózatok számítására vonatkozó legfontosabb törvények Kirchhoff csomóponti- és huroktörvénye</a:t>
            </a:r>
          </a:p>
          <a:p>
            <a:pPr>
              <a:buFontTx/>
              <a:buChar char="-"/>
            </a:pPr>
            <a:r>
              <a:rPr lang="hu-HU" sz="1800" dirty="0"/>
              <a:t>a Kirchhoff törvények és az Ohm törvény segítségével tetszőleges áram és feszültség kiszámolható a hálózatban</a:t>
            </a:r>
          </a:p>
          <a:p>
            <a:pPr>
              <a:buFontTx/>
              <a:buChar char="-"/>
            </a:pPr>
            <a:r>
              <a:rPr lang="hu-HU" sz="1800" dirty="0"/>
              <a:t>további fontos tételek </a:t>
            </a:r>
            <a:r>
              <a:rPr lang="hu-HU" sz="1800" dirty="0" err="1"/>
              <a:t>Thevenin</a:t>
            </a:r>
            <a:r>
              <a:rPr lang="hu-HU" sz="1800" dirty="0"/>
              <a:t> és Norton tétele, amelyek alkalmazásának segítségével generátorokból és ellenállásokból álló hálózatok helyettesítését lehet elvégezni</a:t>
            </a:r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37945069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BB1C293-458F-4926-97DB-3A65D518B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Váltakozó áramú hálózatok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F3E8B2E-5398-4D2A-90BF-A30A6BDAF9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hu-HU" sz="1600" dirty="0"/>
              <a:t>a feszültségek vagy áramok értéke és iránya </a:t>
            </a:r>
            <a:r>
              <a:rPr lang="hu-HU" sz="1600" dirty="0" err="1"/>
              <a:t>periódikusan</a:t>
            </a:r>
            <a:r>
              <a:rPr lang="hu-HU" sz="1600" dirty="0"/>
              <a:t> változik, és egy periódusidő alatti középértéke nulla</a:t>
            </a:r>
          </a:p>
          <a:p>
            <a:pPr>
              <a:buFontTx/>
              <a:buChar char="-"/>
            </a:pPr>
            <a:r>
              <a:rPr lang="hu-HU" sz="1600" dirty="0"/>
              <a:t>a váltakozó feszültség időbeli lefolyása lehet szinuszos és nem szinuszos, négyszög, háromszög, fűrész stb.</a:t>
            </a:r>
          </a:p>
          <a:p>
            <a:pPr>
              <a:buFontTx/>
              <a:buChar char="-"/>
            </a:pPr>
            <a:r>
              <a:rPr lang="hu-HU" sz="1600" dirty="0"/>
              <a:t>a váltakozó áramú hálózatok hasonlóan az egyenáramú hálózatokhoz feszültség, illetve áramgenerátorokból valamint fogyasztókból állnak</a:t>
            </a:r>
          </a:p>
          <a:p>
            <a:pPr>
              <a:buFontTx/>
              <a:buChar char="-"/>
            </a:pPr>
            <a:r>
              <a:rPr lang="hu-HU" sz="1600" dirty="0"/>
              <a:t>a fogyasztók lehetnek ellenállások, tekercsek és kondenzátorok</a:t>
            </a:r>
          </a:p>
          <a:p>
            <a:pPr>
              <a:buFontTx/>
              <a:buChar char="-"/>
            </a:pPr>
            <a:r>
              <a:rPr lang="hu-HU" sz="1600" dirty="0"/>
              <a:t>az egyenáramú hálózatoknál említett Ohm, illetve Kirchhoff törvények itt is használhatók</a:t>
            </a:r>
            <a:endParaRPr lang="hu-HU" sz="1050" dirty="0"/>
          </a:p>
          <a:p>
            <a:pPr>
              <a:buFontTx/>
              <a:buChar char="-"/>
            </a:pPr>
            <a:r>
              <a:rPr lang="hu-HU" sz="1600" dirty="0"/>
              <a:t>azokat a fogyasztókat, amelyeknek nincs vagy elhanyagolható az induktivitása és a kapacitása ellenállásnak, ohmos fogyasztónak vagy rezisztenciának nevezzük</a:t>
            </a:r>
          </a:p>
          <a:p>
            <a:pPr>
              <a:buFontTx/>
              <a:buChar char="-"/>
            </a:pPr>
            <a:r>
              <a:rPr lang="hu-HU" sz="1600" dirty="0"/>
              <a:t>ebben az esetben a feszültség és az áram ugyanabban a pillanatban éri el a minimumát és maximumát, fázisban vannak</a:t>
            </a:r>
          </a:p>
          <a:p>
            <a:pPr>
              <a:buFontTx/>
              <a:buChar char="-"/>
            </a:pPr>
            <a:r>
              <a:rPr lang="hu-HU" sz="1600" dirty="0"/>
              <a:t>tekercsek esetében a feszültség és az áram nincsen fázisban, ezt nevezzük induktív ellenállásnak</a:t>
            </a:r>
          </a:p>
          <a:p>
            <a:pPr>
              <a:buFontTx/>
              <a:buChar char="-"/>
            </a:pPr>
            <a:r>
              <a:rPr lang="hu-HU" sz="1600" dirty="0"/>
              <a:t>kondenzátorok, vagy másnéven kapacitív </a:t>
            </a:r>
            <a:r>
              <a:rPr lang="hu-HU" sz="1600" dirty="0" err="1"/>
              <a:t>reaktanciák</a:t>
            </a:r>
            <a:r>
              <a:rPr lang="hu-HU" sz="1600" dirty="0"/>
              <a:t> esetében sincs fázisban a feszültség</a:t>
            </a:r>
          </a:p>
        </p:txBody>
      </p:sp>
    </p:spTree>
    <p:extLst>
      <p:ext uri="{BB962C8B-B14F-4D97-AF65-F5344CB8AC3E}">
        <p14:creationId xmlns:p14="http://schemas.microsoft.com/office/powerpoint/2010/main" val="1146941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C8DE57F-F6FC-46B0-8C18-F64CBAC6C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Háromfázisú hálózatok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5E2BC7E-C14D-4E55-BBA1-A9AEBD845A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 többfázisú hálózatok több, egyik kapcsánál összekapcsolt azonos frekvenciájú és feszültségű, de eltérő fázishelyzetű generátort tartalmaznak</a:t>
            </a:r>
          </a:p>
          <a:p>
            <a:pPr>
              <a:buFontTx/>
              <a:buChar char="-"/>
            </a:pPr>
            <a:r>
              <a:rPr lang="hu-HU" sz="1800" dirty="0"/>
              <a:t>a leggyakrabban alkalmazott többfázisú hálózat háromfázisú hálózat, amelynél az egyes fázisok időben 120°-</a:t>
            </a:r>
            <a:r>
              <a:rPr lang="hu-HU" sz="1800" dirty="0" err="1"/>
              <a:t>al</a:t>
            </a:r>
            <a:r>
              <a:rPr lang="hu-HU" sz="1800" dirty="0"/>
              <a:t> vannak egymáshoz képest eltolva</a:t>
            </a:r>
          </a:p>
          <a:p>
            <a:pPr>
              <a:buFontTx/>
              <a:buChar char="-"/>
            </a:pPr>
            <a:r>
              <a:rPr lang="hu-HU" sz="1800" dirty="0"/>
              <a:t>háromfázisú hálózatok esetén megkülönböztetünk fázis és vonali feszültséget, valamint fázis és vonali áramot</a:t>
            </a:r>
          </a:p>
          <a:p>
            <a:pPr>
              <a:buFontTx/>
              <a:buChar char="-"/>
            </a:pPr>
            <a:r>
              <a:rPr lang="hu-HU" sz="1800" dirty="0"/>
              <a:t>a háromfázisú hálózatok lehetnek szimmetrikus, illetve aszimmetrikus kialakításúak</a:t>
            </a:r>
          </a:p>
          <a:p>
            <a:pPr>
              <a:buFontTx/>
              <a:buChar char="-"/>
            </a:pPr>
            <a:r>
              <a:rPr lang="hu-HU" sz="1800" dirty="0"/>
              <a:t>szimmetrikusnak nevezünk egy hálózatot, amikor mind a generátori, mind a fogyasztói oldal szimmetrikus</a:t>
            </a:r>
          </a:p>
          <a:p>
            <a:pPr>
              <a:buFontTx/>
              <a:buChar char="-"/>
            </a:pPr>
            <a:r>
              <a:rPr lang="hu-HU" sz="1800" dirty="0"/>
              <a:t>aszimmetrikus hálózat esetén az előbbi feltétel nem teljesül</a:t>
            </a:r>
          </a:p>
        </p:txBody>
      </p:sp>
    </p:spTree>
    <p:extLst>
      <p:ext uri="{BB962C8B-B14F-4D97-AF65-F5344CB8AC3E}">
        <p14:creationId xmlns:p14="http://schemas.microsoft.com/office/powerpoint/2010/main" val="37316098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65741DBD-AAD9-4EB6-9655-63F2F4F5F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II.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Aktív áramköri elemek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https://kepezz.hu/VideoLibraryArticle/Details/23</a:t>
            </a:r>
            <a:r>
              <a:rPr lang="hu-HU" sz="1800" dirty="0"/>
              <a:t>      (regisztráció után)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832219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D2F0C9B-5225-406E-ABA3-E14B17C74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Áram és feszültséggenerátorok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6614A6B-C03B-414B-AD98-48CCF1E291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506916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 feszültséggenerátor olyan feszültségforrás, amely állandó potenciálkülönbséget hoz létre a hálózat két pontja között, vagyis feszültséget kényszerít a hálózat két kapcsára. 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algn="just">
              <a:buFontTx/>
              <a:buChar char="-"/>
            </a:pPr>
            <a:r>
              <a:rPr lang="hu-HU" sz="1600" dirty="0"/>
              <a:t>megkülönböztetünk ideális és valós generátorokat</a:t>
            </a:r>
          </a:p>
          <a:p>
            <a:pPr algn="just">
              <a:buFontTx/>
              <a:buChar char="-"/>
            </a:pPr>
            <a:r>
              <a:rPr lang="hu-HU" sz="1600" dirty="0"/>
              <a:t>az ideális feszültséggenerátornak nincsen belső ellenállása, kapcsain a feszültség minden körülmények között állandó értékű</a:t>
            </a:r>
          </a:p>
          <a:p>
            <a:pPr algn="just">
              <a:buFontTx/>
              <a:buChar char="-"/>
            </a:pPr>
            <a:r>
              <a:rPr lang="hu-HU" sz="1600" dirty="0"/>
              <a:t>a valós feszültséggenerátornak van belső ellenállása, amelyen, ha az áramkörben áram folyik feszültségesés jön létre</a:t>
            </a:r>
          </a:p>
          <a:p>
            <a:pPr algn="just">
              <a:buFontTx/>
              <a:buChar char="-"/>
            </a:pPr>
            <a:r>
              <a:rPr lang="hu-HU" sz="1600" dirty="0"/>
              <a:t>az áramgenerátor olyan villamos áramforrás, amely állandó áramot hoz létre a kapcsaira kötött terhelésen a bemenő tápfeszültség értékétől függetlenül</a:t>
            </a:r>
          </a:p>
          <a:p>
            <a:pPr algn="just">
              <a:buFontTx/>
              <a:buChar char="-"/>
            </a:pPr>
            <a:r>
              <a:rPr lang="hu-HU" sz="1600" dirty="0"/>
              <a:t>a gyakorlatban az áramgenerátorok elektronikus kapcsolások</a:t>
            </a:r>
          </a:p>
          <a:p>
            <a:pPr algn="just">
              <a:buFontTx/>
              <a:buChar char="-"/>
            </a:pPr>
            <a:r>
              <a:rPr lang="hu-HU" sz="1600" dirty="0"/>
              <a:t>az ideális áramgenerátornak a belső ellenállása végtelen</a:t>
            </a:r>
          </a:p>
          <a:p>
            <a:pPr algn="just">
              <a:buFontTx/>
              <a:buChar char="-"/>
            </a:pPr>
            <a:r>
              <a:rPr lang="hu-HU" sz="1600" dirty="0"/>
              <a:t>a valós áramgenerátor akkor tekinthető közel ideálisnak, amennyiben a belső ellenállása a terhelő ellenállásnál lényegesen nagyobb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F9CB0063-3E25-48EE-B4EB-1EBA5C8BD77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600" y="2348880"/>
            <a:ext cx="4248472" cy="1221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16994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C32BE27-C346-43CA-936C-0195625C2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Félvezetők, diódák, tranzisztorok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87AE417-B351-4546-96FD-D5DA0AE83D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a vezető anyagok szerkezetében jelentős mennyiségű szabad elektron található, így a vezető két végére kötött potenciál hatására elektronáram indul meg</a:t>
            </a:r>
          </a:p>
          <a:p>
            <a:pPr>
              <a:buFontTx/>
              <a:buChar char="-"/>
            </a:pPr>
            <a:r>
              <a:rPr lang="hu-HU" sz="1600" dirty="0"/>
              <a:t>a szigetelő anyagok esetében ilyen áramlás egyáltalán nem indul meg</a:t>
            </a:r>
          </a:p>
          <a:p>
            <a:pPr>
              <a:buFontTx/>
              <a:buChar char="-"/>
            </a:pPr>
            <a:r>
              <a:rPr lang="hu-HU" sz="1600" dirty="0"/>
              <a:t>a</a:t>
            </a:r>
            <a:r>
              <a:rPr lang="pt-BR" sz="1600" dirty="0"/>
              <a:t> félvezetők sem az egyik, sem a másik csoportba nem sorolhatók</a:t>
            </a:r>
            <a:r>
              <a:rPr lang="hu-HU" sz="1600" dirty="0"/>
              <a:t>, ezek gyengén vezetnek</a:t>
            </a:r>
          </a:p>
          <a:p>
            <a:pPr>
              <a:buFontTx/>
              <a:buChar char="-"/>
            </a:pPr>
            <a:r>
              <a:rPr lang="hu-HU" sz="1600" dirty="0"/>
              <a:t>az elektronikában leggyakrabban használt félvezetők a szilícium és germánium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Diódák: </a:t>
            </a:r>
            <a:r>
              <a:rPr lang="hu-HU" sz="1600" dirty="0"/>
              <a:t>a diódák a legegyszerűbb félvezetők </a:t>
            </a:r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3F253FBA-D172-499F-9AC9-63EC15D18736}"/>
              </a:ext>
            </a:extLst>
          </p:cNvPr>
          <p:cNvSpPr txBox="1"/>
          <p:nvPr/>
        </p:nvSpPr>
        <p:spPr>
          <a:xfrm>
            <a:off x="683568" y="1772816"/>
            <a:ext cx="7704856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Az anyagok vezetőképességük, illetve szigetelési ellenállásuk alapján három csoportba oszthatók, vezető, félvezető és szigetelő anyagok csoportjába.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B1C92216-82C4-4584-90DB-ABF7DA1679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716016" y="4924879"/>
            <a:ext cx="3048000" cy="131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633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A14F5D0-9A7D-4A0C-AFAC-1A0D0D419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Félvezetők, diódák, tranzisztorok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CEFE094-04A2-42DD-9C7F-A91608F09E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 err="1">
                <a:solidFill>
                  <a:srgbClr val="4B5E90"/>
                </a:solidFill>
              </a:rPr>
              <a:t>Zener</a:t>
            </a:r>
            <a:r>
              <a:rPr lang="hu-HU" sz="1600" dirty="0">
                <a:solidFill>
                  <a:srgbClr val="4B5E90"/>
                </a:solidFill>
              </a:rPr>
              <a:t> dióda:</a:t>
            </a:r>
          </a:p>
          <a:p>
            <a:pPr>
              <a:buFontTx/>
              <a:buChar char="-"/>
            </a:pPr>
            <a:r>
              <a:rPr lang="hu-HU" sz="1600" dirty="0"/>
              <a:t>az elektronikában igen gyakran előforduló, különlegesen szennyezett dióda, amely kis ohmos veszteséggel és nagyon jó hőelvezető képességgel rendelkezik</a:t>
            </a:r>
          </a:p>
          <a:p>
            <a:pPr>
              <a:buFontTx/>
              <a:buChar char="-"/>
            </a:pPr>
            <a:r>
              <a:rPr lang="hu-HU" sz="1600" dirty="0"/>
              <a:t>amikor a kivezetéseire záróirányú feszültséget adunk, akkor a </a:t>
            </a:r>
            <a:r>
              <a:rPr lang="hu-HU" sz="1600" dirty="0" err="1"/>
              <a:t>Zener</a:t>
            </a:r>
            <a:r>
              <a:rPr lang="hu-HU" sz="1600" dirty="0"/>
              <a:t> – feszültség eléréséig nagy ellenállást fejt ki, a </a:t>
            </a:r>
            <a:r>
              <a:rPr lang="hu-HU" sz="1600" dirty="0" err="1"/>
              <a:t>Zener</a:t>
            </a:r>
            <a:r>
              <a:rPr lang="hu-HU" sz="1600" dirty="0"/>
              <a:t> – feszültség elérése után pedig kis ellenállást</a:t>
            </a:r>
          </a:p>
          <a:p>
            <a:pPr>
              <a:buFontTx/>
              <a:buChar char="-"/>
            </a:pPr>
            <a:r>
              <a:rPr lang="hu-HU" sz="1600" dirty="0"/>
              <a:t>nyitóirányú működésük megegyezik a normál diódák működésével</a:t>
            </a:r>
          </a:p>
          <a:p>
            <a:pPr>
              <a:buFontTx/>
              <a:buChar char="-"/>
            </a:pPr>
            <a:r>
              <a:rPr lang="hu-HU" sz="1600" dirty="0" err="1"/>
              <a:t>zener</a:t>
            </a:r>
            <a:r>
              <a:rPr lang="hu-HU" sz="1600" dirty="0"/>
              <a:t>- diódákat használnak feszültség állandó értéken tartására, feszültségstabilizálásra, referencia feszültség előállítására, illetve feszültségszint eltolásra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Bipoláris tranzisztorok: </a:t>
            </a:r>
            <a:r>
              <a:rPr lang="hu-HU" sz="1600" dirty="0"/>
              <a:t>a tranzisztorok a diódákhoz hasonlóan szennyezett félvezetőkből kerülnek kialakításra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3539CFE6-E130-48DB-ABB9-8349237EC7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3419872" y="4869160"/>
            <a:ext cx="2857500" cy="128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9118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972D4F6-D757-4AC7-B8F9-B33D17D71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Félvezetők, diódák, tranzisztorok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B5352FD-826F-423B-95F2-DA6568B25B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 err="1">
                <a:solidFill>
                  <a:srgbClr val="4B5E90"/>
                </a:solidFill>
              </a:rPr>
              <a:t>Unpoláris</a:t>
            </a:r>
            <a:r>
              <a:rPr lang="hu-HU" sz="1600" dirty="0">
                <a:solidFill>
                  <a:srgbClr val="4B5E90"/>
                </a:solidFill>
              </a:rPr>
              <a:t> tranzisztor: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felépítése alapvetően eltér a bipoláris tranzisztorokétól</a:t>
            </a:r>
          </a:p>
          <a:p>
            <a:pPr>
              <a:buFontTx/>
              <a:buChar char="-"/>
            </a:pPr>
            <a:r>
              <a:rPr lang="hu-HU" sz="1600" dirty="0"/>
              <a:t>három kivezetésük van, de ezeket forrásnak (</a:t>
            </a:r>
            <a:r>
              <a:rPr lang="hu-HU" sz="1600" dirty="0" err="1"/>
              <a:t>Source</a:t>
            </a:r>
            <a:r>
              <a:rPr lang="hu-HU" sz="1600" dirty="0"/>
              <a:t>), nyelőnek (</a:t>
            </a:r>
            <a:r>
              <a:rPr lang="hu-HU" sz="1600" dirty="0" err="1"/>
              <a:t>Drain</a:t>
            </a:r>
            <a:r>
              <a:rPr lang="hu-HU" sz="1600" dirty="0"/>
              <a:t>) és kapunak (Gate) nevezzük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1B97F9FC-7747-4AF0-9834-C658177737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3059832" y="3501008"/>
            <a:ext cx="2520280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5973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CD728F6-EFD0-4B8F-995B-550B34A92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erősítők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555F33F-2345-480E-80FF-E6341D9912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hu-HU" sz="1800" dirty="0"/>
              <a:t>erősítőnek nevezzük azokat az eszközöket, amelyek egy villamos jel nagyságát megváltoztatják</a:t>
            </a:r>
          </a:p>
          <a:p>
            <a:pPr>
              <a:buFontTx/>
              <a:buChar char="-"/>
            </a:pPr>
            <a:r>
              <a:rPr lang="hu-HU" sz="1800" dirty="0"/>
              <a:t>megkülönböztetünk feszültségerősítést, áramerősítést és teljesítményerősítést</a:t>
            </a:r>
          </a:p>
          <a:p>
            <a:pPr>
              <a:buFontTx/>
              <a:buChar char="-"/>
            </a:pPr>
            <a:r>
              <a:rPr lang="hu-HU" sz="1800" dirty="0"/>
              <a:t>az erősítők fő jellemzője tehát az erősítés, ami a ki- és bemenő jel közötti arányszám, illetve a fáziseltolás, ami a ki- és bemenőjel közötti fázisszög</a:t>
            </a:r>
          </a:p>
          <a:p>
            <a:pPr>
              <a:buFontTx/>
              <a:buChar char="-"/>
            </a:pPr>
            <a:r>
              <a:rPr lang="hu-HU" sz="1800" dirty="0"/>
              <a:t>ezek az eszközök alkalmasak villamos jelek erősítésére</a:t>
            </a:r>
          </a:p>
          <a:p>
            <a:pPr>
              <a:buFontTx/>
              <a:buChar char="-"/>
            </a:pPr>
            <a:r>
              <a:rPr lang="hu-HU" sz="1800" dirty="0"/>
              <a:t>a tranzisztoros erősítők legfőbb jellemzője a munkapont, ez az egyenáramú feszültség és áramértékek megfelelő beállítását jelenti</a:t>
            </a:r>
          </a:p>
          <a:p>
            <a:pPr>
              <a:buFontTx/>
              <a:buChar char="-"/>
            </a:pPr>
            <a:r>
              <a:rPr lang="hu-HU" sz="1800" dirty="0"/>
              <a:t>az erősítők másik széles körben használt fajtája a műveleti erősítők, ezek feszültség erősítők</a:t>
            </a:r>
          </a:p>
          <a:p>
            <a:pPr>
              <a:buFontTx/>
              <a:buChar char="-"/>
            </a:pPr>
            <a:r>
              <a:rPr lang="hu-HU" sz="1800" dirty="0"/>
              <a:t>ez egy sokoldalúan felhasználható eszköz, mivel jellemzői külső áramköri elemek csatlakoztatásával széles határok között változtathatók a felhasználás céljának megfelelően</a:t>
            </a:r>
          </a:p>
          <a:p>
            <a:pPr>
              <a:buFontTx/>
              <a:buChar char="-"/>
            </a:pPr>
            <a:r>
              <a:rPr lang="hu-HU" sz="1800" dirty="0"/>
              <a:t>a műveleti erősítők integrált áramköri kivitelben kaphatók</a:t>
            </a:r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1287588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51B8785-0964-4B53-A515-01D2CCC5D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Digitális áramkörök, logikai áramkörök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613FFED-3EC1-4872-817D-C89F0D91BA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853136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800" dirty="0"/>
              <a:t>a digitális áramkörök működése logikai kapcsolásokon alapul</a:t>
            </a:r>
          </a:p>
          <a:p>
            <a:pPr>
              <a:buFontTx/>
              <a:buChar char="-"/>
            </a:pPr>
            <a:r>
              <a:rPr lang="hu-HU" sz="1800" dirty="0"/>
              <a:t>ezeket a logikai kapcsolásokat az előbb ismertetett bipoláris vagy térvezérlésű tranzisztoros áramkörök valósítják meg</a:t>
            </a:r>
          </a:p>
          <a:p>
            <a:pPr>
              <a:buFontTx/>
              <a:buChar char="-"/>
            </a:pPr>
            <a:r>
              <a:rPr lang="hu-HU" sz="1800" dirty="0"/>
              <a:t>a logikai áramkörök kombinációs és szekvenciális (sorrendi) áramkörökre oszthatók</a:t>
            </a:r>
          </a:p>
          <a:p>
            <a:pPr>
              <a:buFontTx/>
              <a:buChar char="-"/>
            </a:pPr>
            <a:r>
              <a:rPr lang="hu-HU" sz="1800" dirty="0"/>
              <a:t>a kombinációs áramkörök olyan visszacsatolás nélküli áramkörök, amelyek kimenetét a bemenő jelek egyértelműen meghatározzák (ilyen áramkörök az előbb említett alapvető logikai áramkörök)</a:t>
            </a:r>
          </a:p>
          <a:p>
            <a:pPr>
              <a:buFontTx/>
              <a:buChar char="-"/>
            </a:pPr>
            <a:r>
              <a:rPr lang="hu-HU" sz="1800" dirty="0"/>
              <a:t>a szekvenciális áramkörök visszacsatolt hálózatok, amelyek kimenetét a bemenő jelek ás a hálózat állapota együttesen határozza meg (ilyen hálózatok lehetnek például tárolók, R-S, J-K, T, D tárolók)</a:t>
            </a:r>
          </a:p>
          <a:p>
            <a:pPr>
              <a:buFontTx/>
              <a:buChar char="-"/>
            </a:pPr>
            <a:r>
              <a:rPr lang="hu-HU" sz="1800" dirty="0"/>
              <a:t>A szekvenciális hálózatok is két nagy csoportra oszthatók, az aszinkron és szinkron szekvenciális hálózatokra</a:t>
            </a:r>
          </a:p>
          <a:p>
            <a:pPr>
              <a:buFontTx/>
              <a:buChar char="-"/>
            </a:pPr>
            <a:r>
              <a:rPr lang="hu-HU" sz="1800" dirty="0"/>
              <a:t>digitális áramkörök egyaránt megtalálhatók jelfeldolgozó és vezérlő berendezésekben, számítógépekben, adatátviteli rendszerekben stb.</a:t>
            </a:r>
          </a:p>
        </p:txBody>
      </p:sp>
    </p:spTree>
    <p:extLst>
      <p:ext uri="{BB962C8B-B14F-4D97-AF65-F5344CB8AC3E}">
        <p14:creationId xmlns:p14="http://schemas.microsoft.com/office/powerpoint/2010/main" val="2727496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III.</a:t>
            </a:r>
          </a:p>
          <a:p>
            <a:pPr marL="0" indent="0" algn="ctr">
              <a:buNone/>
            </a:pPr>
            <a:r>
              <a:rPr lang="hu-HU" dirty="0"/>
              <a:t>Villamos gépek és berendezések</a:t>
            </a:r>
          </a:p>
          <a:p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https://kepezz.hu/VideoLibraryArticle/Details/23</a:t>
            </a:r>
            <a:r>
              <a:rPr lang="hu-HU" sz="1800" dirty="0"/>
              <a:t>     (regisztráció után)</a:t>
            </a:r>
          </a:p>
          <a:p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6A07641-CA55-4807-A2E8-16C30BCE4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Villamos gépek és berendezések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DE356CC-1BD7-46EB-B8C4-2CD0A35281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8531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a villamos gépek tehát lehetővé teszik a villamos energia előállítását, nagy távolságra történő szállítását és mechanikai munkává történő átalakítását</a:t>
            </a:r>
          </a:p>
          <a:p>
            <a:pPr>
              <a:buFontTx/>
              <a:buChar char="-"/>
            </a:pPr>
            <a:r>
              <a:rPr lang="hu-HU" sz="1600" dirty="0"/>
              <a:t>viszonylag egyszerű felépítésük, könnyű kezelhetőségük és karbantartásuk miatt rendkívül elterjedtek</a:t>
            </a:r>
          </a:p>
          <a:p>
            <a:pPr>
              <a:buFontTx/>
              <a:buChar char="-"/>
            </a:pPr>
            <a:r>
              <a:rPr lang="hu-HU" sz="1600" dirty="0"/>
              <a:t>a villamos gépek lehetnek álló és forgó gépek</a:t>
            </a:r>
          </a:p>
          <a:p>
            <a:pPr>
              <a:buFontTx/>
              <a:buChar char="-"/>
            </a:pPr>
            <a:r>
              <a:rPr lang="hu-HU" sz="1600" dirty="0"/>
              <a:t>az álló villamos gépekhez a transzformátorok és transzformátor jellegű átalakítók, mérőváltók tartoznak</a:t>
            </a:r>
          </a:p>
          <a:p>
            <a:pPr>
              <a:buFontTx/>
              <a:buChar char="-"/>
            </a:pPr>
            <a:r>
              <a:rPr lang="hu-HU" sz="1600" dirty="0"/>
              <a:t>a forgó villamos gépek közé tartoznak a különböző elven működő generátorok, motorok, amelyek a villamos energiát mechanikai munkává alakítják át</a:t>
            </a: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A653F68E-DE35-40D6-9AE6-E4BED9AB9E3D}"/>
              </a:ext>
            </a:extLst>
          </p:cNvPr>
          <p:cNvSpPr txBox="1"/>
          <p:nvPr/>
        </p:nvSpPr>
        <p:spPr>
          <a:xfrm>
            <a:off x="611560" y="1772816"/>
            <a:ext cx="7848872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Gépeknek nevezzük azokat a szerkezeteket, amelyek energia felhasználása árán munkát végeznek, vagy a felhasznált energiát más jellegű energiává alakítják át. </a:t>
            </a: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AA777001-E0B0-49F2-B9FA-C950E28992BF}"/>
              </a:ext>
            </a:extLst>
          </p:cNvPr>
          <p:cNvSpPr txBox="1"/>
          <p:nvPr/>
        </p:nvSpPr>
        <p:spPr>
          <a:xfrm>
            <a:off x="899592" y="2708920"/>
            <a:ext cx="7128792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Azokat a villamos berendezéseket, amelyek mechanikai energiából villamos energiát, vagy villamos energiából mechanikai energiát állítanak elő, vagy a villamos energiát alakítják át más paraméterekkel rendelkező villamos energiává villamos gépeknek nevezzük.</a:t>
            </a:r>
          </a:p>
        </p:txBody>
      </p:sp>
    </p:spTree>
    <p:extLst>
      <p:ext uri="{BB962C8B-B14F-4D97-AF65-F5344CB8AC3E}">
        <p14:creationId xmlns:p14="http://schemas.microsoft.com/office/powerpoint/2010/main" val="28556408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C30FE05-855D-4CC9-80E8-0C7DA4AB2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transzformátor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08576BB-75A9-4D35-96C2-EEEE545F5B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A transzformátor olyan villamos gép, amely a váltakozó áram feszültségét képes megváltoztatni, így oldva meg a villamos energia nagy távolságra történő szállítását, illetve lehetőséget ad annak sokrétű felhasználására. 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27D0992C-010D-4F2B-BB17-3722B8EE3A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483768" y="2996952"/>
            <a:ext cx="4031615" cy="3027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3613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9C65508-56E9-43F4-82DA-66BD25732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Villamos forgógép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FAB630F-D847-49C5-AEEF-FE685E7F25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 villamos forgógépek két fő részből állnak, az álló-,  és forgórészből</a:t>
            </a:r>
          </a:p>
          <a:p>
            <a:pPr>
              <a:buFontTx/>
              <a:buChar char="-"/>
            </a:pPr>
            <a:r>
              <a:rPr lang="hu-HU" sz="1800" dirty="0"/>
              <a:t>a villamos forgógépeket egyrészt üzemmódjuk szerint, másrészt pedig a felépítésük szerint különböztetjük meg</a:t>
            </a:r>
          </a:p>
          <a:p>
            <a:pPr>
              <a:buFontTx/>
              <a:buChar char="-"/>
            </a:pPr>
            <a:r>
              <a:rPr lang="hu-HU" sz="1800" dirty="0"/>
              <a:t>használat módja szerint a gépek lehetnek motorok, ekkor a gép villamos energiából mechanikai energiát állít elő, illetve lehetnek generátorok, amikor a gép mechanikai energiát vesz fel és villamos energiát ad le</a:t>
            </a:r>
          </a:p>
          <a:p>
            <a:pPr>
              <a:buFontTx/>
              <a:buChar char="-"/>
            </a:pPr>
            <a:r>
              <a:rPr lang="hu-HU" sz="1800" dirty="0"/>
              <a:t>minden villamos forgógép használható motorként és generátorként is</a:t>
            </a:r>
          </a:p>
          <a:p>
            <a:pPr>
              <a:buFontTx/>
              <a:buChar char="-"/>
            </a:pPr>
            <a:r>
              <a:rPr lang="hu-HU" sz="1800" dirty="0"/>
              <a:t>alapvetően az, hogy egy villamos gép motor vagy generátor, a használatától függ, felépítésüket tekintve a motorok és a generátorok gyakorlatilag nem különböznek</a:t>
            </a:r>
          </a:p>
          <a:p>
            <a:pPr>
              <a:buFontTx/>
              <a:buChar char="-"/>
            </a:pPr>
            <a:r>
              <a:rPr lang="hu-HU" sz="1800" dirty="0"/>
              <a:t>felépítésük szerint a villamos gépeket két nagy csoportra osztjuk, az egyenáramú gépek csoportjára, illetve a váltakozó áramú gépek csoportjára</a:t>
            </a:r>
          </a:p>
          <a:p>
            <a:pPr>
              <a:buFontTx/>
              <a:buChar char="-"/>
            </a:pPr>
            <a:r>
              <a:rPr lang="hu-HU" sz="1800" dirty="0"/>
              <a:t>működési elvük alapján lehetnek szinkron és aszinkron gépek</a:t>
            </a:r>
          </a:p>
        </p:txBody>
      </p:sp>
    </p:spTree>
    <p:extLst>
      <p:ext uri="{BB962C8B-B14F-4D97-AF65-F5344CB8AC3E}">
        <p14:creationId xmlns:p14="http://schemas.microsoft.com/office/powerpoint/2010/main" val="26013707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0F18260-CF74-48CA-AD73-C693AA282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Aszinkron gép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E235C73-C924-47FB-9790-0E468C6D75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napjainkban ez a legáltalánosabban használt villamos gép, ami rendkívül egyszerű felépítésének, és ezzel együtt alacsony karbantartás igényének köszönhető</a:t>
            </a:r>
          </a:p>
          <a:p>
            <a:pPr>
              <a:buFontTx/>
              <a:buChar char="-"/>
            </a:pPr>
            <a:r>
              <a:rPr lang="hu-HU" sz="1600" dirty="0"/>
              <a:t> az aszinkron gép váltakozó feszültségű hálózatról táplált gép</a:t>
            </a:r>
          </a:p>
          <a:p>
            <a:pPr>
              <a:buFontTx/>
              <a:buChar char="-"/>
            </a:pPr>
            <a:r>
              <a:rPr lang="hu-HU" sz="1600" dirty="0"/>
              <a:t>a leginkább elterjedt háromfázisú aszinkron gép állórészén szimmetrikus kialakítású háromfázisú tekercselés található</a:t>
            </a:r>
          </a:p>
          <a:p>
            <a:pPr>
              <a:buFontTx/>
              <a:buChar char="-"/>
            </a:pPr>
            <a:r>
              <a:rPr lang="hu-HU" sz="1600" dirty="0"/>
              <a:t>az aszinkron gépek, mint minden villamos forgógép működhet motoros és generátoros üzemben is</a:t>
            </a:r>
          </a:p>
          <a:p>
            <a:pPr>
              <a:buFontTx/>
              <a:buChar char="-"/>
            </a:pPr>
            <a:r>
              <a:rPr lang="hu-HU" sz="1600" dirty="0"/>
              <a:t>mindezek mellet az aszinkron gépek működhetnek fékmotoros üzemben is</a:t>
            </a:r>
          </a:p>
          <a:p>
            <a:pPr marL="0" indent="0">
              <a:buNone/>
            </a:pPr>
            <a:endParaRPr lang="hu-HU" sz="16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D164A316-A9A9-4552-9A4C-35AFA8C4E0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588577" y="3782060"/>
            <a:ext cx="3966845" cy="295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7252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A8568CC-930B-4B2B-9B82-E2AA54EDD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Szinkron gép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9CBC7F1-6C80-4981-BA6D-B41B08FF9E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villamos gépek egy másik nagy csoportja</a:t>
            </a:r>
          </a:p>
          <a:p>
            <a:pPr>
              <a:buFontTx/>
              <a:buChar char="-"/>
            </a:pPr>
            <a:r>
              <a:rPr lang="hu-HU" sz="1600" dirty="0"/>
              <a:t>a szinkron gép csak a forgó mágneses mező fordulatszámával megegyező szögsebességgel képes forogni, ezért a szinkron gép elnevezés</a:t>
            </a:r>
          </a:p>
          <a:p>
            <a:pPr>
              <a:buFontTx/>
              <a:buChar char="-"/>
            </a:pPr>
            <a:r>
              <a:rPr lang="hu-HU" sz="1600" dirty="0"/>
              <a:t>a szinkron motorok széles fordulatszámtartományuknak köszönhetően rendkívül elterjedt motorok az iparban. elsősorban azokon a területeken használják őket, ahol követelmény a pontos fordulatszám</a:t>
            </a:r>
          </a:p>
          <a:p>
            <a:pPr>
              <a:buFontTx/>
              <a:buChar char="-"/>
            </a:pPr>
            <a:r>
              <a:rPr lang="hu-HU" sz="1600" dirty="0"/>
              <a:t>nagy előnyük, hogy a teljes fordulatszámtartományban képesek leadni a nyomatékukat</a:t>
            </a:r>
          </a:p>
          <a:p>
            <a:pPr>
              <a:buFontTx/>
              <a:buChar char="-"/>
            </a:pPr>
            <a:r>
              <a:rPr lang="hu-HU" sz="1600" dirty="0"/>
              <a:t>ezek a gépek is használhatók generátorként</a:t>
            </a:r>
          </a:p>
          <a:p>
            <a:pPr marL="0" indent="0">
              <a:buNone/>
            </a:pPr>
            <a:endParaRPr lang="hu-HU" sz="16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11702E21-6F30-4453-8CD4-5C0DC7CAC9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411760" y="4281487"/>
            <a:ext cx="4419600" cy="195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3749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CA223363-32EB-4279-9A47-7E48B1237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IV.</a:t>
            </a:r>
          </a:p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dirty="0"/>
              <a:t>Kapcsolódó szakmák és szakképesítések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https://kepezz.hu/VideoLibraryArticle/Details/23</a:t>
            </a:r>
            <a:r>
              <a:rPr lang="hu-HU" sz="1800" dirty="0"/>
              <a:t>  (regisztráció után)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557003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19FA21B-18BC-45C9-88B7-13CA1271C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Kapcsolódó szakmák és szakképesítések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6CEEDB2-6EC7-4729-9914-A03BBB980B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Elektrotechnika, elektronika területén elérhető szakképesítések: 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 dirty="0"/>
              <a:t>automatikai technikus </a:t>
            </a:r>
          </a:p>
          <a:p>
            <a:pPr>
              <a:buFontTx/>
              <a:buChar char="-"/>
            </a:pPr>
            <a:r>
              <a:rPr lang="hu-HU" sz="1800" dirty="0"/>
              <a:t>elektronikai műszerész </a:t>
            </a:r>
          </a:p>
          <a:p>
            <a:pPr>
              <a:buFontTx/>
              <a:buChar char="-"/>
            </a:pPr>
            <a:r>
              <a:rPr lang="hu-HU" sz="1800" dirty="0"/>
              <a:t>elektronikai technikus </a:t>
            </a:r>
          </a:p>
          <a:p>
            <a:pPr>
              <a:buFontTx/>
              <a:buChar char="-"/>
            </a:pPr>
            <a:r>
              <a:rPr lang="hu-HU" sz="1800" dirty="0"/>
              <a:t>erősáramú elektrotechnikus </a:t>
            </a:r>
          </a:p>
          <a:p>
            <a:pPr>
              <a:buFontTx/>
              <a:buChar char="-"/>
            </a:pPr>
            <a:r>
              <a:rPr lang="hu-HU" sz="1800" dirty="0"/>
              <a:t>gyártósori gépbeállító </a:t>
            </a:r>
          </a:p>
          <a:p>
            <a:pPr>
              <a:buFontTx/>
              <a:buChar char="-"/>
            </a:pPr>
            <a:r>
              <a:rPr lang="hu-HU" sz="1800" dirty="0"/>
              <a:t>mechatronikai technikus </a:t>
            </a:r>
          </a:p>
          <a:p>
            <a:pPr>
              <a:buFontTx/>
              <a:buChar char="-"/>
            </a:pPr>
            <a:r>
              <a:rPr lang="hu-HU" sz="1800" dirty="0" err="1"/>
              <a:t>mechatronikus</a:t>
            </a:r>
            <a:r>
              <a:rPr lang="hu-HU" sz="1800" dirty="0"/>
              <a:t>-karbantartó</a:t>
            </a:r>
          </a:p>
          <a:p>
            <a:pPr>
              <a:buFontTx/>
              <a:buChar char="-"/>
            </a:pPr>
            <a:r>
              <a:rPr lang="hu-HU" sz="1800" dirty="0"/>
              <a:t>távközlési technikus </a:t>
            </a:r>
          </a:p>
          <a:p>
            <a:pPr>
              <a:buFontTx/>
              <a:buChar char="-"/>
            </a:pPr>
            <a:r>
              <a:rPr lang="hu-HU" sz="1800" dirty="0"/>
              <a:t>Villanyszerelő</a:t>
            </a:r>
          </a:p>
          <a:p>
            <a:pPr marL="0" indent="0">
              <a:buNone/>
            </a:pPr>
            <a:endParaRPr lang="hu-HU" sz="1800" dirty="0"/>
          </a:p>
          <a:p>
            <a:pPr marL="0" indent="0" algn="just">
              <a:buNone/>
            </a:pPr>
            <a:r>
              <a:rPr lang="hu-HU" sz="1800" dirty="0"/>
              <a:t>A fenti szakképesítésekhez az ipar számos területén kapcsolódnak munkakörök, az autóiparban, gyártástechnika, épületautomatizálás és energetika területén.</a:t>
            </a:r>
          </a:p>
        </p:txBody>
      </p:sp>
    </p:spTree>
    <p:extLst>
      <p:ext uri="{BB962C8B-B14F-4D97-AF65-F5344CB8AC3E}">
        <p14:creationId xmlns:p14="http://schemas.microsoft.com/office/powerpoint/2010/main" val="22032715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1B15A8A3-925B-4111-92C6-B0B352332F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b="1" dirty="0"/>
              <a:t>V.</a:t>
            </a:r>
          </a:p>
          <a:p>
            <a:pPr marL="0" indent="0" algn="ctr">
              <a:buNone/>
            </a:pPr>
            <a:r>
              <a:rPr lang="hu-HU" dirty="0"/>
              <a:t>Jogszabályi előírások és szakmai elvárások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https://kepezz.hu/VideoLibraryArticle/Details/23</a:t>
            </a:r>
            <a:r>
              <a:rPr lang="hu-HU" sz="1800" dirty="0"/>
              <a:t> 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725521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24C12EA-6655-46CA-B934-4D8108B94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Jogszabályi előírások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442FF5B-4DB4-4FE2-8A29-5E98D4C046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5069160"/>
          </a:xfrm>
        </p:spPr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hu-HU" sz="1600" dirty="0"/>
              <a:t>40/2017. (XII. 4.) NGM rendelet tartalmazza (ezen rendelet 1. számú mellékletét képezi a Villamos Műszaki Biztonsági Szabályzat)</a:t>
            </a:r>
          </a:p>
          <a:p>
            <a:pPr>
              <a:buFontTx/>
              <a:buChar char="-"/>
            </a:pPr>
            <a:r>
              <a:rPr lang="hu-HU" sz="1600" dirty="0"/>
              <a:t>a műszaki biztonsági szempontból jelentős munkaköröket csak hatósági jellegű képzést teljesítő személyek tölthetik be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/>
              <a:t>Ilyen munkaterületek:</a:t>
            </a:r>
          </a:p>
          <a:p>
            <a:pPr>
              <a:buFontTx/>
              <a:buChar char="-"/>
            </a:pPr>
            <a:r>
              <a:rPr lang="hu-HU" sz="1600" dirty="0"/>
              <a:t>érintésvédelmi szabványossági felülvizsgáló</a:t>
            </a:r>
          </a:p>
          <a:p>
            <a:pPr>
              <a:buFontTx/>
              <a:buChar char="-"/>
            </a:pPr>
            <a:r>
              <a:rPr lang="hu-HU" sz="1600" dirty="0"/>
              <a:t>erősáramú berendezések felülvizsgálója</a:t>
            </a:r>
          </a:p>
          <a:p>
            <a:pPr>
              <a:buFontTx/>
              <a:buChar char="-"/>
            </a:pPr>
            <a:r>
              <a:rPr lang="hu-HU" sz="1600" dirty="0"/>
              <a:t>villámvédelmi felülvizsgáló</a:t>
            </a: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az elektrotechnikához kapcsolódó szakmák, szakterületek sokrétűsége miatt számos további szakmai és biztonságtechnikai követelményeknek, rendeleteknek, jogszabályi előírásoknak kell eleget tenni, illetve egy elismert szervezet által alkotott vagy jóváhagyott szabványoknak megfelelni</a:t>
            </a:r>
          </a:p>
          <a:p>
            <a:pPr>
              <a:buFontTx/>
              <a:buChar char="-"/>
            </a:pPr>
            <a:r>
              <a:rPr lang="hu-HU" sz="1600" dirty="0"/>
              <a:t>21/2010 NFGM, az egyes ipari és kereskedelmi tevékenységek gyakorlásához szükséges képesítésekről szóló rendelet</a:t>
            </a:r>
          </a:p>
          <a:p>
            <a:pPr>
              <a:buFontTx/>
              <a:buChar char="-"/>
            </a:pPr>
            <a:r>
              <a:rPr lang="hu-HU" sz="1600" dirty="0"/>
              <a:t>a munkavállalókat érő zajexpozícióra vonatkozó minimális egészségi és biztonsági követelményekről szóló 66/2005 EüM rendelet</a:t>
            </a:r>
          </a:p>
          <a:p>
            <a:pPr>
              <a:buFontTx/>
              <a:buChar char="-"/>
            </a:pPr>
            <a:r>
              <a:rPr lang="hu-HU" sz="1600" dirty="0"/>
              <a:t>munkavédelmi követelmények minimális szintjének betartása a 3/2002 </a:t>
            </a:r>
            <a:r>
              <a:rPr lang="hu-HU" sz="1600" dirty="0" err="1"/>
              <a:t>SzCsM</a:t>
            </a:r>
            <a:r>
              <a:rPr lang="hu-HU" sz="1600" dirty="0"/>
              <a:t>-EüM rendelet szerint</a:t>
            </a: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046513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30DA9A8-CC02-4592-911A-6DCAB6D60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Szakmai elvárások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BE67B29-E19F-4AC5-B09D-EDD89107FE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alapos tárgyi ismeretekre van szükség az elektrotechnika, elektronika, villamos gépek terén</a:t>
            </a:r>
          </a:p>
          <a:p>
            <a:pPr>
              <a:buFontTx/>
              <a:buChar char="-"/>
            </a:pPr>
            <a:r>
              <a:rPr lang="hu-HU" sz="1800" dirty="0"/>
              <a:t>ezek a szakmák igen sokrétűek és </a:t>
            </a:r>
            <a:r>
              <a:rPr lang="hu-HU" sz="1800" dirty="0" err="1"/>
              <a:t>szerteágazók</a:t>
            </a:r>
            <a:r>
              <a:rPr lang="hu-HU" sz="1800" dirty="0"/>
              <a:t>, ezért </a:t>
            </a:r>
            <a:r>
              <a:rPr lang="hu-HU" sz="1800" dirty="0" err="1"/>
              <a:t>fontosak</a:t>
            </a:r>
            <a:r>
              <a:rPr lang="hu-HU" sz="1800" dirty="0"/>
              <a:t> az elektrotechnika adott területéhez tartozó szakirányú ismeretek is</a:t>
            </a:r>
          </a:p>
          <a:p>
            <a:pPr>
              <a:buFontTx/>
              <a:buChar char="-"/>
            </a:pPr>
            <a:r>
              <a:rPr lang="hu-HU" sz="1800" dirty="0"/>
              <a:t>fontos készségek még a jó számolási készség, műszaki érzék és technológiai kompetencia, analóg és digitális kompetencia a villamos eszközökben található analóg és digitális áramköri feladatok megoldásához</a:t>
            </a:r>
          </a:p>
          <a:p>
            <a:pPr>
              <a:buFontTx/>
              <a:buChar char="-"/>
            </a:pPr>
            <a:r>
              <a:rPr lang="hu-HU" sz="1800" dirty="0"/>
              <a:t>jó problémamegoldó képesség elsősorban a gyártás területén fellépő hibák, rendellenességek gyors feltárása és javítása miatt</a:t>
            </a:r>
          </a:p>
          <a:p>
            <a:pPr>
              <a:buFontTx/>
              <a:buChar char="-"/>
            </a:pPr>
            <a:r>
              <a:rPr lang="hu-HU" sz="1800" dirty="0"/>
              <a:t>fontos készség a kézügyesség, mivel gyakran az elektronikai áramkörök üzembe helyezése, javítása aprólékos munkát igényel</a:t>
            </a:r>
          </a:p>
          <a:p>
            <a:pPr>
              <a:buFontTx/>
              <a:buChar char="-"/>
            </a:pPr>
            <a:r>
              <a:rPr lang="hu-HU" sz="1800" dirty="0"/>
              <a:t>önálló munkavégzés képessége</a:t>
            </a:r>
          </a:p>
          <a:p>
            <a:pPr>
              <a:buFontTx/>
              <a:buChar char="-"/>
            </a:pPr>
            <a:r>
              <a:rPr lang="hu-HU" sz="1800" dirty="0"/>
              <a:t>jó kommunikáció</a:t>
            </a: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0118096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6C15FCDA-E01A-4A89-B990-D66E2926C5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VI. </a:t>
            </a:r>
          </a:p>
          <a:p>
            <a:pPr marL="0" indent="0" algn="ctr">
              <a:buNone/>
            </a:pPr>
            <a:r>
              <a:rPr lang="hu-HU" dirty="0"/>
              <a:t>Elérhető képzések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https://kepezz.hu/VideoLibraryArticle/Details/23</a:t>
            </a:r>
            <a:r>
              <a:rPr lang="hu-HU" sz="1800" dirty="0"/>
              <a:t> 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577568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C9347F2-DBE4-4388-A974-09191A491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Elérhető képzések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6413874-F831-4A4F-A812-6C137E8D63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506916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az elektrotechnikához kapcsolódó szakmák elérhetők iskolai rendszerben, műszaki, mechatronikai szakgimnáziumok 4 + 1 éves képzései által, ahol a tanulmányok érettségivel és szakképesítéssel zárulnak</a:t>
            </a:r>
          </a:p>
          <a:p>
            <a:pPr>
              <a:buFontTx/>
              <a:buChar char="-"/>
            </a:pPr>
            <a:r>
              <a:rPr lang="hu-HU" sz="1800" dirty="0"/>
              <a:t>elérhetőek továbbá a szakközépiskolák 3 + 2 éves képzési rendszerében is</a:t>
            </a:r>
          </a:p>
          <a:p>
            <a:pPr>
              <a:buFontTx/>
              <a:buChar char="-"/>
            </a:pPr>
            <a:r>
              <a:rPr lang="hu-HU" sz="1800" dirty="0"/>
              <a:t>ezeken kívül iskolarendszeren kívüli felnőttképzés keretein belül is lehetőség nyílik a képesítés megszerzésére</a:t>
            </a:r>
          </a:p>
          <a:p>
            <a:pPr>
              <a:buFontTx/>
              <a:buChar char="-"/>
            </a:pPr>
            <a:r>
              <a:rPr lang="hu-HU" sz="1800" dirty="0"/>
              <a:t>minden műszaki karral rendelkező felsőoktatási intézményeken elérhető műszaki képzések keretein belül szerepel az elektrotechnikai ismeretek oktatása</a:t>
            </a:r>
          </a:p>
          <a:p>
            <a:pPr>
              <a:buFontTx/>
              <a:buChar char="-"/>
            </a:pPr>
            <a:r>
              <a:rPr lang="hu-HU" sz="1800" dirty="0"/>
              <a:t>az alapismeretek megszerzése után különböző szakirányok felvételével nyílik lehetőség a további specifikus ismeretek megszerzésére</a:t>
            </a:r>
            <a:endParaRPr lang="hu-HU" sz="18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9456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CED9162-B157-481B-B150-449C22AE5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Képzések javasolt tematikája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21E3306-DB81-44E0-B526-ECA7AC7D87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hu-HU" sz="1600" dirty="0"/>
              <a:t>villamos és mágneses terek alapösszefüggései</a:t>
            </a:r>
          </a:p>
          <a:p>
            <a:pPr>
              <a:buFontTx/>
              <a:buChar char="-"/>
            </a:pPr>
            <a:r>
              <a:rPr lang="hu-HU" sz="1600" dirty="0"/>
              <a:t>egyenáramú hálózatok </a:t>
            </a:r>
          </a:p>
          <a:p>
            <a:pPr>
              <a:buFontTx/>
              <a:buChar char="-"/>
            </a:pPr>
            <a:r>
              <a:rPr lang="hu-HU" sz="1600" dirty="0"/>
              <a:t>Váltakozó áramú hálózatok</a:t>
            </a:r>
          </a:p>
          <a:p>
            <a:pPr>
              <a:buFontTx/>
              <a:buChar char="-"/>
            </a:pPr>
            <a:r>
              <a:rPr lang="hu-HU" sz="1600" dirty="0"/>
              <a:t>háromfázisú hálózatok</a:t>
            </a:r>
          </a:p>
          <a:p>
            <a:pPr>
              <a:buFontTx/>
              <a:buChar char="-"/>
            </a:pPr>
            <a:r>
              <a:rPr lang="hu-HU" sz="1600" dirty="0"/>
              <a:t>áramköri elemek</a:t>
            </a:r>
          </a:p>
          <a:p>
            <a:pPr>
              <a:buFontTx/>
              <a:buChar char="-"/>
            </a:pPr>
            <a:r>
              <a:rPr lang="hu-HU" sz="1600" dirty="0"/>
              <a:t>erősítők</a:t>
            </a:r>
          </a:p>
          <a:p>
            <a:pPr>
              <a:buFontTx/>
              <a:buChar char="-"/>
            </a:pPr>
            <a:r>
              <a:rPr lang="hu-HU" sz="1600" dirty="0"/>
              <a:t>digitális, logikai áramkörök</a:t>
            </a:r>
          </a:p>
          <a:p>
            <a:pPr>
              <a:buFontTx/>
              <a:buChar char="-"/>
            </a:pPr>
            <a:r>
              <a:rPr lang="hu-HU" sz="1600" dirty="0"/>
              <a:t>villamos gépek</a:t>
            </a:r>
          </a:p>
          <a:p>
            <a:pPr>
              <a:buFontTx/>
              <a:buChar char="-"/>
            </a:pPr>
            <a:r>
              <a:rPr lang="hu-HU" sz="1600" dirty="0"/>
              <a:t>mérőműszerek ismertetése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Szakképesítéstől függően ilyen további témakörök lehetnek még: </a:t>
            </a:r>
          </a:p>
          <a:p>
            <a:pPr>
              <a:buFontTx/>
              <a:buChar char="-"/>
            </a:pPr>
            <a:r>
              <a:rPr lang="hu-HU" sz="1600" dirty="0"/>
              <a:t>nyomtatott áramkör tervezés alapjai </a:t>
            </a:r>
          </a:p>
          <a:p>
            <a:pPr>
              <a:buFontTx/>
              <a:buChar char="-"/>
            </a:pPr>
            <a:r>
              <a:rPr lang="hu-HU" sz="1600" dirty="0"/>
              <a:t>irányítástechnikai alapok •</a:t>
            </a:r>
          </a:p>
          <a:p>
            <a:pPr>
              <a:buFontTx/>
              <a:buChar char="-"/>
            </a:pPr>
            <a:r>
              <a:rPr lang="hu-HU" sz="1600" dirty="0"/>
              <a:t>PLC programozás </a:t>
            </a:r>
          </a:p>
          <a:p>
            <a:pPr>
              <a:buFontTx/>
              <a:buChar char="-"/>
            </a:pPr>
            <a:r>
              <a:rPr lang="hu-HU" sz="1600" dirty="0"/>
              <a:t>programozható mikrovezérlők (PIC) használata </a:t>
            </a:r>
          </a:p>
          <a:p>
            <a:pPr>
              <a:buFontTx/>
              <a:buChar char="-"/>
            </a:pPr>
            <a:r>
              <a:rPr lang="hu-HU" sz="1600" dirty="0"/>
              <a:t>robotkezelői ismeretek </a:t>
            </a:r>
          </a:p>
        </p:txBody>
      </p:sp>
    </p:spTree>
    <p:extLst>
      <p:ext uri="{BB962C8B-B14F-4D97-AF65-F5344CB8AC3E}">
        <p14:creationId xmlns:p14="http://schemas.microsoft.com/office/powerpoint/2010/main" val="65672095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D6CA5C0-2CE7-4321-9863-FFBDF4809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Szakképesítéssel Betölthető állások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652ECE3-8EAA-40FA-8FC2-531E347C97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Betölthető állások a teljesség igénye nélkül a következők lehetnek: </a:t>
            </a:r>
          </a:p>
          <a:p>
            <a:pPr marL="0" indent="0">
              <a:buNone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elektronikai, automatikai, mechatronikai, híradástechnikai műszerész, illetve technikus </a:t>
            </a:r>
          </a:p>
          <a:p>
            <a:pPr>
              <a:buFontTx/>
              <a:buChar char="-"/>
            </a:pPr>
            <a:r>
              <a:rPr lang="hu-HU" sz="1800" dirty="0"/>
              <a:t>gyártástámogató </a:t>
            </a:r>
          </a:p>
          <a:p>
            <a:pPr>
              <a:buFontTx/>
              <a:buChar char="-"/>
            </a:pPr>
            <a:r>
              <a:rPr lang="hu-HU" sz="1800" dirty="0"/>
              <a:t>gépbeállító </a:t>
            </a:r>
          </a:p>
          <a:p>
            <a:pPr>
              <a:buFontTx/>
              <a:buChar char="-"/>
            </a:pPr>
            <a:r>
              <a:rPr lang="hu-HU" sz="1800" dirty="0"/>
              <a:t>szervíztechnikus </a:t>
            </a:r>
          </a:p>
          <a:p>
            <a:pPr>
              <a:buFontTx/>
              <a:buChar char="-"/>
            </a:pPr>
            <a:r>
              <a:rPr lang="hu-HU" sz="1800" dirty="0"/>
              <a:t>villanyszerelő </a:t>
            </a:r>
          </a:p>
          <a:p>
            <a:pPr>
              <a:buFontTx/>
              <a:buChar char="-"/>
            </a:pPr>
            <a:r>
              <a:rPr lang="hu-HU" sz="1800" dirty="0"/>
              <a:t>gyenge-, illetve erősáramú villamosipari technikus</a:t>
            </a:r>
          </a:p>
        </p:txBody>
      </p:sp>
    </p:spTree>
    <p:extLst>
      <p:ext uri="{BB962C8B-B14F-4D97-AF65-F5344CB8AC3E}">
        <p14:creationId xmlns:p14="http://schemas.microsoft.com/office/powerpoint/2010/main" val="14358969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C497AC0B-C4FC-44BA-BA93-BC939EFFB2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VII.</a:t>
            </a:r>
          </a:p>
          <a:p>
            <a:pPr marL="0" indent="0" algn="ctr">
              <a:buNone/>
            </a:pPr>
            <a:r>
              <a:rPr lang="hu-HU" dirty="0"/>
              <a:t>Versenyelőnyök, versenyhátrányok, összefoglalás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https://kepezz.hu/VideoLibraryArticle/Details/23</a:t>
            </a:r>
            <a:r>
              <a:rPr lang="hu-HU" sz="1800" dirty="0"/>
              <a:t>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794379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216BD1F-56EC-4B0C-BB8A-A073EA0DF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Versenyelőnyök, versenyhátrányok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14F88A1-BF69-4C6E-9C6E-962E0B2478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fent említett szakképesítésekkel rendelkező munkaerő képes:</a:t>
            </a:r>
          </a:p>
          <a:p>
            <a:pPr>
              <a:buFontTx/>
              <a:buChar char="-"/>
            </a:pPr>
            <a:r>
              <a:rPr lang="hu-HU" sz="1600" dirty="0"/>
              <a:t>gyenge-, illetve erősáramú, automatikai berendezéseket üzembe helyezni karbantartani</a:t>
            </a:r>
          </a:p>
          <a:p>
            <a:pPr>
              <a:buFontTx/>
              <a:buChar char="-"/>
            </a:pPr>
            <a:r>
              <a:rPr lang="hu-HU" sz="1600" dirty="0"/>
              <a:t>elektronikai áramköröket készíteni, ellenőrizni, berendezésbe szerelni és feszültség alá helyezni</a:t>
            </a:r>
          </a:p>
          <a:p>
            <a:pPr>
              <a:buFontTx/>
              <a:buChar char="-"/>
            </a:pPr>
            <a:r>
              <a:rPr lang="hu-HU" sz="1600" dirty="0"/>
              <a:t>áramköri jellemzők meghatározására és beállítására</a:t>
            </a:r>
          </a:p>
          <a:p>
            <a:pPr>
              <a:buFontTx/>
              <a:buChar char="-"/>
            </a:pPr>
            <a:r>
              <a:rPr lang="hu-HU" sz="1600" dirty="0"/>
              <a:t>villamos kapcsolásokat olvasni és értelmezni</a:t>
            </a:r>
          </a:p>
          <a:p>
            <a:pPr>
              <a:buFontTx/>
              <a:buChar char="-"/>
            </a:pPr>
            <a:r>
              <a:rPr lang="hu-HU" sz="1600" dirty="0"/>
              <a:t>mechatronikai rendszereket működtetni </a:t>
            </a:r>
          </a:p>
          <a:p>
            <a:pPr>
              <a:buFontTx/>
              <a:buChar char="-"/>
            </a:pPr>
            <a:r>
              <a:rPr lang="hu-HU" sz="1600" dirty="0"/>
              <a:t>informatikai, adatátviteli rendszereket működtetni, karbantartani, javítani, adatbázisokat kezelni</a:t>
            </a:r>
          </a:p>
          <a:p>
            <a:pPr>
              <a:buFontTx/>
              <a:buChar char="-"/>
            </a:pPr>
            <a:r>
              <a:rPr lang="hu-HU" sz="1600" dirty="0"/>
              <a:t>dokumentációkat, jegyzőkönyveket készíteni</a:t>
            </a:r>
          </a:p>
          <a:p>
            <a:pPr>
              <a:buFontTx/>
              <a:buChar char="-"/>
            </a:pPr>
            <a:r>
              <a:rPr lang="hu-HU" sz="1600" dirty="0"/>
              <a:t>műszeres hibakeresésre</a:t>
            </a:r>
          </a:p>
          <a:p>
            <a:pPr>
              <a:buFontTx/>
              <a:buChar char="-"/>
            </a:pPr>
            <a:r>
              <a:rPr lang="hu-HU" sz="1600" dirty="0"/>
              <a:t>villamos hálózatok és berendezések szerelésére, állapotának ellenőrzésére és felmérésére</a:t>
            </a:r>
          </a:p>
          <a:p>
            <a:pPr>
              <a:buFontTx/>
              <a:buChar char="-"/>
            </a:pPr>
            <a:r>
              <a:rPr lang="hu-HU" sz="1600" dirty="0"/>
              <a:t>épületek villamos hálózatának szerelésére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A bemutatott versenyelőnyökhöz rendelhető versenyhátrányok velük ellentétesek</a:t>
            </a:r>
            <a:r>
              <a:rPr lang="hu-HU" sz="1050" dirty="0"/>
              <a:t>.</a:t>
            </a: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5226425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8983AA0-7A53-4ED3-A111-109DBF726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összefoglalás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B0393F7-6317-499F-9D17-B4378A64A2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Az elektrotechnika, elektronika témaköre sokak számár talán megfoghatatlan fogalom pedig életünk, mindennapjaink szó szerint elképzelhetetlen lenne </a:t>
            </a:r>
            <a:r>
              <a:rPr lang="hu-HU" sz="1800" dirty="0" err="1">
                <a:solidFill>
                  <a:srgbClr val="4B5E90"/>
                </a:solidFill>
              </a:rPr>
              <a:t>nélküle</a:t>
            </a:r>
            <a:r>
              <a:rPr lang="hu-HU" sz="1800" dirty="0">
                <a:solidFill>
                  <a:srgbClr val="4B5E90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Az elektrotechnika az elektromos energia előállításával, továbbításával és felhasználásával foglalkozó tudomány. </a:t>
            </a:r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Rohamosan fejlődött az elmúlt évszázadokban és megállíthatatlanul fejlődik mind mai napig.</a:t>
            </a:r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Az elektromosság gyakorlatilag egy új korszakot nyitott meg az emberiség történetében. 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1371131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4CA0E00F-A913-486C-ACD8-EF3A827F2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770580"/>
            <a:ext cx="2449598" cy="7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2956</TotalTime>
  <Words>2421</Words>
  <Application>Microsoft Office PowerPoint</Application>
  <PresentationFormat>Diavetítés a képernyőre (4:3 oldalarány)</PresentationFormat>
  <Paragraphs>296</Paragraphs>
  <Slides>35</Slides>
  <Notes>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35</vt:i4>
      </vt:variant>
    </vt:vector>
  </HeadingPairs>
  <TitlesOfParts>
    <vt:vector size="38" baseType="lpstr">
      <vt:lpstr>Arial</vt:lpstr>
      <vt:lpstr>Calibri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elektrotechnika, elektronika     2021</vt:lpstr>
      <vt:lpstr>PowerPoint-bemutató</vt:lpstr>
      <vt:lpstr>Általános elektrotechnika</vt:lpstr>
      <vt:lpstr>Villamos és mágneses terek</vt:lpstr>
      <vt:lpstr>Egyenáramú és váltakozó áramú hálózatok</vt:lpstr>
      <vt:lpstr>Egyenáramú hálózatok</vt:lpstr>
      <vt:lpstr>Váltakozó áramú hálózatok</vt:lpstr>
      <vt:lpstr>Háromfázisú hálózatok</vt:lpstr>
      <vt:lpstr>PowerPoint-bemutató</vt:lpstr>
      <vt:lpstr>Áram és feszültséggenerátorok</vt:lpstr>
      <vt:lpstr>Félvezetők, diódák, tranzisztorok</vt:lpstr>
      <vt:lpstr>Félvezetők, diódák, tranzisztorok</vt:lpstr>
      <vt:lpstr>Félvezetők, diódák, tranzisztorok</vt:lpstr>
      <vt:lpstr>erősítők</vt:lpstr>
      <vt:lpstr>Digitális áramkörök, logikai áramkörök</vt:lpstr>
      <vt:lpstr>PowerPoint-bemutató</vt:lpstr>
      <vt:lpstr>Villamos gépek és berendezések</vt:lpstr>
      <vt:lpstr>transzformátor</vt:lpstr>
      <vt:lpstr>Villamos forgógép</vt:lpstr>
      <vt:lpstr>Aszinkron gép</vt:lpstr>
      <vt:lpstr>Szinkron gép</vt:lpstr>
      <vt:lpstr>PowerPoint-bemutató</vt:lpstr>
      <vt:lpstr>Kapcsolódó szakmák és szakképesítések</vt:lpstr>
      <vt:lpstr>PowerPoint-bemutató</vt:lpstr>
      <vt:lpstr>Jogszabályi előírások</vt:lpstr>
      <vt:lpstr>Szakmai elvárások</vt:lpstr>
      <vt:lpstr>PowerPoint-bemutató</vt:lpstr>
      <vt:lpstr>Elérhető képzések</vt:lpstr>
      <vt:lpstr>Képzések javasolt tematikája</vt:lpstr>
      <vt:lpstr>Szakképesítéssel Betölthető állások</vt:lpstr>
      <vt:lpstr>PowerPoint-bemutató</vt:lpstr>
      <vt:lpstr>Versenyelőnyök, versenyhátrányok</vt:lpstr>
      <vt:lpstr>összefoglalás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1607</cp:revision>
  <cp:lastPrinted>2019-09-17T07:24:41Z</cp:lastPrinted>
  <dcterms:created xsi:type="dcterms:W3CDTF">2014-03-03T11:13:53Z</dcterms:created>
  <dcterms:modified xsi:type="dcterms:W3CDTF">2021-05-19T10:58:33Z</dcterms:modified>
</cp:coreProperties>
</file>