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47"/>
  </p:notesMasterIdLst>
  <p:sldIdLst>
    <p:sldId id="256" r:id="rId2"/>
    <p:sldId id="297" r:id="rId3"/>
    <p:sldId id="264" r:id="rId4"/>
    <p:sldId id="393" r:id="rId5"/>
    <p:sldId id="265" r:id="rId6"/>
    <p:sldId id="377" r:id="rId7"/>
    <p:sldId id="420" r:id="rId8"/>
    <p:sldId id="421" r:id="rId9"/>
    <p:sldId id="422" r:id="rId10"/>
    <p:sldId id="423" r:id="rId11"/>
    <p:sldId id="424" r:id="rId12"/>
    <p:sldId id="425" r:id="rId13"/>
    <p:sldId id="426" r:id="rId14"/>
    <p:sldId id="428" r:id="rId15"/>
    <p:sldId id="429" r:id="rId16"/>
    <p:sldId id="296" r:id="rId17"/>
    <p:sldId id="385" r:id="rId18"/>
    <p:sldId id="430" r:id="rId19"/>
    <p:sldId id="431" r:id="rId20"/>
    <p:sldId id="432" r:id="rId21"/>
    <p:sldId id="433" r:id="rId22"/>
    <p:sldId id="434" r:id="rId23"/>
    <p:sldId id="435" r:id="rId24"/>
    <p:sldId id="436" r:id="rId25"/>
    <p:sldId id="413" r:id="rId26"/>
    <p:sldId id="415" r:id="rId27"/>
    <p:sldId id="437" r:id="rId28"/>
    <p:sldId id="438" r:id="rId29"/>
    <p:sldId id="439" r:id="rId30"/>
    <p:sldId id="440" r:id="rId31"/>
    <p:sldId id="441" r:id="rId32"/>
    <p:sldId id="442" r:id="rId33"/>
    <p:sldId id="443" r:id="rId34"/>
    <p:sldId id="344" r:id="rId35"/>
    <p:sldId id="444" r:id="rId36"/>
    <p:sldId id="445" r:id="rId37"/>
    <p:sldId id="446" r:id="rId38"/>
    <p:sldId id="447" r:id="rId39"/>
    <p:sldId id="345" r:id="rId40"/>
    <p:sldId id="448" r:id="rId41"/>
    <p:sldId id="449" r:id="rId42"/>
    <p:sldId id="376" r:id="rId43"/>
    <p:sldId id="418" r:id="rId44"/>
    <p:sldId id="419" r:id="rId45"/>
    <p:sldId id="258" r:id="rId46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2021. 05. 12.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45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c.europa.eu/digital-single-market/en/cloud-select-industry-groupservice-level-agreements" TargetMode="External"/><Relationship Id="rId2" Type="http://schemas.openxmlformats.org/officeDocument/2006/relationships/hyperlink" Target="http://csc.etsi.or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gipsz.jakab@saj&#225;tc&#233;gem.hu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Felhőmegoldások mint skálázható </a:t>
            </a:r>
            <a:r>
              <a:rPr lang="hu-HU" sz="3800" dirty="0" err="1"/>
              <a:t>it</a:t>
            </a:r>
            <a:r>
              <a:rPr lang="hu-HU" sz="3800" dirty="0"/>
              <a:t> infrastruktúra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212976"/>
            <a:ext cx="53285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Bíró Ádám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Bevezetés, vonatkozó jogszabályok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https://kepezz.hu/VideoLibraryArticle/Details/3</a:t>
            </a:r>
            <a:r>
              <a:rPr lang="hu-HU" sz="1500" dirty="0"/>
              <a:t>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EAB226-3052-4D7C-8F25-2284430BB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háttér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71233F-7EB0-4BDD-93CD-4E4D186A0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050" dirty="0"/>
              <a:t>2011. évi CXII. törvény az információs önrendelkezési jogról és az információszabadságról</a:t>
            </a:r>
          </a:p>
          <a:p>
            <a:pPr>
              <a:buFontTx/>
              <a:buChar char="-"/>
            </a:pPr>
            <a:r>
              <a:rPr lang="hu-HU" sz="1050" dirty="0"/>
              <a:t>2013. évi V. törvény a Polgári Törvénykönyvről. net.jogtar.hu. (Hozzáférés: 2014. november 28.) </a:t>
            </a:r>
          </a:p>
          <a:p>
            <a:pPr>
              <a:buFontTx/>
              <a:buChar char="-"/>
            </a:pPr>
            <a:r>
              <a:rPr lang="hu-HU" sz="1050" dirty="0"/>
              <a:t>2012. évi II. törvény a szabálysértésekről, a szabálysértési eljárásról és a szabálysértési nyilvántartási rendszerről. net.jogtar.hu. (Hozzáférés: 2014. november 28.) </a:t>
            </a:r>
          </a:p>
          <a:p>
            <a:pPr>
              <a:buFontTx/>
              <a:buChar char="-"/>
            </a:pPr>
            <a:r>
              <a:rPr lang="hu-HU" sz="1050" dirty="0"/>
              <a:t>2012. évi I. törvény a munka törvénykönyvéről. net.jogtar.hu. (Hozzáférés: 2014. november 28.) </a:t>
            </a:r>
          </a:p>
          <a:p>
            <a:pPr>
              <a:buFontTx/>
              <a:buChar char="-"/>
            </a:pPr>
            <a:r>
              <a:rPr lang="hu-HU" sz="1050" dirty="0"/>
              <a:t>2012. évi C. törvény a Büntető Törvénykönyvről. net.jogtar.hu. (Hozzáférés: 2014. november 28.) </a:t>
            </a:r>
          </a:p>
          <a:p>
            <a:pPr>
              <a:buFontTx/>
              <a:buChar char="-"/>
            </a:pPr>
            <a:r>
              <a:rPr lang="hu-HU" sz="1050" dirty="0"/>
              <a:t>A PPOS összefoglalója az új adatvédelmi törvényről. </a:t>
            </a:r>
            <a:r>
              <a:rPr lang="hu-HU" sz="1050" dirty="0" err="1"/>
              <a:t>Privacy</a:t>
            </a:r>
            <a:r>
              <a:rPr lang="hu-HU" sz="1050" dirty="0"/>
              <a:t> Policy Online Services. (Hozzáférés: 2014. november 28.) </a:t>
            </a:r>
          </a:p>
          <a:p>
            <a:pPr>
              <a:buFontTx/>
              <a:buChar char="-"/>
            </a:pPr>
            <a:r>
              <a:rPr lang="hu-HU" sz="1050" dirty="0"/>
              <a:t>Adatvédelmi tisztviselő | Adatvédelem - adatvédelmi rendelet - GDPR (magyar nyelven). www.adatvedelmirendelet.hu. (Hozzáférés: 2018. október 10.)</a:t>
            </a:r>
          </a:p>
          <a:p>
            <a:pPr>
              <a:buFontTx/>
              <a:buChar char="-"/>
            </a:pPr>
            <a:r>
              <a:rPr lang="hu-HU" sz="1050" dirty="0"/>
              <a:t>2008. évi XLVIII. törvény a gazdasági reklámtevékenység alapvető feltételeiről és egyes korlátairól</a:t>
            </a:r>
          </a:p>
          <a:p>
            <a:pPr>
              <a:buFontTx/>
              <a:buChar char="-"/>
            </a:pPr>
            <a:r>
              <a:rPr lang="hu-HU" sz="1050" dirty="0"/>
              <a:t>1995. évi CXIX. törvény a kutatás és a közvetlen üzletszerzés célját szolgáló </a:t>
            </a:r>
            <a:r>
              <a:rPr lang="hu-HU" sz="1050" dirty="0" err="1"/>
              <a:t>névés</a:t>
            </a:r>
            <a:r>
              <a:rPr lang="hu-HU" sz="1050" dirty="0"/>
              <a:t> lakcímadatok kezeléséről</a:t>
            </a:r>
          </a:p>
          <a:p>
            <a:pPr>
              <a:buFontTx/>
              <a:buChar char="-"/>
            </a:pPr>
            <a:r>
              <a:rPr lang="hu-HU" sz="1050" dirty="0"/>
              <a:t>2001. évi CVIII. törvény az elektronikus kereskedelmi szolgáltatások, valamint az információs társadalommal összefüggő szolgáltatások egyes kérdéseiről 8 GINOP-6.1.7.-17-20</a:t>
            </a:r>
          </a:p>
          <a:p>
            <a:pPr>
              <a:buFontTx/>
              <a:buChar char="-"/>
            </a:pPr>
            <a:r>
              <a:rPr lang="hu-HU" sz="1050" dirty="0"/>
              <a:t>2003. évi C. törvény az elektronikus hírközlésről </a:t>
            </a:r>
          </a:p>
          <a:p>
            <a:pPr>
              <a:buFontTx/>
              <a:buChar char="-"/>
            </a:pPr>
            <a:r>
              <a:rPr lang="hu-HU" sz="1050" dirty="0"/>
              <a:t>2005. évi XC. törvény az elektronikus információszabadságról</a:t>
            </a:r>
          </a:p>
          <a:p>
            <a:pPr>
              <a:buFontTx/>
              <a:buChar char="-"/>
            </a:pPr>
            <a:r>
              <a:rPr lang="hu-HU" sz="1050" dirty="0"/>
              <a:t>1959. évi IV. törvény a Polgári Törvénykönyvről</a:t>
            </a:r>
          </a:p>
          <a:p>
            <a:pPr>
              <a:buFontTx/>
              <a:buChar char="-"/>
            </a:pPr>
            <a:r>
              <a:rPr lang="hu-HU" sz="1050" dirty="0"/>
              <a:t>GDPR 4. cikk 1. pont [2] GDPR 4. cikk 2. pont </a:t>
            </a:r>
          </a:p>
          <a:p>
            <a:pPr>
              <a:buFontTx/>
              <a:buChar char="-"/>
            </a:pPr>
            <a:r>
              <a:rPr lang="hu-HU" sz="1050" dirty="0"/>
              <a:t>GDPR 4. cikk 7. pont </a:t>
            </a:r>
          </a:p>
          <a:p>
            <a:pPr>
              <a:buFontTx/>
              <a:buChar char="-"/>
            </a:pPr>
            <a:r>
              <a:rPr lang="hu-HU" sz="1050" dirty="0"/>
              <a:t>GDPR 4. cikk 8. pont</a:t>
            </a:r>
          </a:p>
          <a:p>
            <a:pPr>
              <a:buFontTx/>
              <a:buChar char="-"/>
            </a:pPr>
            <a:r>
              <a:rPr lang="hu-HU" sz="1050" dirty="0"/>
              <a:t>GDPR 4. 82. cikk (1)-(3) bekezdés </a:t>
            </a:r>
          </a:p>
          <a:p>
            <a:pPr>
              <a:buFontTx/>
              <a:buChar char="-"/>
            </a:pPr>
            <a:r>
              <a:rPr lang="hu-HU" sz="1050" dirty="0"/>
              <a:t>GDPR 28. cikk (1) bekezdés </a:t>
            </a:r>
          </a:p>
          <a:p>
            <a:pPr>
              <a:buFontTx/>
              <a:buChar char="-"/>
            </a:pPr>
            <a:r>
              <a:rPr lang="hu-HU" sz="1050" dirty="0"/>
              <a:t>GDPR 1. cikk (3) bekezdés </a:t>
            </a:r>
          </a:p>
          <a:p>
            <a:pPr>
              <a:buFontTx/>
              <a:buChar char="-"/>
            </a:pPr>
            <a:r>
              <a:rPr lang="hu-HU" sz="1050" dirty="0"/>
              <a:t>GDPR 20. cikk</a:t>
            </a:r>
          </a:p>
          <a:p>
            <a:pPr>
              <a:buFontTx/>
              <a:buChar char="-"/>
            </a:pPr>
            <a:r>
              <a:rPr lang="hu-HU" sz="1050" dirty="0">
                <a:hlinkClick r:id="rId2"/>
              </a:rPr>
              <a:t>http://csc.etsi.org/</a:t>
            </a:r>
            <a:endParaRPr lang="hu-HU" sz="1050" dirty="0"/>
          </a:p>
          <a:p>
            <a:pPr>
              <a:buFontTx/>
              <a:buChar char="-"/>
            </a:pPr>
            <a:r>
              <a:rPr lang="hu-HU" sz="1050" dirty="0"/>
              <a:t>https://eucoc.cloud/en/home/#c1908 </a:t>
            </a:r>
          </a:p>
          <a:p>
            <a:pPr>
              <a:buFontTx/>
              <a:buChar char="-"/>
            </a:pPr>
            <a:r>
              <a:rPr lang="hu-HU" sz="1050" dirty="0">
                <a:hlinkClick r:id="rId3"/>
              </a:rPr>
              <a:t>https://ec.europa.eu/digital-single-market/en/cloud-select-industry-groupservice-level-agreements</a:t>
            </a:r>
            <a:r>
              <a:rPr lang="hu-HU" sz="1050" dirty="0"/>
              <a:t> </a:t>
            </a:r>
          </a:p>
          <a:p>
            <a:pPr>
              <a:buFontTx/>
              <a:buChar char="-"/>
            </a:pPr>
            <a:r>
              <a:rPr lang="hu-HU" sz="1050" dirty="0"/>
              <a:t>https://cispe.cloud/ 5. https://www.naih.hu/felkeszueles-az-adatvedelmi-rendelet-alkalmazasara.html</a:t>
            </a: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073609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Mi az a felhő?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https://kepezz.hu/VideoLibraryArticle/Details/3</a:t>
            </a:r>
            <a:r>
              <a:rPr lang="hu-HU" sz="1500" dirty="0"/>
              <a:t>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776ADB8-664E-4F66-BBB7-9842E327D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Felhő definíciója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BED716D-D425-4B06-8BFA-6EC257BB59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>
                <a:ea typeface="Comfortaa"/>
              </a:rPr>
              <a:t>a</a:t>
            </a:r>
            <a:r>
              <a:rPr lang="hu-HU" sz="1800" dirty="0">
                <a:effectLst/>
                <a:ea typeface="Comfortaa"/>
              </a:rPr>
              <a:t> kiszolgálók(szerverek) olyan globális hálózata, amelyben mindegyik kiszolgálónak egyedi feladata van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ea typeface="Comfortaa"/>
              </a:rPr>
              <a:t> a felhő nem fizikai entitás, hanem világszerte elhelyezkedő távoli kiszolgálók hatalmas hálózata, amelynek részei össze vannak kapcsolva, és így egyetlen egységes rendszerként működik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ea typeface="Comfortaa"/>
              </a:rPr>
              <a:t> </a:t>
            </a:r>
            <a:r>
              <a:rPr lang="hu-HU" sz="1800" dirty="0">
                <a:ea typeface="Comfortaa"/>
              </a:rPr>
              <a:t>a</a:t>
            </a:r>
            <a:r>
              <a:rPr lang="hu-HU" sz="1800" dirty="0">
                <a:effectLst/>
                <a:ea typeface="Comfortaa"/>
              </a:rPr>
              <a:t>z egyes kiszolgálók speciális feladatra vannak tervezve: egyesek adatokat tárolnak és kezelnek, mások alkalmazásokat futtatnak, megint mások valamilyen tartalmat továbbítanak, például streameléshez szükséges videótartalmat, webes e-maileket, irodai alkalmazáscsomagokat vagy közösségi médiatartalmakat</a:t>
            </a:r>
          </a:p>
          <a:p>
            <a:pPr>
              <a:buFontTx/>
              <a:buChar char="-"/>
            </a:pPr>
            <a:r>
              <a:rPr lang="hu-HU" sz="1800" dirty="0">
                <a:ea typeface="Comfortaa"/>
              </a:rPr>
              <a:t>a</a:t>
            </a:r>
            <a:r>
              <a:rPr lang="hu-HU" sz="1800" dirty="0">
                <a:effectLst/>
                <a:ea typeface="Comfortaa"/>
              </a:rPr>
              <a:t>helyett, hogy a fájlokat és az adatokat egy helyi vagy személyi számítógépről érné el, azokat online hozzáféréssel tudja elérni az internethez csatlakozó bármilyen eszközről, így az információ bárhol és bármikor elérhető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2838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A6A19D-F434-4CD1-85A0-76BA817ED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Felhő típusai</a:t>
            </a:r>
          </a:p>
        </p:txBody>
      </p:sp>
      <p:pic>
        <p:nvPicPr>
          <p:cNvPr id="4" name="image8.png">
            <a:extLst>
              <a:ext uri="{FF2B5EF4-FFF2-40B4-BE49-F238E27FC236}">
                <a16:creationId xmlns:a16="http://schemas.microsoft.com/office/drawing/2014/main" id="{E1B6C569-F5CD-498C-BF0A-D511326B960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16402" y="2143124"/>
            <a:ext cx="5175878" cy="3446116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182051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6D62FC8-8C66-4589-BDC2-5BFB99F26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Nyilvános felhő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9A5AFB7-73B9-45B2-8004-F90CC4987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6371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>
                <a:solidFill>
                  <a:srgbClr val="000000"/>
                </a:solidFill>
                <a:effectLst/>
                <a:latin typeface="Comfortaa"/>
                <a:ea typeface="Comfortaa"/>
                <a:cs typeface="Comfortaa"/>
              </a:rPr>
              <a:t>a cégek megspórolhatják a helyszíni hardveres és alkalmazásinfrastruktúra tetemes beszerzési, üzemeltetési és fenntartási költségét, mivel a rendszer minden felügyeleti és fenntartási feladatáért </a:t>
            </a:r>
            <a:r>
              <a:rPr lang="hu-HU" sz="1800" dirty="0">
                <a:solidFill>
                  <a:srgbClr val="000000"/>
                </a:solidFill>
                <a:latin typeface="Comfortaa"/>
                <a:ea typeface="Comfortaa"/>
                <a:cs typeface="Comfortaa"/>
              </a:rPr>
              <a:t>a felhőszolgáltató </a:t>
            </a:r>
            <a:r>
              <a:rPr lang="hu-HU" sz="1800" dirty="0">
                <a:solidFill>
                  <a:srgbClr val="000000"/>
                </a:solidFill>
                <a:effectLst/>
                <a:latin typeface="Comfortaa"/>
                <a:ea typeface="Comfortaa"/>
                <a:cs typeface="Comfortaa"/>
              </a:rPr>
              <a:t>felel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000000"/>
                </a:solidFill>
                <a:effectLst/>
                <a:latin typeface="Comfortaa"/>
                <a:ea typeface="Comfortaa"/>
                <a:cs typeface="Comfortaa"/>
              </a:rPr>
              <a:t>gyorsabban üzembe helyezhető, mint a helyszíni infrastruktúra, és szinte végtelenül skálázható platformot kínál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000000"/>
                </a:solidFill>
                <a:latin typeface="Comfortaa"/>
                <a:ea typeface="Comfortaa"/>
                <a:cs typeface="Comfortaa"/>
              </a:rPr>
              <a:t>a</a:t>
            </a:r>
            <a:r>
              <a:rPr lang="hu-HU" sz="1800" dirty="0">
                <a:solidFill>
                  <a:srgbClr val="000000"/>
                </a:solidFill>
                <a:effectLst/>
                <a:latin typeface="Comfortaa"/>
                <a:ea typeface="Comfortaa"/>
                <a:cs typeface="Comfortaa"/>
              </a:rPr>
              <a:t> felhőt a cég összes dolgozója ugyanazzal az alkalmazással érheti el bármelyik irodából vagy telephelyről, tetszése szerinti eszközről, ha van internetkapcsolata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000000"/>
                </a:solidFill>
                <a:effectLst/>
                <a:latin typeface="Comfortaa"/>
                <a:ea typeface="Comfortaa"/>
                <a:cs typeface="Comfortaa"/>
              </a:rPr>
              <a:t>biztonsági szempontból egy jól implementált nyilvános felhő ugyanolyan biztonságos lehet, mint a leghatékonyabban felügyelt magánfelhő-implementáció, amennyiben a szolgáltató megfelelő biztonsági eszközöket használ, például behatolásérzékelő és behatolásmegelőző (IDP) rendszereket</a:t>
            </a:r>
            <a:endParaRPr lang="hu-HU" sz="1800" dirty="0">
              <a:effectLst/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48DF1639-96E3-4FFE-90A2-AC7985D78B5E}"/>
              </a:ext>
            </a:extLst>
          </p:cNvPr>
          <p:cNvSpPr txBox="1"/>
          <p:nvPr/>
        </p:nvSpPr>
        <p:spPr>
          <a:xfrm>
            <a:off x="1043608" y="1700808"/>
            <a:ext cx="7272808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800" dirty="0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A nyilvános felhő a külső szolgáltatók által a nyilvános interneten kínált, bárki által használható vagy megvásárolható számítástechnikai szolgáltatások halmazaként definiálható. </a:t>
            </a:r>
            <a:endParaRPr lang="hu-HU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452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4FDAA91-A71E-4E79-BF04-0A8A94120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magánfelhő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479DC1D-4AFD-461D-B9F6-D4B4812C8D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600" dirty="0"/>
              <a:t>más néven belső, vagy vállalati felhő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nyilvános felhők számos előnyét biztosítja a cégeknek (például az önkiszolgáló jelleget, a skálázhatóságot és a rugalmasságot, stb.)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a magánfelhő a céges tűzfalak és a belső üzemeltetés révén jobb biztonságot és adatvédelmet kínál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H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átránya, hogy a magánfelhő üzemeltetésének költsége és feladatai a cég IT-részlegét terhelik – a magánfelhő tehát ugyanolyan személyzeti, felügyeleti és fenntartási költségeket jelent, mint a hagyományos adatközpontok birtoklása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m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agánfelhőben kétféle felhőszolgáltatást lehet nyújtani: </a:t>
            </a:r>
            <a:r>
              <a:rPr lang="hu-HU" sz="1800" dirty="0" err="1">
                <a:effectLst/>
                <a:latin typeface="Comfortaa"/>
                <a:ea typeface="Comfortaa"/>
                <a:cs typeface="Comfortaa"/>
              </a:rPr>
              <a:t>infrasturktúra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szolgáltatás (IaaS); platformszolgáltatás (</a:t>
            </a:r>
            <a:r>
              <a:rPr lang="hu-HU" sz="1800" dirty="0" err="1">
                <a:effectLst/>
                <a:latin typeface="Comfortaa"/>
                <a:ea typeface="Comfortaa"/>
                <a:cs typeface="Comfortaa"/>
              </a:rPr>
              <a:t>Paas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)</a:t>
            </a:r>
          </a:p>
          <a:p>
            <a:pPr marL="0" indent="0">
              <a:buNone/>
            </a:pPr>
            <a:endParaRPr lang="hu-HU" sz="1800" dirty="0">
              <a:effectLst/>
              <a:latin typeface="Comfortaa"/>
              <a:ea typeface="Comfortaa"/>
              <a:cs typeface="Comfortaa"/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F01822D9-1B56-42CC-965C-F0AD1C1BFB13}"/>
              </a:ext>
            </a:extLst>
          </p:cNvPr>
          <p:cNvSpPr txBox="1"/>
          <p:nvPr/>
        </p:nvSpPr>
        <p:spPr>
          <a:xfrm>
            <a:off x="827584" y="1844825"/>
            <a:ext cx="7488832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800" dirty="0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A magánfelhő a nagyközönség helyett csak meghatározott felhasználóknak kínált, az interneten vagy belső magánhálózaton keresztül elérhető számítástechnikai szolgáltatások halmazaként definiálható.</a:t>
            </a:r>
            <a:endParaRPr lang="hu-HU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439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AC8D1A6-D210-48B7-98AF-344524DF1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Hibrid felhő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DC2265E-10AB-45AA-B9A8-F685BAF733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>
                <a:solidFill>
                  <a:srgbClr val="000000"/>
                </a:solidFill>
                <a:effectLst/>
                <a:latin typeface="Comfortaa"/>
                <a:ea typeface="Comfortaa"/>
                <a:cs typeface="Comfortaa"/>
              </a:rPr>
              <a:t>a hibrid felhőben adatok és alkalmazások áthelyezhetők a nyilvános és a magánfelhők között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000000"/>
                </a:solidFill>
                <a:latin typeface="Comfortaa"/>
                <a:ea typeface="Comfortaa"/>
                <a:cs typeface="Comfortaa"/>
              </a:rPr>
              <a:t>a</a:t>
            </a:r>
            <a:r>
              <a:rPr lang="hu-HU" sz="1800" dirty="0">
                <a:solidFill>
                  <a:srgbClr val="000000"/>
                </a:solidFill>
                <a:effectLst/>
                <a:latin typeface="Comfortaa"/>
                <a:ea typeface="Comfortaa"/>
                <a:cs typeface="Comfortaa"/>
              </a:rPr>
              <a:t> hibrid felhőben a „</a:t>
            </a:r>
            <a:r>
              <a:rPr lang="hu-HU" sz="1800" dirty="0" err="1">
                <a:solidFill>
                  <a:srgbClr val="000000"/>
                </a:solidFill>
                <a:effectLst/>
                <a:latin typeface="Comfortaa"/>
                <a:ea typeface="Comfortaa"/>
                <a:cs typeface="Comfortaa"/>
              </a:rPr>
              <a:t>felhőbeli</a:t>
            </a:r>
            <a:r>
              <a:rPr lang="hu-HU" sz="1800" dirty="0">
                <a:solidFill>
                  <a:srgbClr val="000000"/>
                </a:solidFill>
                <a:effectLst/>
                <a:latin typeface="Comfortaa"/>
                <a:ea typeface="Comfortaa"/>
                <a:cs typeface="Comfortaa"/>
              </a:rPr>
              <a:t> tartalékkapacitás” is a lehetőségek között található</a:t>
            </a:r>
          </a:p>
          <a:p>
            <a:pPr marL="0" indent="0">
              <a:buNone/>
            </a:pPr>
            <a:endParaRPr lang="hu-HU" sz="1800" dirty="0">
              <a:solidFill>
                <a:srgbClr val="000000"/>
              </a:solidFill>
              <a:latin typeface="Comfortaa"/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  <a:latin typeface="Comfortaa"/>
              </a:rPr>
              <a:t>Előnyei: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</a:rPr>
              <a:t>ellenőrzés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</a:rPr>
              <a:t>rugalmasság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</a:rPr>
              <a:t>költséghatékonyság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</a:rPr>
              <a:t>egyszerűség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5F62C94C-9355-4442-9DFE-9AA0CED7E326}"/>
              </a:ext>
            </a:extLst>
          </p:cNvPr>
          <p:cNvSpPr txBox="1"/>
          <p:nvPr/>
        </p:nvSpPr>
        <p:spPr>
          <a:xfrm>
            <a:off x="971600" y="1700808"/>
            <a:ext cx="756084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800" dirty="0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A hibrid felhők a helyszíni infrastruktúrát vagy magánfelhőket a nyilvános felhőkkel kombinálják, így mindkettő előnyeit ki tudják használni a cégek.</a:t>
            </a:r>
            <a:endParaRPr lang="hu-HU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407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4B4E2D3-4CF9-41E1-8892-5215798CF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Felhőben elérhető szolgáltatások</a:t>
            </a:r>
          </a:p>
        </p:txBody>
      </p:sp>
      <p:pic>
        <p:nvPicPr>
          <p:cNvPr id="4" name="image5.png">
            <a:extLst>
              <a:ext uri="{FF2B5EF4-FFF2-40B4-BE49-F238E27FC236}">
                <a16:creationId xmlns:a16="http://schemas.microsoft.com/office/drawing/2014/main" id="{E3EA8F35-818E-4808-A442-9C7CCBE45768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95886" y="1600200"/>
            <a:ext cx="6352228" cy="4525963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848252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A873CF-7D00-4F2B-B72F-F41DA6DDC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Szolgáltatott szoftver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75FF0C9-0399-438A-A293-D06670DA8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a legmagasabb szintű felhőszolgáltatás</a:t>
            </a:r>
          </a:p>
          <a:p>
            <a:pPr>
              <a:buFontTx/>
              <a:buChar char="-"/>
            </a:pPr>
            <a:r>
              <a:rPr lang="hu-HU" sz="1600" dirty="0"/>
              <a:t>üzleti ügyfelek számára a leggyakrabban használt megoldás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z adott szoftver használatához általában csak egy böngésző és internetkapcsolat szükséges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az összes lehetséges technikai problémát a szolgáltatók kezelik, a felhasználó cég IT csapatának nem kell foglalkoznia a szoftverrel kapcsolatos üzemeltetési feladatokkal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az árazás általában felhasználói alapon történik, tehát a cégmérettel egyenes arányban van</a:t>
            </a:r>
          </a:p>
          <a:p>
            <a:pPr>
              <a:buFontTx/>
              <a:buChar char="-"/>
            </a:pPr>
            <a:endParaRPr lang="hu-HU" sz="1800" dirty="0">
              <a:effectLst/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  <a:latin typeface="Comfortaa"/>
                <a:ea typeface="Comfortaa"/>
                <a:cs typeface="Comfortaa"/>
              </a:rPr>
              <a:t>Amikor hasznos lehet:</a:t>
            </a:r>
          </a:p>
          <a:p>
            <a:pPr lvl="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ha egy kis (startup) cégként gyorsan, kis tőkével kell egy szolgáltatást elindítani</a:t>
            </a:r>
          </a:p>
          <a:p>
            <a:pPr lvl="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ha nincs elég kapacitás/kompetencia a szükséges szoftverek telepítésére/üzemeltetésére</a:t>
            </a:r>
          </a:p>
          <a:p>
            <a:pPr lvl="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rövid távú projektek esetében, amikor együttműködésre van szükség,</a:t>
            </a:r>
          </a:p>
          <a:p>
            <a:pPr lvl="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nem folyamatosan használt alkalmazások esetén, mint pl. egy adószoftver,</a:t>
            </a:r>
          </a:p>
          <a:p>
            <a:pPr lvl="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ha az alkalmazásokat webről és mobilról egyaránt fontos elérni.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ffectLst/>
              <a:latin typeface="Comfortaa"/>
              <a:ea typeface="Comfortaa"/>
              <a:cs typeface="Comfortaa"/>
            </a:endParaRPr>
          </a:p>
          <a:p>
            <a:pPr>
              <a:buFontTx/>
              <a:buChar char="-"/>
            </a:pPr>
            <a:endParaRPr lang="hu-HU" sz="1800" dirty="0"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800" dirty="0">
              <a:effectLst/>
              <a:latin typeface="Comfortaa"/>
              <a:ea typeface="Comfortaa"/>
              <a:cs typeface="Comfortaa"/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454578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EC1650A-887F-4CF1-8EE0-0528071FD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Platform szolgáltatás 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FD211FE-AF64-4F22-9578-CF52A119EF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>
              <a:effectLst/>
              <a:latin typeface="Comfortaa"/>
              <a:ea typeface="Comfortaa"/>
              <a:cs typeface="Comfortaa"/>
            </a:endParaRP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elsősorban fejlesztők számára nyújt olyan platformot, amelyben alkalmazások készítéséhez kapnak “építőkockákat”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nem kell foglalkozni a szerverek üzemeltetésével 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az így fejlesztett programok rendkívül jól skálázhatók lesznek, és magas lesz a rendelkezésre állásuk is.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felhőben jóval könnyebb izoláltan dolgozni, így sok fejlesztő dolgozhat párhuzamosan, ill. a fejlesztés teljes életciklusát (fejlesztés, tesztelés, telepítés, frissítés) segítik a platform különböző eszközei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egyszerűsíti és költséghatékonyabbá teszi a szoftverfejlesztést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az árazás használati alapon történik</a:t>
            </a: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1499525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83DB406-50E8-4AC5-8418-A413596B5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Infrastuktúra</a:t>
            </a:r>
            <a:r>
              <a:rPr lang="hu-HU" dirty="0"/>
              <a:t> szolgáltatás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FA2AF42-35F9-46A3-85D4-FFF915D654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hu-HU" sz="1600" dirty="0">
                <a:effectLst/>
                <a:latin typeface="Comfortaa"/>
                <a:ea typeface="Comfortaa"/>
                <a:cs typeface="Comfortaa"/>
              </a:rPr>
              <a:t>a legalacsonyabb szintű felhőszolgáltatás ahol a szolgáltatók alapvetően számítógépeket kínálnak (leggyakrabban virtuális szerverek)</a:t>
            </a:r>
          </a:p>
          <a:p>
            <a:pPr marL="285750" indent="-285750">
              <a:buFontTx/>
              <a:buChar char="-"/>
            </a:pPr>
            <a:r>
              <a:rPr lang="hu-HU" sz="1050" dirty="0">
                <a:latin typeface="Comfortaa"/>
                <a:ea typeface="Comfortaa"/>
                <a:cs typeface="Comfortaa"/>
              </a:rPr>
              <a:t>e</a:t>
            </a:r>
            <a:r>
              <a:rPr lang="hu-HU" sz="1600" dirty="0">
                <a:effectLst/>
                <a:latin typeface="Comfortaa"/>
                <a:ea typeface="Comfortaa"/>
                <a:cs typeface="Comfortaa"/>
              </a:rPr>
              <a:t>zeket általában önkiszolgáló rendszerben lehet igényelni, tehát nincs szükség ügyfélszolgálatokkal beszélni</a:t>
            </a:r>
          </a:p>
          <a:p>
            <a:pPr marL="285750" indent="-285750">
              <a:buFontTx/>
              <a:buChar char="-"/>
            </a:pPr>
            <a:r>
              <a:rPr lang="hu-HU" sz="1050" dirty="0">
                <a:latin typeface="Comfortaa"/>
                <a:ea typeface="Comfortaa"/>
                <a:cs typeface="Comfortaa"/>
              </a:rPr>
              <a:t>n</a:t>
            </a:r>
            <a:r>
              <a:rPr lang="hu-HU" sz="1600" dirty="0">
                <a:effectLst/>
                <a:latin typeface="Comfortaa"/>
                <a:ea typeface="Comfortaa"/>
                <a:cs typeface="Comfortaa"/>
              </a:rPr>
              <a:t>agy előnye, hogy így bármikor lehet extra kapacitást vásárolni, vagy éppen felszabadítani a nem használt erőforrásokat </a:t>
            </a:r>
          </a:p>
          <a:p>
            <a:pPr marL="285750" indent="-285750">
              <a:buFontTx/>
              <a:buChar char="-"/>
            </a:pPr>
            <a:r>
              <a:rPr lang="hu-HU" sz="1600" dirty="0">
                <a:effectLst/>
                <a:latin typeface="Comfortaa"/>
                <a:ea typeface="Comfortaa"/>
                <a:cs typeface="Comfortaa"/>
              </a:rPr>
              <a:t>IaaS valójában szerverkapacitást, </a:t>
            </a:r>
            <a:r>
              <a:rPr lang="hu-HU" sz="1600" dirty="0" err="1">
                <a:effectLst/>
                <a:latin typeface="Comfortaa"/>
                <a:ea typeface="Comfortaa"/>
                <a:cs typeface="Comfortaa"/>
              </a:rPr>
              <a:t>tárhelyet</a:t>
            </a:r>
            <a:r>
              <a:rPr lang="hu-HU" sz="1600" dirty="0">
                <a:effectLst/>
                <a:latin typeface="Comfortaa"/>
                <a:ea typeface="Comfortaa"/>
                <a:cs typeface="Comfortaa"/>
              </a:rPr>
              <a:t>, operációs rendszert, hálózatot kínál ügyfeleinek, </a:t>
            </a:r>
            <a:r>
              <a:rPr lang="hu-HU" sz="1600" dirty="0" err="1">
                <a:effectLst/>
                <a:latin typeface="Comfortaa"/>
                <a:ea typeface="Comfortaa"/>
                <a:cs typeface="Comfortaa"/>
              </a:rPr>
              <a:t>virtualizációs</a:t>
            </a:r>
            <a:r>
              <a:rPr lang="hu-HU" sz="1600" dirty="0">
                <a:effectLst/>
                <a:latin typeface="Comfortaa"/>
                <a:ea typeface="Comfortaa"/>
                <a:cs typeface="Comfortaa"/>
              </a:rPr>
              <a:t> technológia segítségével</a:t>
            </a:r>
          </a:p>
          <a:p>
            <a:pPr marL="285750" indent="-285750">
              <a:buFontTx/>
              <a:buChar char="-"/>
            </a:pPr>
            <a:r>
              <a:rPr lang="hu-HU" sz="1600" dirty="0">
                <a:effectLst/>
                <a:latin typeface="Comfortaa"/>
                <a:ea typeface="Comfortaa"/>
                <a:cs typeface="Comfortaa"/>
              </a:rPr>
              <a:t>itt sincs szükség a klasszikus hardver üzemeltetési feladatokra, ez mind a szolgáltató felelőssége</a:t>
            </a:r>
          </a:p>
          <a:p>
            <a:pPr marL="285750" indent="-285750">
              <a:buFontTx/>
              <a:buChar char="-"/>
            </a:pPr>
            <a:r>
              <a:rPr lang="hu-HU" sz="1600" dirty="0">
                <a:effectLst/>
                <a:latin typeface="Comfortaa"/>
                <a:ea typeface="Comfortaa"/>
                <a:cs typeface="Comfortaa"/>
              </a:rPr>
              <a:t>itt már a használó feladata, hogy megadja, hogy pontosan milyen paraméterű </a:t>
            </a:r>
            <a:r>
              <a:rPr lang="hu-HU" sz="1600" dirty="0" err="1">
                <a:effectLst/>
                <a:latin typeface="Comfortaa"/>
                <a:ea typeface="Comfortaa"/>
                <a:cs typeface="Comfortaa"/>
              </a:rPr>
              <a:t>szerevereket</a:t>
            </a:r>
            <a:r>
              <a:rPr lang="hu-HU" sz="1600" dirty="0">
                <a:effectLst/>
                <a:latin typeface="Comfortaa"/>
                <a:ea typeface="Comfortaa"/>
                <a:cs typeface="Comfortaa"/>
              </a:rPr>
              <a:t> szeretne, és azt is, hogy milyen hálózati struktúrában, ill. milyen szoftvereket akar futtatni</a:t>
            </a:r>
          </a:p>
          <a:p>
            <a:pPr marL="285750" indent="-285750"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gépeket és a hozzájuk tartozó eszközöket általában egy közös felületen lehet elérni, leállítani, újraindítani ill. beállítani</a:t>
            </a:r>
          </a:p>
          <a:p>
            <a:pPr marL="285750" indent="-285750"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ez a legrugalmasabb felhő alapú modell</a:t>
            </a:r>
          </a:p>
          <a:p>
            <a:pPr marL="285750" indent="-285750">
              <a:buFontTx/>
              <a:buChar char="-"/>
            </a:pPr>
            <a:endParaRPr lang="hu-HU" sz="1600" dirty="0">
              <a:effectLst/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293318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4ABF713-49F9-4648-8321-9E1202FF9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Felhő szolgáltatási modell</a:t>
            </a:r>
          </a:p>
        </p:txBody>
      </p:sp>
      <p:pic>
        <p:nvPicPr>
          <p:cNvPr id="4" name="image9.png">
            <a:extLst>
              <a:ext uri="{FF2B5EF4-FFF2-40B4-BE49-F238E27FC236}">
                <a16:creationId xmlns:a16="http://schemas.microsoft.com/office/drawing/2014/main" id="{1CCD4512-385B-40D7-8005-6317F2FF632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8162" y="2053431"/>
            <a:ext cx="8067675" cy="36195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41986552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Szolgáltatott szoftver megoldások (SaaS)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https://kepezz.hu/VideoLibraryArticle/Details/3</a:t>
            </a:r>
            <a:r>
              <a:rPr lang="hu-HU" sz="1600" dirty="0"/>
              <a:t>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55BF001-8AB5-4B7A-8EEB-9EFAA4673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Piacvezető komplex irodai megoldások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B9BE3A-279E-4A07-AEAE-FB6155314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/>
              <a:t>A két piacvezető megoldás: </a:t>
            </a:r>
          </a:p>
          <a:p>
            <a:pPr>
              <a:buFontTx/>
              <a:buChar char="-"/>
            </a:pP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Google G </a:t>
            </a:r>
            <a:r>
              <a:rPr lang="hu-HU" sz="1800" u="none" strike="noStrike" dirty="0" err="1">
                <a:effectLst/>
                <a:latin typeface="Comfortaa"/>
                <a:ea typeface="Comfortaa"/>
                <a:cs typeface="Comfortaa"/>
              </a:rPr>
              <a:t>Suite</a:t>
            </a:r>
            <a:endParaRPr lang="hu-HU" sz="1800" dirty="0">
              <a:latin typeface="Comfortaa"/>
              <a:ea typeface="Comfortaa"/>
              <a:cs typeface="Comfortaa"/>
            </a:endParaRPr>
          </a:p>
          <a:p>
            <a:pPr>
              <a:buFontTx/>
              <a:buChar char="-"/>
            </a:pP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Microsoft Office 365</a:t>
            </a:r>
          </a:p>
          <a:p>
            <a:pPr marL="0" indent="0">
              <a:buNone/>
            </a:pPr>
            <a:endParaRPr lang="hu-HU" sz="1800" dirty="0"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r>
              <a:rPr lang="hu-HU" sz="1800" u="none" strike="noStrike" dirty="0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Google G </a:t>
            </a:r>
            <a:r>
              <a:rPr lang="hu-HU" sz="1800" u="none" strike="noStrike" dirty="0" err="1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Suite</a:t>
            </a:r>
            <a:r>
              <a:rPr lang="hu-HU" sz="1800" u="none" strike="noStrike" dirty="0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: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a Google népszerű felhő alapú </a:t>
            </a:r>
            <a:r>
              <a:rPr lang="hu-HU" sz="1800" dirty="0" err="1">
                <a:effectLst/>
                <a:latin typeface="Comfortaa"/>
                <a:ea typeface="Comfortaa"/>
                <a:cs typeface="Comfortaa"/>
              </a:rPr>
              <a:t>webalkamazásai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érhetők el benne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céges környezetre vannak szabva extra szolgáltatásokkal 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m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obil eszközökön a normál felhasználók számára elérhető alkalmazásokkal lehet használni a G </a:t>
            </a:r>
            <a:r>
              <a:rPr lang="hu-HU" sz="1800" dirty="0" err="1">
                <a:effectLst/>
                <a:latin typeface="Comfortaa"/>
                <a:ea typeface="Comfortaa"/>
                <a:cs typeface="Comfortaa"/>
              </a:rPr>
              <a:t>Suite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fiókot</a:t>
            </a: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  <a:latin typeface="Comfortaa"/>
                <a:ea typeface="Comfortaa"/>
                <a:cs typeface="Comfortaa"/>
              </a:rPr>
              <a:t>Microsoft Office 365: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ebben az esetben megkapjuk a Microsoft Office programcsomag Windowsra és </a:t>
            </a:r>
            <a:r>
              <a:rPr lang="hu-HU" sz="1800" dirty="0" err="1">
                <a:effectLst/>
                <a:latin typeface="Comfortaa"/>
                <a:ea typeface="Comfortaa"/>
                <a:cs typeface="Comfortaa"/>
              </a:rPr>
              <a:t>Macre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telepíthető teljes változatát is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i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tt is elérhetőek az okostelefonos/tabletes alkalmazások</a:t>
            </a:r>
          </a:p>
          <a:p>
            <a:pPr>
              <a:buFontTx/>
              <a:buChar char="-"/>
            </a:pPr>
            <a:endParaRPr lang="hu-HU" sz="1800" dirty="0">
              <a:solidFill>
                <a:srgbClr val="4B5E90"/>
              </a:solidFill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800" u="none" strike="noStrike" dirty="0">
              <a:solidFill>
                <a:srgbClr val="4B5E90"/>
              </a:solidFill>
              <a:effectLst/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091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2853C0D-9C62-403B-B39B-8B91DA1A4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Céges kommunikáció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FF72A8C-4D3F-4AB4-9947-4869447B2D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Levelezés (e-mail):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pt-BR" sz="1600" dirty="0"/>
              <a:t>A SaaS alapú levelezés előnyei: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saját </a:t>
            </a:r>
            <a:r>
              <a:rPr lang="hu-HU" sz="1600" dirty="0" err="1"/>
              <a:t>domain</a:t>
            </a:r>
            <a:r>
              <a:rPr lang="hu-HU" sz="1600" dirty="0"/>
              <a:t> használata (pl.: </a:t>
            </a:r>
            <a:r>
              <a:rPr lang="hu-HU" sz="1600" dirty="0">
                <a:hlinkClick r:id="rId2"/>
              </a:rPr>
              <a:t>gipsz.jakab@sajátcégem.hu</a:t>
            </a:r>
            <a:r>
              <a:rPr lang="hu-HU" sz="1600" dirty="0"/>
              <a:t>)</a:t>
            </a:r>
          </a:p>
          <a:p>
            <a:pPr>
              <a:buFontTx/>
              <a:buChar char="-"/>
            </a:pPr>
            <a:r>
              <a:rPr lang="hu-HU" sz="1600" dirty="0"/>
              <a:t>magas rendelkezésre állás, 99,9% felett </a:t>
            </a:r>
          </a:p>
          <a:p>
            <a:pPr>
              <a:buFontTx/>
              <a:buChar char="-"/>
            </a:pPr>
            <a:r>
              <a:rPr lang="hu-HU" sz="1600" dirty="0"/>
              <a:t>megbízhatóság, az </a:t>
            </a:r>
            <a:r>
              <a:rPr lang="hu-HU" sz="1600" dirty="0" err="1"/>
              <a:t>emailek</a:t>
            </a:r>
            <a:r>
              <a:rPr lang="hu-HU" sz="1600" dirty="0"/>
              <a:t> nem vesznek el </a:t>
            </a:r>
          </a:p>
          <a:p>
            <a:pPr>
              <a:buFontTx/>
              <a:buChar char="-"/>
            </a:pPr>
            <a:r>
              <a:rPr lang="hu-HU" sz="1600" dirty="0"/>
              <a:t>nincs (feltétlenül) szükség külön szoftver telepítésére </a:t>
            </a:r>
          </a:p>
          <a:p>
            <a:pPr>
              <a:buFontTx/>
              <a:buChar char="-"/>
            </a:pPr>
            <a:r>
              <a:rPr lang="hu-HU" sz="1600" dirty="0"/>
              <a:t>meglévő levelező kliensekkel is használhatóak</a:t>
            </a:r>
          </a:p>
          <a:p>
            <a:pPr>
              <a:buFontTx/>
              <a:buChar char="-"/>
            </a:pPr>
            <a:r>
              <a:rPr lang="hu-HU" sz="1600" dirty="0"/>
              <a:t>szinte végtelen skálázhatóság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/>
              <a:t>Hátrányai: </a:t>
            </a:r>
          </a:p>
          <a:p>
            <a:pPr>
              <a:buFontTx/>
              <a:buChar char="-"/>
            </a:pPr>
            <a:r>
              <a:rPr lang="hu-HU" sz="1600" dirty="0"/>
              <a:t>az </a:t>
            </a:r>
            <a:r>
              <a:rPr lang="hu-HU" sz="1600" dirty="0" err="1"/>
              <a:t>emaileket</a:t>
            </a:r>
            <a:r>
              <a:rPr lang="hu-HU" sz="1600" dirty="0"/>
              <a:t> egy külső cég tárolja (bár nagyon szigorú törvényi előírásoknak kell megfeleljenek)</a:t>
            </a:r>
          </a:p>
          <a:p>
            <a:pPr>
              <a:buFontTx/>
              <a:buChar char="-"/>
            </a:pPr>
            <a:r>
              <a:rPr lang="hu-HU" sz="1600" dirty="0"/>
              <a:t>kevesebb kontroll 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828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4CE578E-A34C-4EA8-A5A5-18341A8C8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belső kommunikáció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17C85C4-C400-4D07-80FF-7CD0801AC4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>
              <a:latin typeface="Comfortaa"/>
              <a:ea typeface="Comfortaa"/>
              <a:cs typeface="Comfortaa"/>
            </a:endParaRP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belső kommunikációs úgynevezett </a:t>
            </a:r>
            <a:r>
              <a:rPr lang="hu-HU" sz="1800" dirty="0" err="1">
                <a:effectLst/>
                <a:latin typeface="Comfortaa"/>
                <a:ea typeface="Comfortaa"/>
                <a:cs typeface="Comfortaa"/>
              </a:rPr>
              <a:t>csetplatformokon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keresztül a dolgozók és a csapatok effektíven tudják a kapcsolatot tartani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z adott programcsomagokba mélyen </a:t>
            </a:r>
            <a:r>
              <a:rPr lang="hu-HU" sz="1800" dirty="0" err="1">
                <a:effectLst/>
                <a:latin typeface="Comfortaa"/>
                <a:ea typeface="Comfortaa"/>
                <a:cs typeface="Comfortaa"/>
              </a:rPr>
              <a:t>intergráltak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a csevegőeszközök, így még könnyebbé teszik a munkavégzést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 biztonság itt is kiemelt szerepet kap, az adatokat titkosítva tárolják, a használathoz pedig lehetséges a többszintű hitelesítés beállítása</a:t>
            </a: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6341325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2BC198F-11B1-4B76-A075-F26EBCCBB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Fájlok tárolása/megosztása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EF76EAA-4E73-473A-9BAA-54EB01C802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Népszerű megoldások: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Google Drive, a G </a:t>
            </a:r>
            <a:r>
              <a:rPr lang="hu-HU" sz="1800" dirty="0" err="1"/>
              <a:t>Suite</a:t>
            </a:r>
            <a:r>
              <a:rPr lang="hu-HU" sz="1800" dirty="0"/>
              <a:t> csomag része</a:t>
            </a:r>
          </a:p>
          <a:p>
            <a:pPr>
              <a:buFontTx/>
              <a:buChar char="-"/>
            </a:pPr>
            <a:r>
              <a:rPr lang="hu-HU" sz="1800" dirty="0"/>
              <a:t>Microsoft OneDrive, az Office 365 csomag része </a:t>
            </a:r>
          </a:p>
          <a:p>
            <a:pPr>
              <a:buFontTx/>
              <a:buChar char="-"/>
            </a:pPr>
            <a:r>
              <a:rPr lang="hu-HU" sz="1800" dirty="0" err="1"/>
              <a:t>Dropbox</a:t>
            </a:r>
            <a:r>
              <a:rPr lang="hu-HU" sz="1800" dirty="0"/>
              <a:t>: az egyik első ilyen szolgáltató, létezik cégek számára kínált megoldása </a:t>
            </a:r>
          </a:p>
          <a:p>
            <a:pPr>
              <a:buFontTx/>
              <a:buChar char="-"/>
            </a:pPr>
            <a:r>
              <a:rPr lang="hu-HU" sz="1800" dirty="0" err="1"/>
              <a:t>Box</a:t>
            </a:r>
            <a:r>
              <a:rPr lang="hu-HU" sz="1800" dirty="0"/>
              <a:t>: szintén nagy múltú szolgáltató, kicsit kevesebb szolgáltatással, de versenyképesebb árral</a:t>
            </a: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2306EDCE-B69B-4739-B136-C54B05121FF3}"/>
              </a:ext>
            </a:extLst>
          </p:cNvPr>
          <p:cNvSpPr txBox="1"/>
          <p:nvPr/>
        </p:nvSpPr>
        <p:spPr>
          <a:xfrm>
            <a:off x="755576" y="1772817"/>
            <a:ext cx="7632848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A fájlokat egyszerűen rögtön a felhőben hozzuk létre, vagy megfelelő segédalkalmazások segítségével automatikusan szinkronizáljuk a felhőbe. Így biztosan nem vesznek el az adatok ha véletlenül letörlik őket vagy ha a fizikai eszköz (laptop, tablet) meghibásodik.</a:t>
            </a:r>
            <a:endParaRPr lang="hu-HU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1096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8F48C9C-7B2C-44E9-8E76-B4F81C7D9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Irodai programcsomagok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CEA1B52-F40C-4BFA-A060-792726C53E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Szöveges dokumentumok: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szöveges dokumentumok </a:t>
            </a:r>
          </a:p>
          <a:p>
            <a:pPr>
              <a:buFontTx/>
              <a:buChar char="-"/>
            </a:pPr>
            <a:r>
              <a:rPr lang="hu-HU" sz="1800" dirty="0"/>
              <a:t>táblázatok </a:t>
            </a:r>
          </a:p>
          <a:p>
            <a:pPr>
              <a:buFontTx/>
              <a:buChar char="-"/>
            </a:pPr>
            <a:r>
              <a:rPr lang="hu-HU" sz="1800" dirty="0"/>
              <a:t>prezentációk </a:t>
            </a: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10367AF7-187F-4919-A738-FB1F01FD6F60}"/>
              </a:ext>
            </a:extLst>
          </p:cNvPr>
          <p:cNvSpPr txBox="1"/>
          <p:nvPr/>
        </p:nvSpPr>
        <p:spPr>
          <a:xfrm>
            <a:off x="755576" y="1772817"/>
            <a:ext cx="7704856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A megosztott fájlok legtöbbször nem külső forrásból érkeznek, hanem a cég dolgozói készítik őket valamilyen formában. A leggyakrabban használt formátumok amelyek iparágtól függetlenül </a:t>
            </a:r>
            <a:r>
              <a:rPr lang="hu-HU" dirty="0" err="1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fontosak</a:t>
            </a:r>
            <a:r>
              <a:rPr lang="hu-HU" dirty="0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: szöveges dokumentumok, táblázatok és prezentációk. </a:t>
            </a:r>
            <a:endParaRPr lang="hu-HU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6805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1CF75BB-2CA3-42AD-BE4B-5D6B507D3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Információ megosztás/belső portál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D0D3B4D-C9DD-4527-A2F3-5F1979E4D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>
              <a:latin typeface="Comfortaa"/>
              <a:ea typeface="Comfortaa"/>
              <a:cs typeface="Comfortaa"/>
            </a:endParaRP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m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a már legtöbbször nem eléggé hatékony, ha csak a fájlokon keresztül osztanak meg információkat a cégen belül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s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okszor célszerűbb belső webhelyeket létrehozni ahol közzé lehet tenni a legfontosabb tartalmakat, például belső szabályzatok, kimutatások vagy akár információkat a következő csapatépítő eseményről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e</a:t>
            </a: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rre a célra vannak már olyan megoldások, amelyek segítségével programozó tudás nélkül lehet jól használható és esztétikus csapatweblapokat készíteni</a:t>
            </a:r>
          </a:p>
          <a:p>
            <a:pPr>
              <a:buFontTx/>
              <a:buChar char="-"/>
            </a:pPr>
            <a:endParaRPr lang="hu-HU" sz="1800" dirty="0">
              <a:latin typeface="Comfortaa"/>
              <a:ea typeface="Comfortaa"/>
              <a:cs typeface="Comfortaa"/>
            </a:endParaRPr>
          </a:p>
          <a:p>
            <a:pPr>
              <a:buFontTx/>
              <a:buChar char="-"/>
            </a:pPr>
            <a:r>
              <a:rPr lang="hu-HU" sz="1800" dirty="0">
                <a:effectLst/>
                <a:latin typeface="Comfortaa"/>
                <a:ea typeface="Comfortaa"/>
                <a:cs typeface="Comfortaa"/>
              </a:rPr>
              <a:t>Google webhelyek</a:t>
            </a:r>
          </a:p>
          <a:p>
            <a:pPr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Microsoft </a:t>
            </a:r>
            <a:r>
              <a:rPr lang="hu-HU" sz="1800" dirty="0" err="1">
                <a:latin typeface="Comfortaa"/>
                <a:ea typeface="Comfortaa"/>
                <a:cs typeface="Comfortaa"/>
              </a:rPr>
              <a:t>Sharepoint</a:t>
            </a:r>
            <a:r>
              <a:rPr lang="hu-HU" sz="1800" dirty="0">
                <a:latin typeface="Comfortaa"/>
                <a:ea typeface="Comfortaa"/>
                <a:cs typeface="Comfortaa"/>
              </a:rPr>
              <a:t> Online</a:t>
            </a:r>
            <a:endParaRPr lang="hu-HU" sz="1800" dirty="0">
              <a:effectLst/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4168204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23460FE-443F-4DF8-99E3-62BA3F073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Felügyelet és biztonság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EAFA8C1-79C4-407B-A043-D628D8865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/>
              <a:t>Felhasználók kezelése</a:t>
            </a:r>
          </a:p>
          <a:p>
            <a:pPr>
              <a:buFontTx/>
              <a:buChar char="-"/>
            </a:pPr>
            <a:r>
              <a:rPr lang="hu-HU" sz="1800" dirty="0"/>
              <a:t>Felhasználói biztonsági szabályok</a:t>
            </a:r>
          </a:p>
          <a:p>
            <a:pPr>
              <a:buFontTx/>
              <a:buChar char="-"/>
            </a:pPr>
            <a:r>
              <a:rPr lang="hu-HU" sz="1800" dirty="0"/>
              <a:t>Mobileszközök kezelése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7DDA2F72-6C90-440E-9D0C-8036598B4EB7}"/>
              </a:ext>
            </a:extLst>
          </p:cNvPr>
          <p:cNvSpPr txBox="1"/>
          <p:nvPr/>
        </p:nvSpPr>
        <p:spPr>
          <a:xfrm>
            <a:off x="611560" y="1772817"/>
            <a:ext cx="7920880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800" dirty="0">
                <a:solidFill>
                  <a:srgbClr val="4B5E90"/>
                </a:solidFill>
                <a:effectLst/>
                <a:latin typeface="Comfortaa"/>
                <a:ea typeface="Comfortaa"/>
                <a:cs typeface="Comfortaa"/>
              </a:rPr>
              <a:t>Az informatikai rendszerek használatával az informatikai biztonság kérdése is egyre nagyobb szerepet kap. A cégek legfontosabb és legértékesebb információi digitális formában vannak tárolva, így más módon kell ezeket megvédeni. A felhőszolgáltatók többféle eszközt nyújtanak amelyekkel a céges informatikai rendszereket még biztonságosabbá lehet tenni.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4130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7DB542F-0406-4214-9DD3-97B61F38D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Egyéb </a:t>
            </a:r>
            <a:r>
              <a:rPr lang="hu-HU" dirty="0" err="1"/>
              <a:t>Saas</a:t>
            </a:r>
            <a:r>
              <a:rPr lang="hu-HU" dirty="0"/>
              <a:t> megoldások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A51459D-9CD7-4003-832E-9240D7AEB1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Specifikusabb szoftverek:</a:t>
            </a:r>
          </a:p>
          <a:p>
            <a:pPr marL="0" lvl="0" indent="0" algn="just">
              <a:lnSpc>
                <a:spcPct val="150000"/>
              </a:lnSpc>
              <a:spcAft>
                <a:spcPts val="1000"/>
              </a:spcAft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lvl="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k</a:t>
            </a: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érdőívek készítése, legyen akár belső céges, vagy </a:t>
            </a:r>
            <a:r>
              <a:rPr lang="hu-HU" sz="1800" u="none" strike="noStrike" dirty="0" err="1">
                <a:effectLst/>
                <a:latin typeface="Comfortaa"/>
                <a:ea typeface="Comfortaa"/>
                <a:cs typeface="Comfortaa"/>
              </a:rPr>
              <a:t>partneker</a:t>
            </a: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 felhasználók részére (Megoldások: Google Űrlapok, Microsoft </a:t>
            </a:r>
            <a:r>
              <a:rPr lang="hu-HU" sz="1800" u="none" strike="noStrike" dirty="0" err="1">
                <a:effectLst/>
                <a:latin typeface="Comfortaa"/>
                <a:ea typeface="Comfortaa"/>
                <a:cs typeface="Comfortaa"/>
              </a:rPr>
              <a:t>Forms</a:t>
            </a: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, </a:t>
            </a:r>
            <a:r>
              <a:rPr lang="hu-HU" sz="1800" u="none" strike="noStrike" dirty="0" err="1">
                <a:effectLst/>
                <a:latin typeface="Comfortaa"/>
                <a:ea typeface="Comfortaa"/>
                <a:cs typeface="Comfortaa"/>
              </a:rPr>
              <a:t>Survey</a:t>
            </a: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 </a:t>
            </a:r>
            <a:r>
              <a:rPr lang="hu-HU" sz="1800" u="none" strike="noStrike" dirty="0" err="1">
                <a:effectLst/>
                <a:latin typeface="Comfortaa"/>
                <a:ea typeface="Comfortaa"/>
                <a:cs typeface="Comfortaa"/>
              </a:rPr>
              <a:t>Monkey</a:t>
            </a: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)</a:t>
            </a:r>
            <a:endParaRPr lang="hu-HU" sz="1800" dirty="0">
              <a:latin typeface="Comfortaa"/>
              <a:ea typeface="Comfortaa"/>
              <a:cs typeface="Comfortaa"/>
            </a:endParaRPr>
          </a:p>
          <a:p>
            <a:pPr lvl="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s</a:t>
            </a: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zámlázás, szoftver telepítése nélkül, kizárólag böngészőből (Megoldások: szamlazz.hu, billingo.hu)</a:t>
            </a:r>
          </a:p>
          <a:p>
            <a:pPr lvl="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dirty="0">
                <a:latin typeface="Comfortaa"/>
                <a:ea typeface="Comfortaa"/>
                <a:cs typeface="Comfortaa"/>
              </a:rPr>
              <a:t>m</a:t>
            </a: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unkaidő </a:t>
            </a:r>
            <a:r>
              <a:rPr lang="hu-HU" sz="1800" u="none" strike="noStrike" dirty="0" err="1">
                <a:effectLst/>
                <a:latin typeface="Comfortaa"/>
                <a:ea typeface="Comfortaa"/>
                <a:cs typeface="Comfortaa"/>
              </a:rPr>
              <a:t>nyílvántartás</a:t>
            </a:r>
            <a:r>
              <a:rPr lang="hu-HU" sz="1800" u="none" strike="noStrike" dirty="0">
                <a:effectLst/>
                <a:latin typeface="Comfortaa"/>
                <a:ea typeface="Comfortaa"/>
                <a:cs typeface="Comfortaa"/>
              </a:rPr>
              <a:t> (olmunkaido.hu, ruac.eu)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6887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Infrastruktúra szolgáltatás (IaaS)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https://kepezz.hu/VideoLibraryArticle/Details/3</a:t>
            </a:r>
            <a:r>
              <a:rPr lang="hu-HU" sz="1600" dirty="0"/>
              <a:t>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2F63B3C-6F30-40DA-A703-981B318B5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Infrastruktúra szolgáltatás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D5C88EC-44AA-4A11-A1E0-5C9C528E98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az infrastruktúra szolgáltatás a legalacsonyabb szintű felhő szolgáltatás, ahol a szolgáltatók virtuális számítógépeket kínálnak a hozzájuk tartozó hálózati infrastruktúrával</a:t>
            </a:r>
          </a:p>
          <a:p>
            <a:pPr>
              <a:buFontTx/>
              <a:buChar char="-"/>
            </a:pPr>
            <a:r>
              <a:rPr lang="hu-HU" sz="1800" dirty="0">
                <a:latin typeface="+mj-lt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 legtöbb fizikai paramétert meg lehet adni a gépekhez (processzor, memória, merevlemez, stb.), mintha tényleg valódi gépek lennének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a hálózati komponensek is teljesen flexibilisen konfigurálhatóak, csak itt nem kell a kábelekkel bajlódni</a:t>
            </a:r>
          </a:p>
          <a:p>
            <a:pPr marL="0" indent="0">
              <a:buNone/>
            </a:pPr>
            <a:endParaRPr lang="hu-HU" sz="1800" dirty="0">
              <a:latin typeface="+mj-lt"/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  <a:latin typeface="+mj-lt"/>
              </a:rPr>
              <a:t>Piacvezető szolgáltatók:</a:t>
            </a:r>
          </a:p>
          <a:p>
            <a:pPr>
              <a:buFontTx/>
              <a:buChar char="-"/>
            </a:pPr>
            <a:r>
              <a:rPr lang="hu-HU" sz="1800" dirty="0">
                <a:latin typeface="+mj-lt"/>
              </a:rPr>
              <a:t>Amazon Web </a:t>
            </a:r>
            <a:r>
              <a:rPr lang="hu-HU" sz="1800" dirty="0" err="1">
                <a:latin typeface="+mj-lt"/>
              </a:rPr>
              <a:t>Services</a:t>
            </a:r>
            <a:r>
              <a:rPr lang="hu-HU" sz="1800" dirty="0">
                <a:latin typeface="+mj-lt"/>
              </a:rPr>
              <a:t> (AWS) </a:t>
            </a:r>
          </a:p>
          <a:p>
            <a:pPr>
              <a:buFontTx/>
              <a:buChar char="-"/>
            </a:pPr>
            <a:r>
              <a:rPr lang="hu-HU" sz="1800" dirty="0">
                <a:latin typeface="+mj-lt"/>
              </a:rPr>
              <a:t>Microsoft </a:t>
            </a:r>
            <a:r>
              <a:rPr lang="hu-HU" sz="1800" dirty="0" err="1">
                <a:latin typeface="+mj-lt"/>
              </a:rPr>
              <a:t>Azure</a:t>
            </a:r>
            <a:r>
              <a:rPr lang="hu-HU" sz="1800" dirty="0">
                <a:latin typeface="+mj-lt"/>
              </a:rPr>
              <a:t> </a:t>
            </a:r>
          </a:p>
          <a:p>
            <a:pPr>
              <a:buFontTx/>
              <a:buChar char="-"/>
            </a:pPr>
            <a:r>
              <a:rPr lang="hu-HU" sz="1800" dirty="0">
                <a:latin typeface="+mj-lt"/>
              </a:rPr>
              <a:t>Google </a:t>
            </a:r>
            <a:r>
              <a:rPr lang="hu-HU" sz="1800" dirty="0" err="1">
                <a:latin typeface="+mj-lt"/>
              </a:rPr>
              <a:t>Cloud</a:t>
            </a:r>
            <a:r>
              <a:rPr lang="hu-HU" sz="1800" dirty="0">
                <a:latin typeface="+mj-lt"/>
              </a:rPr>
              <a:t> Platform (GCP)</a:t>
            </a:r>
            <a:endParaRPr lang="hu-HU" sz="1800" dirty="0">
              <a:solidFill>
                <a:srgbClr val="4B5E90"/>
              </a:solidFill>
              <a:latin typeface="+mj-lt"/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5819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A05A598-D2F2-4C7C-8E00-2DB4704EA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Virtuális gépek a felhőben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4CEE7D5-E551-4BFF-91B4-CF253D0CAB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Előnyök: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nincs szükség megvásárolni a gépeket, csak bérelni kell őket</a:t>
            </a:r>
          </a:p>
          <a:p>
            <a:pPr>
              <a:buFontTx/>
              <a:buChar char="-"/>
            </a:pPr>
            <a:r>
              <a:rPr lang="hu-HU" sz="1600" dirty="0"/>
              <a:t>mindig az aktuális igényekhez lehet igazítani a megvásárolt kapacitást, ami növeli a költséghatékonyságot </a:t>
            </a:r>
          </a:p>
          <a:p>
            <a:pPr>
              <a:buFontTx/>
              <a:buChar char="-"/>
            </a:pPr>
            <a:r>
              <a:rPr lang="hu-HU" sz="1600" dirty="0"/>
              <a:t>jól lehet vele kezelni a hirtelen megnövekvő terhelést </a:t>
            </a:r>
          </a:p>
          <a:p>
            <a:pPr>
              <a:buFontTx/>
              <a:buChar char="-"/>
            </a:pPr>
            <a:r>
              <a:rPr lang="hu-HU" sz="1600" dirty="0"/>
              <a:t>nem kell félni a meghibásodástól, a gépek mindig elérhetőek lesznek </a:t>
            </a:r>
          </a:p>
          <a:p>
            <a:pPr>
              <a:buFontTx/>
              <a:buChar char="-"/>
            </a:pPr>
            <a:r>
              <a:rPr lang="hu-HU" sz="1600" dirty="0"/>
              <a:t>nagyon könnyen lehet a világ bármely pontján ugyanolyan minőségű szolgáltatást nyújtani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7208C491-DE57-4853-9C2C-A033A5CE2A9D}"/>
              </a:ext>
            </a:extLst>
          </p:cNvPr>
          <p:cNvSpPr txBox="1"/>
          <p:nvPr/>
        </p:nvSpPr>
        <p:spPr>
          <a:xfrm>
            <a:off x="755576" y="1844824"/>
            <a:ext cx="7704856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  <a:effectLst/>
                <a:latin typeface="+mj-lt"/>
                <a:ea typeface="Comfortaa"/>
                <a:cs typeface="Comfortaa"/>
              </a:rPr>
              <a:t>Minden informatikai megoldáshoz szükség van egy számítógépre. Ennek a formája és hozzáférése sokat változott az utóbbi időben, éppen a felhők elterjedése miatt. Míg régebben meg kellett venni az alkatrészeket, majd összeépíteni, beüzemelni a gépeket, addig a felhőben mindezt megtehetjük néhány kattintással. </a:t>
            </a:r>
            <a:endParaRPr lang="hu-HU" sz="1600" dirty="0">
              <a:solidFill>
                <a:srgbClr val="4B5E9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311075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B9D874-DCC4-4CAD-B325-04AA12DBC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Virtuális gépek a felhőben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822A87D-7285-4DC8-91ED-4151D8EC8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Hátrányok: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erős függőség a szolgáltatótól, sajnos a nagyon magas elérhetőség ellenére is előfordulhatnak kimaradások</a:t>
            </a:r>
          </a:p>
          <a:p>
            <a:pPr>
              <a:buFontTx/>
              <a:buChar char="-"/>
            </a:pPr>
            <a:r>
              <a:rPr lang="hu-HU" sz="1800" dirty="0"/>
              <a:t>szolgáltatóváltás elég nehéz, emiatt fontos jól megfontolni a választást </a:t>
            </a:r>
          </a:p>
          <a:p>
            <a:pPr>
              <a:buFontTx/>
              <a:buChar char="-"/>
            </a:pPr>
            <a:r>
              <a:rPr lang="hu-HU" sz="1800" dirty="0"/>
              <a:t>az internet kapcsolat létfontosságú, </a:t>
            </a:r>
            <a:r>
              <a:rPr lang="hu-HU" sz="1800" dirty="0" err="1"/>
              <a:t>nélküle</a:t>
            </a:r>
            <a:r>
              <a:rPr lang="hu-HU" sz="1800" dirty="0"/>
              <a:t> nem lehet elérni sem a felhőt, sem az ott futó </a:t>
            </a:r>
            <a:r>
              <a:rPr lang="hu-HU" sz="1800" dirty="0" err="1"/>
              <a:t>gépeinket</a:t>
            </a:r>
            <a:r>
              <a:rPr lang="hu-HU" sz="1800" dirty="0"/>
              <a:t> </a:t>
            </a:r>
          </a:p>
          <a:p>
            <a:pPr>
              <a:buFontTx/>
              <a:buChar char="-"/>
            </a:pPr>
            <a:r>
              <a:rPr lang="hu-HU" sz="1800" dirty="0"/>
              <a:t>előfordulhatnak törvényi problémák, például olyan esetekben, amikor a törvényileg van szabályozva, hogy </a:t>
            </a:r>
            <a:r>
              <a:rPr lang="hu-HU" sz="1800" dirty="0" err="1"/>
              <a:t>földrajzilag</a:t>
            </a:r>
            <a:r>
              <a:rPr lang="hu-HU" sz="1800" dirty="0"/>
              <a:t> hol kell legyenek a </a:t>
            </a:r>
            <a:r>
              <a:rPr lang="hu-HU" sz="1800" dirty="0" err="1"/>
              <a:t>gépeink</a:t>
            </a:r>
            <a:r>
              <a:rPr lang="hu-HU" sz="1800" dirty="0"/>
              <a:t> </a:t>
            </a:r>
          </a:p>
          <a:p>
            <a:pPr>
              <a:buFontTx/>
              <a:buChar char="-"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Géptípusok: </a:t>
            </a:r>
            <a:r>
              <a:rPr lang="hu-HU" sz="1800" dirty="0"/>
              <a:t>minden szolgáltatónál lehetőség van megfelelő célokra optimalizált gépek közül válogatni. Az egyes típusokban különbözőek a processzor, </a:t>
            </a:r>
            <a:r>
              <a:rPr lang="hu-HU" sz="1800" dirty="0" err="1"/>
              <a:t>memóra</a:t>
            </a:r>
            <a:r>
              <a:rPr lang="hu-HU" sz="1800" dirty="0"/>
              <a:t>, tárhely és hálózati kapacitások.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0851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C88EAA7-B58D-4A14-A2B1-4B75440C8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Virtuális gépek a felhőben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DE770EA-A798-46BC-A53C-1D6D82A00C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Leggyakoribb típusok: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általános felhasználás</a:t>
            </a:r>
          </a:p>
          <a:p>
            <a:pPr>
              <a:buFontTx/>
              <a:buChar char="-"/>
            </a:pPr>
            <a:r>
              <a:rPr lang="hu-HU" sz="1800" dirty="0"/>
              <a:t>számítás (CPU) optimalizált</a:t>
            </a:r>
          </a:p>
          <a:p>
            <a:pPr>
              <a:buFontTx/>
              <a:buChar char="-"/>
            </a:pPr>
            <a:r>
              <a:rPr lang="hu-HU" sz="1800" dirty="0"/>
              <a:t>memória optimalizált</a:t>
            </a:r>
          </a:p>
          <a:p>
            <a:pPr>
              <a:buFontTx/>
              <a:buChar char="-"/>
            </a:pPr>
            <a:r>
              <a:rPr lang="hu-HU" sz="1800" dirty="0"/>
              <a:t>tárhely optimalizált</a:t>
            </a: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Virtuális gépek a nagy szolgáltatóknál: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graphicFrame>
        <p:nvGraphicFramePr>
          <p:cNvPr id="4" name="Táblázat 3">
            <a:extLst>
              <a:ext uri="{FF2B5EF4-FFF2-40B4-BE49-F238E27FC236}">
                <a16:creationId xmlns:a16="http://schemas.microsoft.com/office/drawing/2014/main" id="{D59C6F7C-C870-4CE9-87CE-55C0DFBBF3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013513"/>
              </p:ext>
            </p:extLst>
          </p:nvPr>
        </p:nvGraphicFramePr>
        <p:xfrm>
          <a:off x="683568" y="4941169"/>
          <a:ext cx="8003232" cy="1105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67744">
                  <a:extLst>
                    <a:ext uri="{9D8B030D-6E8A-4147-A177-3AD203B41FA5}">
                      <a16:colId xmlns:a16="http://schemas.microsoft.com/office/drawing/2014/main" val="550534572"/>
                    </a:ext>
                  </a:extLst>
                </a:gridCol>
                <a:gridCol w="2667744">
                  <a:extLst>
                    <a:ext uri="{9D8B030D-6E8A-4147-A177-3AD203B41FA5}">
                      <a16:colId xmlns:a16="http://schemas.microsoft.com/office/drawing/2014/main" val="3649040438"/>
                    </a:ext>
                  </a:extLst>
                </a:gridCol>
                <a:gridCol w="2667744">
                  <a:extLst>
                    <a:ext uri="{9D8B030D-6E8A-4147-A177-3AD203B41FA5}">
                      <a16:colId xmlns:a16="http://schemas.microsoft.com/office/drawing/2014/main" val="3919459359"/>
                    </a:ext>
                  </a:extLst>
                </a:gridCol>
              </a:tblGrid>
              <a:tr h="273953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AWS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Azure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 dirty="0">
                          <a:effectLst/>
                        </a:rPr>
                        <a:t>GCP</a:t>
                      </a:r>
                      <a:endParaRPr lang="hu-HU" sz="1200" dirty="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2457547603"/>
                  </a:ext>
                </a:extLst>
              </a:tr>
              <a:tr h="734159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 dirty="0">
                          <a:effectLst/>
                        </a:rPr>
                        <a:t>Amazon </a:t>
                      </a:r>
                      <a:r>
                        <a:rPr lang="hu-HU" sz="1200" dirty="0" err="1">
                          <a:effectLst/>
                        </a:rPr>
                        <a:t>Elastic</a:t>
                      </a:r>
                      <a:r>
                        <a:rPr lang="hu-HU" sz="1200" dirty="0">
                          <a:effectLst/>
                        </a:rPr>
                        <a:t> </a:t>
                      </a:r>
                      <a:r>
                        <a:rPr lang="hu-HU" sz="1200" dirty="0" err="1">
                          <a:effectLst/>
                        </a:rPr>
                        <a:t>Compute</a:t>
                      </a:r>
                      <a:r>
                        <a:rPr lang="hu-HU" sz="1200" dirty="0">
                          <a:effectLst/>
                        </a:rPr>
                        <a:t> </a:t>
                      </a:r>
                      <a:r>
                        <a:rPr lang="hu-HU" sz="1200" dirty="0" err="1">
                          <a:effectLst/>
                        </a:rPr>
                        <a:t>Cloud</a:t>
                      </a:r>
                      <a:r>
                        <a:rPr lang="hu-HU" sz="1200" dirty="0">
                          <a:effectLst/>
                        </a:rPr>
                        <a:t> (Amazon EC2)</a:t>
                      </a:r>
                      <a:endParaRPr lang="hu-HU" sz="1200" dirty="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 dirty="0" err="1">
                          <a:effectLst/>
                        </a:rPr>
                        <a:t>Virtual</a:t>
                      </a:r>
                      <a:r>
                        <a:rPr lang="hu-HU" sz="1200" dirty="0">
                          <a:effectLst/>
                        </a:rPr>
                        <a:t> </a:t>
                      </a:r>
                      <a:r>
                        <a:rPr lang="hu-HU" sz="1200" dirty="0" err="1">
                          <a:effectLst/>
                        </a:rPr>
                        <a:t>Machines</a:t>
                      </a:r>
                      <a:endParaRPr lang="hu-HU" sz="1200" dirty="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 dirty="0" err="1">
                          <a:effectLst/>
                        </a:rPr>
                        <a:t>Compute</a:t>
                      </a:r>
                      <a:r>
                        <a:rPr lang="hu-HU" sz="1200" dirty="0">
                          <a:effectLst/>
                        </a:rPr>
                        <a:t> </a:t>
                      </a:r>
                      <a:r>
                        <a:rPr lang="hu-HU" sz="1200" dirty="0" err="1">
                          <a:effectLst/>
                        </a:rPr>
                        <a:t>Engine</a:t>
                      </a:r>
                      <a:endParaRPr lang="hu-HU" sz="1200" dirty="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2461434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21228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BC63BF1-5AB4-4A57-ADDF-69ADADDE8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Virtuális gépek a hálózatban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9AE61DC-3025-434A-BFF4-7AF8494556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virtuális gépekből is általában több példányra van szükségünk (például van egy levelező szerverünk, egy fájlmegosztó szerverünk, stb.)</a:t>
            </a:r>
          </a:p>
          <a:p>
            <a:pPr>
              <a:buFontTx/>
              <a:buChar char="-"/>
            </a:pPr>
            <a:r>
              <a:rPr lang="hu-HU" sz="1800" dirty="0"/>
              <a:t>ezeket a gépeket is hálózatba kell kapcsolni ahhoz, hogy egymással kommunikálni tudjanak</a:t>
            </a:r>
          </a:p>
          <a:p>
            <a:pPr>
              <a:buFontTx/>
              <a:buChar char="-"/>
            </a:pPr>
            <a:r>
              <a:rPr lang="hu-HU" sz="1800" dirty="0"/>
              <a:t>ezek a hálózatok - ahogyan a gépek is – virtuálisak</a:t>
            </a:r>
          </a:p>
          <a:p>
            <a:pPr>
              <a:buFontTx/>
              <a:buChar char="-"/>
            </a:pPr>
            <a:r>
              <a:rPr lang="hu-HU" sz="1800" dirty="0"/>
              <a:t>a kezelésüket a felhők webes felületén keresztül tudjuk elvégezni, ahol minden olyan beállítás lehetséges, ami a fizikai eszközökön is</a:t>
            </a:r>
          </a:p>
          <a:p>
            <a:pPr>
              <a:buFontTx/>
              <a:buChar char="-"/>
            </a:pPr>
            <a:r>
              <a:rPr lang="hu-HU" sz="1800" dirty="0"/>
              <a:t>a biztonság is komoly szerepet kap ezeknél a hálózatoknál, az egyes korlátozások (milyen portok, IP tartományok érhetőek el) teljesen </a:t>
            </a:r>
            <a:r>
              <a:rPr lang="hu-HU" sz="1800" dirty="0" err="1"/>
              <a:t>testreszabhatók</a:t>
            </a: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42679040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22B8857-7BEF-45F6-A1AB-6D4A564B1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Virtuális gépek a hálózatban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3A87962-580D-400D-B946-D923AA4336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  <a:latin typeface="+mj-lt"/>
              </a:rPr>
              <a:t>Virtuális (magán) hálózatok: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  <a:latin typeface="+mj-lt"/>
            </a:endParaRPr>
          </a:p>
          <a:p>
            <a:pPr marL="400050" indent="-28575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dirty="0">
                <a:latin typeface="+mj-lt"/>
              </a:rPr>
              <a:t>á</a:t>
            </a: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ltalában </a:t>
            </a:r>
            <a:r>
              <a:rPr lang="hu-HU" sz="1800" dirty="0" err="1">
                <a:effectLst/>
                <a:latin typeface="+mj-lt"/>
                <a:ea typeface="Comfortaa"/>
                <a:cs typeface="Comfortaa"/>
              </a:rPr>
              <a:t>Virtual</a:t>
            </a: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 Public </a:t>
            </a:r>
            <a:r>
              <a:rPr lang="hu-HU" sz="1800" dirty="0" err="1">
                <a:effectLst/>
                <a:latin typeface="+mj-lt"/>
                <a:ea typeface="Comfortaa"/>
                <a:cs typeface="Comfortaa"/>
              </a:rPr>
              <a:t>Cloud-nak</a:t>
            </a: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 (VPC-</a:t>
            </a:r>
            <a:r>
              <a:rPr lang="hu-HU" sz="1800" dirty="0" err="1">
                <a:effectLst/>
                <a:latin typeface="+mj-lt"/>
                <a:ea typeface="Comfortaa"/>
                <a:cs typeface="Comfortaa"/>
              </a:rPr>
              <a:t>nek</a:t>
            </a: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) hívják a publikus felhőkben létrehozott </a:t>
            </a:r>
            <a:r>
              <a:rPr lang="hu-HU" sz="1800" dirty="0" err="1">
                <a:effectLst/>
                <a:latin typeface="+mj-lt"/>
                <a:ea typeface="Comfortaa"/>
                <a:cs typeface="Comfortaa"/>
              </a:rPr>
              <a:t>hálózatokat</a:t>
            </a:r>
            <a:endParaRPr lang="hu-HU" sz="1800" dirty="0">
              <a:latin typeface="+mj-lt"/>
              <a:ea typeface="Comfortaa"/>
              <a:cs typeface="Comfortaa"/>
            </a:endParaRPr>
          </a:p>
          <a:p>
            <a:pPr marL="400050" indent="-28575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dirty="0">
                <a:latin typeface="+mj-lt"/>
                <a:ea typeface="Comfortaa"/>
                <a:cs typeface="Comfortaa"/>
              </a:rPr>
              <a:t>e</a:t>
            </a: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zek szolgálnak alapvető egységként, amelyek egymástól izolálva vannak </a:t>
            </a:r>
            <a:endParaRPr lang="hu-HU" sz="1800" dirty="0">
              <a:latin typeface="+mj-lt"/>
              <a:ea typeface="Comfortaa"/>
              <a:cs typeface="Comfortaa"/>
            </a:endParaRPr>
          </a:p>
          <a:p>
            <a:pPr marL="400050" indent="-28575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a VPC-ket össze lehet kötni (VPC </a:t>
            </a:r>
            <a:r>
              <a:rPr lang="hu-HU" sz="1800" dirty="0" err="1">
                <a:effectLst/>
                <a:latin typeface="+mj-lt"/>
                <a:ea typeface="Comfortaa"/>
                <a:cs typeface="Comfortaa"/>
              </a:rPr>
              <a:t>peering</a:t>
            </a: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), de normál esetben nem átjárhatóak </a:t>
            </a:r>
          </a:p>
          <a:p>
            <a:pPr marL="400050" indent="-28575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VPC-n van lehetőség alhálózatok létrehozására, a virtuális gépeket ilyen alhálózatokra kell kapcsolni</a:t>
            </a:r>
          </a:p>
          <a:p>
            <a:pPr marL="400050" indent="-28575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hu-HU" sz="1800" dirty="0">
                <a:latin typeface="+mj-lt"/>
                <a:ea typeface="Comfortaa"/>
                <a:cs typeface="Comfortaa"/>
              </a:rPr>
              <a:t>i</a:t>
            </a: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nternetről való eléréshez általában egy külön komponens segít, egy átjárón (</a:t>
            </a:r>
            <a:r>
              <a:rPr lang="hu-HU" sz="1800" dirty="0" err="1">
                <a:effectLst/>
                <a:latin typeface="+mj-lt"/>
                <a:ea typeface="Comfortaa"/>
                <a:cs typeface="Comfortaa"/>
              </a:rPr>
              <a:t>gateway</a:t>
            </a:r>
            <a:r>
              <a:rPr lang="hu-HU" sz="1800" dirty="0">
                <a:effectLst/>
                <a:latin typeface="+mj-lt"/>
                <a:ea typeface="Comfortaa"/>
                <a:cs typeface="Comfortaa"/>
              </a:rPr>
              <a:t>) keresztül megy át a publikus forgalom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1731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ACAC06E-D0B1-42CE-94DB-20AC91BA7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Virtuális gépek a hálózatban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6D969D6-0894-4AD7-8E24-D44ABF29E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Virtuális hálózatok a nagy szolgáltatóknál: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Terheléselosztás (</a:t>
            </a:r>
            <a:r>
              <a:rPr lang="hu-HU" sz="1600" dirty="0" err="1">
                <a:solidFill>
                  <a:srgbClr val="4B5E90"/>
                </a:solidFill>
              </a:rPr>
              <a:t>Load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Balancing</a:t>
            </a:r>
            <a:r>
              <a:rPr lang="hu-HU" sz="1600" dirty="0">
                <a:solidFill>
                  <a:srgbClr val="4B5E90"/>
                </a:solidFill>
              </a:rPr>
              <a:t>):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graphicFrame>
        <p:nvGraphicFramePr>
          <p:cNvPr id="4" name="Táblázat 3">
            <a:extLst>
              <a:ext uri="{FF2B5EF4-FFF2-40B4-BE49-F238E27FC236}">
                <a16:creationId xmlns:a16="http://schemas.microsoft.com/office/drawing/2014/main" id="{CE8626E2-0A0D-4860-B826-0E91BAB393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753772"/>
              </p:ext>
            </p:extLst>
          </p:nvPr>
        </p:nvGraphicFramePr>
        <p:xfrm>
          <a:off x="611560" y="2204864"/>
          <a:ext cx="8136903" cy="10179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12301">
                  <a:extLst>
                    <a:ext uri="{9D8B030D-6E8A-4147-A177-3AD203B41FA5}">
                      <a16:colId xmlns:a16="http://schemas.microsoft.com/office/drawing/2014/main" val="2721105670"/>
                    </a:ext>
                  </a:extLst>
                </a:gridCol>
                <a:gridCol w="2712301">
                  <a:extLst>
                    <a:ext uri="{9D8B030D-6E8A-4147-A177-3AD203B41FA5}">
                      <a16:colId xmlns:a16="http://schemas.microsoft.com/office/drawing/2014/main" val="468046058"/>
                    </a:ext>
                  </a:extLst>
                </a:gridCol>
                <a:gridCol w="2712301">
                  <a:extLst>
                    <a:ext uri="{9D8B030D-6E8A-4147-A177-3AD203B41FA5}">
                      <a16:colId xmlns:a16="http://schemas.microsoft.com/office/drawing/2014/main" val="731896375"/>
                    </a:ext>
                  </a:extLst>
                </a:gridCol>
              </a:tblGrid>
              <a:tr h="296369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AWS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Azure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GCP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450732396"/>
                  </a:ext>
                </a:extLst>
              </a:tr>
              <a:tr h="567727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Amazon Virtual Private Cloud (Amazon VPC)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Azure Virtual Network (VNet)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 dirty="0" err="1">
                          <a:effectLst/>
                        </a:rPr>
                        <a:t>Virtual</a:t>
                      </a:r>
                      <a:r>
                        <a:rPr lang="hu-HU" sz="1200" dirty="0">
                          <a:effectLst/>
                        </a:rPr>
                        <a:t> </a:t>
                      </a:r>
                      <a:r>
                        <a:rPr lang="hu-HU" sz="1200" dirty="0" err="1">
                          <a:effectLst/>
                        </a:rPr>
                        <a:t>Private</a:t>
                      </a:r>
                      <a:r>
                        <a:rPr lang="hu-HU" sz="1200" dirty="0">
                          <a:effectLst/>
                        </a:rPr>
                        <a:t> </a:t>
                      </a:r>
                      <a:r>
                        <a:rPr lang="hu-HU" sz="1200" dirty="0" err="1">
                          <a:effectLst/>
                        </a:rPr>
                        <a:t>Cloud</a:t>
                      </a:r>
                      <a:r>
                        <a:rPr lang="hu-HU" sz="1200" dirty="0">
                          <a:effectLst/>
                        </a:rPr>
                        <a:t> (VPC)</a:t>
                      </a:r>
                      <a:endParaRPr lang="hu-HU" sz="1200" dirty="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2531816250"/>
                  </a:ext>
                </a:extLst>
              </a:tr>
            </a:tbl>
          </a:graphicData>
        </a:graphic>
      </p:graphicFrame>
      <p:sp>
        <p:nvSpPr>
          <p:cNvPr id="5" name="Szövegdoboz 4">
            <a:extLst>
              <a:ext uri="{FF2B5EF4-FFF2-40B4-BE49-F238E27FC236}">
                <a16:creationId xmlns:a16="http://schemas.microsoft.com/office/drawing/2014/main" id="{F0EAF9D3-BF9D-46BD-8791-05DC47C39D60}"/>
              </a:ext>
            </a:extLst>
          </p:cNvPr>
          <p:cNvSpPr txBox="1"/>
          <p:nvPr/>
        </p:nvSpPr>
        <p:spPr>
          <a:xfrm>
            <a:off x="611560" y="3827434"/>
            <a:ext cx="7920880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terheléselosztó (</a:t>
            </a:r>
            <a:r>
              <a:rPr lang="hu-HU" sz="1600" dirty="0" err="1">
                <a:solidFill>
                  <a:srgbClr val="4B5E90"/>
                </a:solidFill>
              </a:rPr>
              <a:t>Load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Balancer</a:t>
            </a:r>
            <a:r>
              <a:rPr lang="hu-HU" sz="1600" dirty="0">
                <a:solidFill>
                  <a:srgbClr val="4B5E90"/>
                </a:solidFill>
              </a:rPr>
              <a:t>) lehetővé teszi a terhelés elosztását két vagy több virtuális szerver (például Webszerver, Email szerver, Adatbázis szerver) között.</a:t>
            </a:r>
          </a:p>
        </p:txBody>
      </p:sp>
      <p:pic>
        <p:nvPicPr>
          <p:cNvPr id="6" name="image12.png">
            <a:extLst>
              <a:ext uri="{FF2B5EF4-FFF2-40B4-BE49-F238E27FC236}">
                <a16:creationId xmlns:a16="http://schemas.microsoft.com/office/drawing/2014/main" id="{76D9BE6A-8DD7-4F34-BE7C-CAA637A46BE4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084378" y="4450447"/>
            <a:ext cx="4559830" cy="2279974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9088671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4D16E96-B3A1-4E88-BB43-CB97A7794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Virtuális gépek a hálózatban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8017B69-6BA2-4FD4-9EE9-1B7EF820F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Terheléselosztás a nagy szolgáltatóknál: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Névszolgáltatás (DNS) a felhőben: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 publikus felhőszolgáltatók kínálnak DNS szolgáltatást</a:t>
            </a:r>
          </a:p>
          <a:p>
            <a:pPr>
              <a:buFontTx/>
              <a:buChar char="-"/>
            </a:pPr>
            <a:r>
              <a:rPr lang="hu-HU" sz="1600" dirty="0"/>
              <a:t>ezzel a felhőben létrehozott eszközeinket (virtuális gépeket, terheléselosztókat, stb.) lehet “nevesíteni”, vagyis hozzájuk </a:t>
            </a:r>
            <a:r>
              <a:rPr lang="hu-HU" sz="1600" dirty="0" err="1"/>
              <a:t>domain</a:t>
            </a:r>
            <a:r>
              <a:rPr lang="hu-HU" sz="1600" dirty="0"/>
              <a:t> neveket rendelni egy adott névtartományban</a:t>
            </a:r>
          </a:p>
          <a:p>
            <a:pPr>
              <a:buFontTx/>
              <a:buChar char="-"/>
            </a:pPr>
            <a:r>
              <a:rPr lang="hu-HU" sz="1600" dirty="0"/>
              <a:t>ezek a DNS szolgáltatások általában nagyon megbízhatóak és magas rendelkezésre állást garantálnak</a:t>
            </a:r>
            <a:endParaRPr lang="hu-HU" sz="1600" dirty="0">
              <a:solidFill>
                <a:srgbClr val="4B5E90"/>
              </a:solidFill>
            </a:endParaRPr>
          </a:p>
        </p:txBody>
      </p:sp>
      <p:graphicFrame>
        <p:nvGraphicFramePr>
          <p:cNvPr id="4" name="Táblázat 3">
            <a:extLst>
              <a:ext uri="{FF2B5EF4-FFF2-40B4-BE49-F238E27FC236}">
                <a16:creationId xmlns:a16="http://schemas.microsoft.com/office/drawing/2014/main" id="{246A8FCE-7EA4-417E-BFA6-145FFC922B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55917"/>
              </p:ext>
            </p:extLst>
          </p:nvPr>
        </p:nvGraphicFramePr>
        <p:xfrm>
          <a:off x="539552" y="1988841"/>
          <a:ext cx="8064897" cy="7435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88299">
                  <a:extLst>
                    <a:ext uri="{9D8B030D-6E8A-4147-A177-3AD203B41FA5}">
                      <a16:colId xmlns:a16="http://schemas.microsoft.com/office/drawing/2014/main" val="961980744"/>
                    </a:ext>
                  </a:extLst>
                </a:gridCol>
                <a:gridCol w="2688299">
                  <a:extLst>
                    <a:ext uri="{9D8B030D-6E8A-4147-A177-3AD203B41FA5}">
                      <a16:colId xmlns:a16="http://schemas.microsoft.com/office/drawing/2014/main" val="1785309703"/>
                    </a:ext>
                  </a:extLst>
                </a:gridCol>
                <a:gridCol w="2688299">
                  <a:extLst>
                    <a:ext uri="{9D8B030D-6E8A-4147-A177-3AD203B41FA5}">
                      <a16:colId xmlns:a16="http://schemas.microsoft.com/office/drawing/2014/main" val="3826280524"/>
                    </a:ext>
                  </a:extLst>
                </a:gridCol>
              </a:tblGrid>
              <a:tr h="289113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AWS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Azure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GCP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312929888"/>
                  </a:ext>
                </a:extLst>
              </a:tr>
              <a:tr h="358959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Elastic Load Balancing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>
                          <a:effectLst/>
                        </a:rPr>
                        <a:t>Azure Load Balancer</a:t>
                      </a:r>
                      <a:endParaRPr lang="hu-HU" sz="120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hu-HU" sz="1200" dirty="0" err="1">
                          <a:effectLst/>
                        </a:rPr>
                        <a:t>Cloud</a:t>
                      </a:r>
                      <a:r>
                        <a:rPr lang="hu-HU" sz="1200" dirty="0">
                          <a:effectLst/>
                        </a:rPr>
                        <a:t> </a:t>
                      </a:r>
                      <a:r>
                        <a:rPr lang="hu-HU" sz="1200" dirty="0" err="1">
                          <a:effectLst/>
                        </a:rPr>
                        <a:t>Load</a:t>
                      </a:r>
                      <a:r>
                        <a:rPr lang="hu-HU" sz="1200" dirty="0">
                          <a:effectLst/>
                        </a:rPr>
                        <a:t> </a:t>
                      </a:r>
                      <a:r>
                        <a:rPr lang="hu-HU" sz="1200" dirty="0" err="1">
                          <a:effectLst/>
                        </a:rPr>
                        <a:t>Balancing</a:t>
                      </a:r>
                      <a:endParaRPr lang="hu-HU" sz="1200" dirty="0">
                        <a:effectLst/>
                        <a:latin typeface="Comfortaa"/>
                        <a:ea typeface="Comfortaa"/>
                        <a:cs typeface="Comfortaa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2465783967"/>
                  </a:ext>
                </a:extLst>
              </a:tr>
            </a:tbl>
          </a:graphicData>
        </a:graphic>
      </p:graphicFrame>
      <p:sp>
        <p:nvSpPr>
          <p:cNvPr id="5" name="Szövegdoboz 4">
            <a:extLst>
              <a:ext uri="{FF2B5EF4-FFF2-40B4-BE49-F238E27FC236}">
                <a16:creationId xmlns:a16="http://schemas.microsoft.com/office/drawing/2014/main" id="{FC3BA301-80EF-4624-947B-CFBF5F987CFC}"/>
              </a:ext>
            </a:extLst>
          </p:cNvPr>
          <p:cNvSpPr txBox="1"/>
          <p:nvPr/>
        </p:nvSpPr>
        <p:spPr>
          <a:xfrm>
            <a:off x="539552" y="3573016"/>
            <a:ext cx="792088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DNS - </a:t>
            </a:r>
            <a:r>
              <a:rPr lang="hu-HU" sz="1600" dirty="0" err="1"/>
              <a:t>Domain</a:t>
            </a:r>
            <a:r>
              <a:rPr lang="hu-HU" sz="1600" dirty="0"/>
              <a:t> </a:t>
            </a:r>
            <a:r>
              <a:rPr lang="hu-HU" sz="1600" dirty="0" err="1"/>
              <a:t>Name</a:t>
            </a:r>
            <a:r>
              <a:rPr lang="hu-HU" sz="1600" dirty="0"/>
              <a:t> System egy olyan szolgáltatás, ami azért felel, hogy egy adott </a:t>
            </a:r>
            <a:r>
              <a:rPr lang="hu-HU" sz="1600" dirty="0" err="1"/>
              <a:t>domain</a:t>
            </a:r>
            <a:r>
              <a:rPr lang="hu-HU" sz="1600" dirty="0"/>
              <a:t> név (például www.azéncégem.hu) használatakor - például amikor begépeljük a böngészőbe - a kérés a megfelelő (IP című) kiszolgálóhoz jusson el.</a:t>
            </a:r>
          </a:p>
        </p:txBody>
      </p:sp>
    </p:spTree>
    <p:extLst>
      <p:ext uri="{BB962C8B-B14F-4D97-AF65-F5344CB8AC3E}">
        <p14:creationId xmlns:p14="http://schemas.microsoft.com/office/powerpoint/2010/main" val="3598058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AFFADF7B-5EC1-41FE-A9D6-50001699C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</a:t>
            </a:r>
            <a:r>
              <a:rPr lang="hu-HU" dirty="0"/>
              <a:t>. 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A felhő technológiák elterjedése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https://kepezz.hu/VideoLibraryArticle/Details/3</a:t>
            </a:r>
            <a:r>
              <a:rPr lang="hu-HU" sz="1600" dirty="0"/>
              <a:t>  (regisztráció után)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33263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0B43CB0-2677-4043-A955-1F614BCAA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felhő technológiák elterjedése</a:t>
            </a:r>
          </a:p>
        </p:txBody>
      </p:sp>
      <p:pic>
        <p:nvPicPr>
          <p:cNvPr id="4" name="image6.png">
            <a:extLst>
              <a:ext uri="{FF2B5EF4-FFF2-40B4-BE49-F238E27FC236}">
                <a16:creationId xmlns:a16="http://schemas.microsoft.com/office/drawing/2014/main" id="{8CC7C9A1-BBFA-4972-A4C2-C4D9E7CE20D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805781"/>
            <a:ext cx="7315200" cy="41148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6723396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B65D04-B3C6-48D7-8DB5-48A6812BA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felhő technológiák elterjedése</a:t>
            </a:r>
          </a:p>
        </p:txBody>
      </p:sp>
      <p:pic>
        <p:nvPicPr>
          <p:cNvPr id="4" name="image4.png">
            <a:extLst>
              <a:ext uri="{FF2B5EF4-FFF2-40B4-BE49-F238E27FC236}">
                <a16:creationId xmlns:a16="http://schemas.microsoft.com/office/drawing/2014/main" id="{33BCC28B-41A5-4203-931D-109A8E00879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805781"/>
            <a:ext cx="7315200" cy="41148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6576446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F1C0357-BAE7-450D-93CE-8E2230BD8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felhő technológiák elterjedése</a:t>
            </a:r>
          </a:p>
        </p:txBody>
      </p:sp>
      <p:pic>
        <p:nvPicPr>
          <p:cNvPr id="4" name="image1.png">
            <a:extLst>
              <a:ext uri="{FF2B5EF4-FFF2-40B4-BE49-F238E27FC236}">
                <a16:creationId xmlns:a16="http://schemas.microsoft.com/office/drawing/2014/main" id="{15C31CD6-DE8D-4FE1-BC03-5F7A2245A43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805781"/>
            <a:ext cx="7315200" cy="41148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8622772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0886404F-851A-41E7-93E1-B029785EE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VI.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Ajánlott képzések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https://kepezz.hu/VideoLibraryArticle/Details/3</a:t>
            </a:r>
            <a:r>
              <a:rPr lang="hu-HU" sz="18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297613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985E00-9ED6-445E-A61E-7B88727F7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936104"/>
          </a:xfrm>
        </p:spPr>
        <p:txBody>
          <a:bodyPr>
            <a:normAutofit/>
          </a:bodyPr>
          <a:lstStyle/>
          <a:p>
            <a:r>
              <a:rPr lang="hu-HU" dirty="0" err="1"/>
              <a:t>Saas</a:t>
            </a:r>
            <a:r>
              <a:rPr lang="hu-HU" dirty="0"/>
              <a:t> alapú irodai programcsomag használat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0BD30B-BBD3-4026-9B65-3C7F71BF8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Tematika: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programcsomag szolgáltatásainak alapvető áttekintése és bemutatása </a:t>
            </a:r>
          </a:p>
          <a:p>
            <a:pPr>
              <a:buFontTx/>
              <a:buChar char="-"/>
            </a:pPr>
            <a:r>
              <a:rPr lang="hu-HU" sz="1600" dirty="0"/>
              <a:t>az elérhető kliens programok telepítése PC-re/Mac-re (ha elérhetőek) </a:t>
            </a:r>
          </a:p>
          <a:p>
            <a:pPr>
              <a:buFontTx/>
              <a:buChar char="-"/>
            </a:pPr>
            <a:r>
              <a:rPr lang="hu-HU" sz="1600" dirty="0"/>
              <a:t>levelezés konfigurálása (címlista, naptár, feladatok) </a:t>
            </a:r>
          </a:p>
          <a:p>
            <a:pPr>
              <a:buFontTx/>
              <a:buChar char="-"/>
            </a:pPr>
            <a:r>
              <a:rPr lang="hu-HU" sz="1600" dirty="0"/>
              <a:t>haladó levelezési beállítások (automatikus válaszok, átirányítás, egyedi szabályok) </a:t>
            </a:r>
          </a:p>
          <a:p>
            <a:pPr>
              <a:buFontTx/>
              <a:buChar char="-"/>
            </a:pPr>
            <a:r>
              <a:rPr lang="hu-HU" sz="1600" dirty="0"/>
              <a:t>fájlmegosztás használata (megosztás, feltöltés, automatikus mentés) </a:t>
            </a:r>
          </a:p>
          <a:p>
            <a:pPr>
              <a:buFontTx/>
              <a:buChar char="-"/>
            </a:pPr>
            <a:r>
              <a:rPr lang="hu-HU" sz="1600" dirty="0"/>
              <a:t>dokumentumok kezelése </a:t>
            </a:r>
          </a:p>
          <a:p>
            <a:pPr>
              <a:buFontTx/>
              <a:buChar char="-"/>
            </a:pPr>
            <a:r>
              <a:rPr lang="hu-HU" sz="1600" dirty="0"/>
              <a:t>csoportmunka támogatás (belső weboldalak létrehozása, megosztása másokkal);</a:t>
            </a:r>
          </a:p>
          <a:p>
            <a:pPr>
              <a:buFontTx/>
              <a:buChar char="-"/>
            </a:pPr>
            <a:r>
              <a:rPr lang="hu-HU" sz="1600" dirty="0"/>
              <a:t>kommunikációs eszközök (chatprogramok, </a:t>
            </a:r>
            <a:r>
              <a:rPr lang="hu-HU" sz="1600" dirty="0" err="1"/>
              <a:t>audió</a:t>
            </a:r>
            <a:r>
              <a:rPr lang="hu-HU" sz="1600" dirty="0"/>
              <a:t> és videóhívások) </a:t>
            </a:r>
          </a:p>
          <a:p>
            <a:pPr>
              <a:buFontTx/>
              <a:buChar char="-"/>
            </a:pPr>
            <a:r>
              <a:rPr lang="hu-HU" sz="1600" dirty="0"/>
              <a:t>mobileszközök beállítása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D044FBFA-069A-4D56-BB3E-AF9193095515}"/>
              </a:ext>
            </a:extLst>
          </p:cNvPr>
          <p:cNvSpPr txBox="1"/>
          <p:nvPr/>
        </p:nvSpPr>
        <p:spPr>
          <a:xfrm>
            <a:off x="611560" y="1844824"/>
            <a:ext cx="7868426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képzés során a hallgatók megismerik az adott programcsomag szolgáltatásait és képesek lesznek azokat hatékonyan használni, különös tekintettel a csoportmunkát támogató funkciókra.</a:t>
            </a:r>
          </a:p>
        </p:txBody>
      </p:sp>
    </p:spTree>
    <p:extLst>
      <p:ext uri="{BB962C8B-B14F-4D97-AF65-F5344CB8AC3E}">
        <p14:creationId xmlns:p14="http://schemas.microsoft.com/office/powerpoint/2010/main" val="21313955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5CB51AA-9F10-4DAD-B429-DA42CB9B0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/>
              <a:t>Saas</a:t>
            </a:r>
            <a:r>
              <a:rPr lang="hu-HU" dirty="0"/>
              <a:t> alapú irodai programcsomag üzemeltetés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9E96865-541C-4CE8-9CCF-ECE3437711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Tematika: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programcsomag szolgáltatásainak alapvető áttekintése és bemutatása</a:t>
            </a:r>
          </a:p>
          <a:p>
            <a:pPr>
              <a:buFontTx/>
              <a:buChar char="-"/>
            </a:pPr>
            <a:r>
              <a:rPr lang="hu-HU" sz="1600" dirty="0" err="1"/>
              <a:t>domain</a:t>
            </a:r>
            <a:r>
              <a:rPr lang="hu-HU" sz="1600" dirty="0"/>
              <a:t> adminisztráció (a céghez tartozó </a:t>
            </a:r>
            <a:r>
              <a:rPr lang="hu-HU" sz="1600" dirty="0" err="1"/>
              <a:t>domain</a:t>
            </a:r>
            <a:r>
              <a:rPr lang="hu-HU" sz="1600" dirty="0"/>
              <a:t> létrehozása és beállítása)</a:t>
            </a:r>
          </a:p>
          <a:p>
            <a:pPr>
              <a:buFontTx/>
              <a:buChar char="-"/>
            </a:pPr>
            <a:r>
              <a:rPr lang="hu-HU" sz="1600" dirty="0"/>
              <a:t>felhasználók adminisztráció (felvétel, módosítás, törlés és egyéb beállítások) </a:t>
            </a:r>
          </a:p>
          <a:p>
            <a:pPr>
              <a:buFontTx/>
              <a:buChar char="-"/>
            </a:pPr>
            <a:r>
              <a:rPr lang="hu-HU" sz="1600" dirty="0"/>
              <a:t>biztonsági beállítások (jogosultságok, szerepkörök, több faktoros bejelentkezés, mobil eszközök biztonsága) </a:t>
            </a:r>
          </a:p>
          <a:p>
            <a:pPr>
              <a:buFontTx/>
              <a:buChar char="-"/>
            </a:pPr>
            <a:r>
              <a:rPr lang="hu-HU" sz="1600" dirty="0"/>
              <a:t>levelezés alapvető konfigurálása</a:t>
            </a:r>
          </a:p>
          <a:p>
            <a:pPr>
              <a:buFontTx/>
              <a:buChar char="-"/>
            </a:pPr>
            <a:r>
              <a:rPr lang="hu-HU" sz="1600" dirty="0"/>
              <a:t>fájlmegosztás alapvető konfigurálása (közös használatú helyek, személyes mappák)</a:t>
            </a:r>
          </a:p>
          <a:p>
            <a:pPr>
              <a:buFontTx/>
              <a:buChar char="-"/>
            </a:pPr>
            <a:r>
              <a:rPr lang="hu-HU" sz="1600" dirty="0"/>
              <a:t>kommunikációs eszközök konfigurálása (értekezletekhez szükséges beállítások) </a:t>
            </a:r>
          </a:p>
          <a:p>
            <a:pPr>
              <a:buFontTx/>
              <a:buChar char="-"/>
            </a:pPr>
            <a:r>
              <a:rPr lang="hu-HU" sz="1600" dirty="0"/>
              <a:t>belső weboldalak használatához szükséges beállítások </a:t>
            </a:r>
          </a:p>
          <a:p>
            <a:pPr>
              <a:buFontTx/>
              <a:buChar char="-"/>
            </a:pPr>
            <a:r>
              <a:rPr lang="hu-HU" sz="1600" dirty="0"/>
              <a:t>felügyelet, riportok készítése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680A53B-99B2-4D38-BF3C-10408B4FCA3A}"/>
              </a:ext>
            </a:extLst>
          </p:cNvPr>
          <p:cNvSpPr txBox="1"/>
          <p:nvPr/>
        </p:nvSpPr>
        <p:spPr>
          <a:xfrm>
            <a:off x="611560" y="1844825"/>
            <a:ext cx="7776864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képzés során a hallgatók megismerik az adott felhő alapú programcsomag alapvető szolgáltatásaihoz </a:t>
            </a:r>
            <a:r>
              <a:rPr lang="hu-HU" sz="1600" dirty="0" err="1">
                <a:solidFill>
                  <a:srgbClr val="4B5E90"/>
                </a:solidFill>
              </a:rPr>
              <a:t>kapcsolodó</a:t>
            </a:r>
            <a:r>
              <a:rPr lang="hu-HU" sz="1600" dirty="0">
                <a:solidFill>
                  <a:srgbClr val="4B5E90"/>
                </a:solidFill>
              </a:rPr>
              <a:t> üzemeltetési feladatokat és azok elvégzéséhez szükséges lépéseket.</a:t>
            </a:r>
          </a:p>
        </p:txBody>
      </p:sp>
    </p:spTree>
    <p:extLst>
      <p:ext uri="{BB962C8B-B14F-4D97-AF65-F5344CB8AC3E}">
        <p14:creationId xmlns:p14="http://schemas.microsoft.com/office/powerpoint/2010/main" val="19598139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FFD203A-076A-40CC-A11C-D7B1B05EE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Bevezetés az </a:t>
            </a:r>
            <a:r>
              <a:rPr lang="hu-HU" dirty="0" err="1"/>
              <a:t>Iaas</a:t>
            </a:r>
            <a:r>
              <a:rPr lang="hu-HU" dirty="0"/>
              <a:t> alapú infrastruktúra üzemeltetésébe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28C4692-076C-4D52-86FB-00BFEEA4AE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Tematika: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bevezetés a felhőalapú szolgáltatásokba, alapvetőbb szolgáltatások bemutatása </a:t>
            </a:r>
          </a:p>
          <a:p>
            <a:pPr>
              <a:buFontTx/>
              <a:buChar char="-"/>
            </a:pPr>
            <a:r>
              <a:rPr lang="hu-HU" sz="1600" dirty="0"/>
              <a:t>virtuális gépek kezelése (típusok, létrehozás, törlés, </a:t>
            </a:r>
            <a:r>
              <a:rPr lang="hu-HU" sz="1600" dirty="0" err="1"/>
              <a:t>újrafelhasználás</a:t>
            </a:r>
            <a:r>
              <a:rPr lang="hu-HU" sz="1600" dirty="0"/>
              <a:t>) </a:t>
            </a:r>
          </a:p>
          <a:p>
            <a:pPr>
              <a:buFontTx/>
              <a:buChar char="-"/>
            </a:pPr>
            <a:r>
              <a:rPr lang="hu-HU" sz="1600" dirty="0"/>
              <a:t>tárhelyszolgáltatások (megosztott adatok tárolása) </a:t>
            </a:r>
          </a:p>
          <a:p>
            <a:pPr>
              <a:buFontTx/>
              <a:buChar char="-"/>
            </a:pPr>
            <a:r>
              <a:rPr lang="hu-HU" sz="1600" dirty="0"/>
              <a:t>hálózatok, terheléselosztás, skálázhatóság (TCP hálózatok, </a:t>
            </a:r>
            <a:r>
              <a:rPr lang="hu-HU" sz="1600" dirty="0" err="1"/>
              <a:t>Load</a:t>
            </a:r>
            <a:r>
              <a:rPr lang="hu-HU" sz="1600" dirty="0"/>
              <a:t> </a:t>
            </a:r>
            <a:r>
              <a:rPr lang="hu-HU" sz="1600" dirty="0" err="1"/>
              <a:t>Balancerek</a:t>
            </a:r>
            <a:r>
              <a:rPr lang="hu-HU" sz="1600" dirty="0"/>
              <a:t>, automatikus skálázás) </a:t>
            </a:r>
          </a:p>
          <a:p>
            <a:pPr>
              <a:buFontTx/>
              <a:buChar char="-"/>
            </a:pPr>
            <a:r>
              <a:rPr lang="hu-HU" sz="1600" dirty="0"/>
              <a:t>jogosultság és biztonság 6. DNS szolgáltatás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76EB6FB-F5FE-410E-B7C2-97C97B6FD04A}"/>
              </a:ext>
            </a:extLst>
          </p:cNvPr>
          <p:cNvSpPr txBox="1"/>
          <p:nvPr/>
        </p:nvSpPr>
        <p:spPr>
          <a:xfrm>
            <a:off x="683568" y="1772817"/>
            <a:ext cx="7776864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képzés során a hallgatók megismerik a felhő alapú infrastruktúra alapjait és egy egyszerűbb IT infrastruktúra létrehozásához szükséges lépéseket.</a:t>
            </a:r>
          </a:p>
        </p:txBody>
      </p:sp>
    </p:spTree>
    <p:extLst>
      <p:ext uri="{BB962C8B-B14F-4D97-AF65-F5344CB8AC3E}">
        <p14:creationId xmlns:p14="http://schemas.microsoft.com/office/powerpoint/2010/main" val="3333115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AED06AC-DC24-49DA-BB1C-56AFDE684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https://kepezz.hu/VideoLibraryArticle/Details/3</a:t>
            </a:r>
            <a:r>
              <a:rPr lang="hu-HU" sz="16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0729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4C2FF06-11AC-4E85-8EEA-2A7883D10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51069A4-5344-4513-9096-D0A521C3D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/>
              <a:t>a felhő használatával sokkal egyszerűbben oldhatóak meg az informatikai feladatok</a:t>
            </a:r>
          </a:p>
          <a:p>
            <a:pPr>
              <a:buFontTx/>
              <a:buChar char="-"/>
            </a:pPr>
            <a:r>
              <a:rPr lang="hu-HU" sz="1800" dirty="0"/>
              <a:t>nincs szükség hardver vásárlására, annak üzemeltetésére, az esetleges hibák javításával sem kell foglalkozni</a:t>
            </a:r>
          </a:p>
          <a:p>
            <a:pPr>
              <a:buFontTx/>
              <a:buChar char="-"/>
            </a:pPr>
            <a:r>
              <a:rPr lang="hu-HU" sz="1800" dirty="0"/>
              <a:t>a felhőben futó szoftverek rendelkezésre állása és megbízhatósága is sokkal magasabb, mint a saját üzemeltetésűeké</a:t>
            </a:r>
          </a:p>
          <a:p>
            <a:pPr>
              <a:buFontTx/>
              <a:buChar char="-"/>
            </a:pPr>
            <a:r>
              <a:rPr lang="hu-HU" sz="1800" dirty="0"/>
              <a:t>az árazása is nagyon kedvező és illeszkedik a cég méretéhez, kisebb vállalkozások számára is elérhető</a:t>
            </a:r>
          </a:p>
          <a:p>
            <a:pPr>
              <a:buFontTx/>
              <a:buChar char="-"/>
            </a:pPr>
            <a:r>
              <a:rPr lang="hu-HU" sz="1800" dirty="0"/>
              <a:t>az igények növekedését vagy éppen csökkenését is képes nagyon gyorsan követni, így nincs szükség felesleges kiadásokra</a:t>
            </a:r>
          </a:p>
        </p:txBody>
      </p:sp>
    </p:spTree>
    <p:extLst>
      <p:ext uri="{BB962C8B-B14F-4D97-AF65-F5344CB8AC3E}">
        <p14:creationId xmlns:p14="http://schemas.microsoft.com/office/powerpoint/2010/main" val="28295419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1CDC5CD-6377-4E9F-9FC0-CAF3F2359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versenyhátrányok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DF28C01-46B1-4EA0-9525-6ED0DF2CDB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azok a cégek, akik maradnak a hagyományos megoldásoknál jóval magasabb költséggel tudják csak a </a:t>
            </a:r>
            <a:r>
              <a:rPr lang="hu-HU" sz="1800" dirty="0" err="1"/>
              <a:t>szoftvereiket</a:t>
            </a:r>
            <a:r>
              <a:rPr lang="hu-HU" sz="1800" dirty="0"/>
              <a:t> üzemeltetni</a:t>
            </a:r>
          </a:p>
          <a:p>
            <a:pPr>
              <a:buFontTx/>
              <a:buChar char="-"/>
            </a:pPr>
            <a:r>
              <a:rPr lang="hu-HU" sz="1800" dirty="0"/>
              <a:t>a fizikai hardvereket általában elég drágák, külön hely kell nekik és nagy eséllyel romlanak el</a:t>
            </a:r>
          </a:p>
          <a:p>
            <a:pPr>
              <a:buFontTx/>
              <a:buChar char="-"/>
            </a:pPr>
            <a:r>
              <a:rPr lang="hu-HU" sz="1800" dirty="0"/>
              <a:t>ezek nagyobb szakértelmet is igényelnek, tehát jobban ki vannak téve munkaerőpiac változásainak</a:t>
            </a:r>
          </a:p>
          <a:p>
            <a:pPr>
              <a:buFontTx/>
              <a:buChar char="-"/>
            </a:pPr>
            <a:r>
              <a:rPr lang="hu-HU" sz="1800" dirty="0"/>
              <a:t>a cég növekedését és nehezebben tudják szoftverekkel támogatni, ami képes kiszolgálni egy 10 fős céget, az már nem biztos, hogy egy 100 fős organizáció esetében is működik</a:t>
            </a:r>
          </a:p>
          <a:p>
            <a:pPr>
              <a:buFontTx/>
              <a:buChar char="-"/>
            </a:pPr>
            <a:r>
              <a:rPr lang="hu-HU" sz="1800" dirty="0"/>
              <a:t>ha pedig csak </a:t>
            </a:r>
            <a:r>
              <a:rPr lang="hu-HU" sz="1800" dirty="0" err="1"/>
              <a:t>igényszerűen</a:t>
            </a:r>
            <a:r>
              <a:rPr lang="hu-HU" sz="1800" dirty="0"/>
              <a:t> van szükségük nagyobb kapacitásra, akkor kénytelenek azt egész évben fenntartani</a:t>
            </a:r>
          </a:p>
        </p:txBody>
      </p:sp>
    </p:spTree>
    <p:extLst>
      <p:ext uri="{BB962C8B-B14F-4D97-AF65-F5344CB8AC3E}">
        <p14:creationId xmlns:p14="http://schemas.microsoft.com/office/powerpoint/2010/main" val="32948173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1686</TotalTime>
  <Words>3052</Words>
  <Application>Microsoft Office PowerPoint</Application>
  <PresentationFormat>Diavetítés a képernyőre (4:3 oldalarány)</PresentationFormat>
  <Paragraphs>413</Paragraphs>
  <Slides>45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45</vt:i4>
      </vt:variant>
    </vt:vector>
  </HeadingPairs>
  <TitlesOfParts>
    <vt:vector size="49" baseType="lpstr">
      <vt:lpstr>Arial</vt:lpstr>
      <vt:lpstr>Calibri</vt:lpstr>
      <vt:lpstr>Comfortaa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Felhőmegoldások mint skálázható it infrastruktúra     2021</vt:lpstr>
      <vt:lpstr>PowerPoint-bemutató</vt:lpstr>
      <vt:lpstr>Jogszabályi háttér</vt:lpstr>
      <vt:lpstr>PowerPoint-bemutató</vt:lpstr>
      <vt:lpstr>Felhő definíciója</vt:lpstr>
      <vt:lpstr>Felhő típusai</vt:lpstr>
      <vt:lpstr>Nyilvános felhő</vt:lpstr>
      <vt:lpstr>magánfelhő</vt:lpstr>
      <vt:lpstr>Hibrid felhő</vt:lpstr>
      <vt:lpstr>Felhőben elérhető szolgáltatások</vt:lpstr>
      <vt:lpstr>Szolgáltatott szoftver</vt:lpstr>
      <vt:lpstr>Platform szolgáltatás </vt:lpstr>
      <vt:lpstr>Infrastuktúra szolgáltatás</vt:lpstr>
      <vt:lpstr>Felhő szolgáltatási modell</vt:lpstr>
      <vt:lpstr>PowerPoint-bemutató</vt:lpstr>
      <vt:lpstr>Piacvezető komplex irodai megoldások</vt:lpstr>
      <vt:lpstr>Céges kommunikáció</vt:lpstr>
      <vt:lpstr>belső kommunikáció</vt:lpstr>
      <vt:lpstr>Fájlok tárolása/megosztása</vt:lpstr>
      <vt:lpstr>Irodai programcsomagok</vt:lpstr>
      <vt:lpstr>Információ megosztás/belső portál</vt:lpstr>
      <vt:lpstr>Felügyelet és biztonság</vt:lpstr>
      <vt:lpstr>Egyéb Saas megoldások</vt:lpstr>
      <vt:lpstr>PowerPoint-bemutató</vt:lpstr>
      <vt:lpstr>Infrastruktúra szolgáltatás</vt:lpstr>
      <vt:lpstr>Virtuális gépek a felhőben</vt:lpstr>
      <vt:lpstr>Virtuális gépek a felhőben</vt:lpstr>
      <vt:lpstr>Virtuális gépek a felhőben</vt:lpstr>
      <vt:lpstr>Virtuális gépek a hálózatban</vt:lpstr>
      <vt:lpstr>Virtuális gépek a hálózatban</vt:lpstr>
      <vt:lpstr>Virtuális gépek a hálózatban</vt:lpstr>
      <vt:lpstr>Virtuális gépek a hálózatban</vt:lpstr>
      <vt:lpstr>PowerPoint-bemutató</vt:lpstr>
      <vt:lpstr>A felhő technológiák elterjedése</vt:lpstr>
      <vt:lpstr>A felhő technológiák elterjedése</vt:lpstr>
      <vt:lpstr>A felhő technológiák elterjedése</vt:lpstr>
      <vt:lpstr>PowerPoint-bemutató</vt:lpstr>
      <vt:lpstr>Saas alapú irodai programcsomag használat</vt:lpstr>
      <vt:lpstr>Saas alapú irodai programcsomag üzemeltetés</vt:lpstr>
      <vt:lpstr>Bevezetés az Iaas alapú infrastruktúra üzemeltetésébe</vt:lpstr>
      <vt:lpstr>PowerPoint-bemutató</vt:lpstr>
      <vt:lpstr>versenyelőnyök</vt:lpstr>
      <vt:lpstr>versenyhátrányok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1138</cp:revision>
  <cp:lastPrinted>2019-09-17T07:24:41Z</cp:lastPrinted>
  <dcterms:created xsi:type="dcterms:W3CDTF">2014-03-03T11:13:53Z</dcterms:created>
  <dcterms:modified xsi:type="dcterms:W3CDTF">2021-05-12T07:20:09Z</dcterms:modified>
</cp:coreProperties>
</file>