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45"/>
  </p:notesMasterIdLst>
  <p:sldIdLst>
    <p:sldId id="256" r:id="rId2"/>
    <p:sldId id="297" r:id="rId3"/>
    <p:sldId id="264" r:id="rId4"/>
    <p:sldId id="262" r:id="rId5"/>
    <p:sldId id="260" r:id="rId6"/>
    <p:sldId id="298" r:id="rId7"/>
    <p:sldId id="263" r:id="rId8"/>
    <p:sldId id="299" r:id="rId9"/>
    <p:sldId id="265" r:id="rId10"/>
    <p:sldId id="266" r:id="rId11"/>
    <p:sldId id="267" r:id="rId12"/>
    <p:sldId id="300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301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6" r:id="rId39"/>
    <p:sldId id="293" r:id="rId40"/>
    <p:sldId id="302" r:id="rId41"/>
    <p:sldId id="294" r:id="rId42"/>
    <p:sldId id="295" r:id="rId43"/>
    <p:sldId id="258" r:id="rId44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49AC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3218DE-6A19-4558-959E-3880A66A8E5C}" type="doc">
      <dgm:prSet loTypeId="urn:microsoft.com/office/officeart/2005/8/layout/pyramid4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C2150FBE-F7C8-4A77-81C0-3D2A83194CEB}">
      <dgm:prSet phldrT="[Szöveg]" custT="1"/>
      <dgm:spPr/>
      <dgm:t>
        <a:bodyPr/>
        <a:lstStyle/>
        <a:p>
          <a:r>
            <a:rPr lang="hu-HU" sz="900" dirty="0"/>
            <a:t>konstrukció</a:t>
          </a:r>
        </a:p>
      </dgm:t>
    </dgm:pt>
    <dgm:pt modelId="{AB95A194-5995-4D43-B442-6C97EC5E0C34}" type="parTrans" cxnId="{3EC5B147-9660-444E-BD6C-35C1BF82F7BA}">
      <dgm:prSet/>
      <dgm:spPr/>
      <dgm:t>
        <a:bodyPr/>
        <a:lstStyle/>
        <a:p>
          <a:endParaRPr lang="hu-HU"/>
        </a:p>
      </dgm:t>
    </dgm:pt>
    <dgm:pt modelId="{5E6104BD-06D0-4B6C-8708-5783649DBD57}" type="sibTrans" cxnId="{3EC5B147-9660-444E-BD6C-35C1BF82F7BA}">
      <dgm:prSet/>
      <dgm:spPr/>
      <dgm:t>
        <a:bodyPr/>
        <a:lstStyle/>
        <a:p>
          <a:endParaRPr lang="hu-HU"/>
        </a:p>
      </dgm:t>
    </dgm:pt>
    <dgm:pt modelId="{0D21C8DC-CD9A-424F-8438-C9D2EF80CCFF}">
      <dgm:prSet phldrT="[Szöveg]" custT="1"/>
      <dgm:spPr/>
      <dgm:t>
        <a:bodyPr/>
        <a:lstStyle/>
        <a:p>
          <a:r>
            <a:rPr lang="hu-HU" sz="1200" dirty="0"/>
            <a:t>anyag</a:t>
          </a:r>
        </a:p>
      </dgm:t>
    </dgm:pt>
    <dgm:pt modelId="{A140C943-172D-4A3D-84A1-94E0519C10D7}" type="parTrans" cxnId="{2724D381-AF66-4A7D-83B5-1EE0E068B484}">
      <dgm:prSet/>
      <dgm:spPr/>
      <dgm:t>
        <a:bodyPr/>
        <a:lstStyle/>
        <a:p>
          <a:endParaRPr lang="hu-HU"/>
        </a:p>
      </dgm:t>
    </dgm:pt>
    <dgm:pt modelId="{91A69DC8-C922-441D-8B8B-803538AF4783}" type="sibTrans" cxnId="{2724D381-AF66-4A7D-83B5-1EE0E068B484}">
      <dgm:prSet/>
      <dgm:spPr/>
      <dgm:t>
        <a:bodyPr/>
        <a:lstStyle/>
        <a:p>
          <a:endParaRPr lang="hu-HU"/>
        </a:p>
      </dgm:t>
    </dgm:pt>
    <dgm:pt modelId="{55CC756B-5584-4AEE-A14D-5094B20B3DCA}">
      <dgm:prSet phldrT="[Szöveg]" custT="1"/>
      <dgm:spPr/>
      <dgm:t>
        <a:bodyPr/>
        <a:lstStyle/>
        <a:p>
          <a:r>
            <a:rPr lang="hu-HU" sz="900" dirty="0"/>
            <a:t>gyártás-technológia</a:t>
          </a:r>
        </a:p>
      </dgm:t>
    </dgm:pt>
    <dgm:pt modelId="{D30CFB39-50F2-4F36-974A-BC2051D81AEC}" type="parTrans" cxnId="{91E997DA-F533-4DBE-9732-CE3CA53ADFF8}">
      <dgm:prSet/>
      <dgm:spPr/>
      <dgm:t>
        <a:bodyPr/>
        <a:lstStyle/>
        <a:p>
          <a:endParaRPr lang="hu-HU"/>
        </a:p>
      </dgm:t>
    </dgm:pt>
    <dgm:pt modelId="{EC46CB89-8032-4CEE-9F28-A8457B682A50}" type="sibTrans" cxnId="{91E997DA-F533-4DBE-9732-CE3CA53ADFF8}">
      <dgm:prSet/>
      <dgm:spPr/>
      <dgm:t>
        <a:bodyPr/>
        <a:lstStyle/>
        <a:p>
          <a:endParaRPr lang="hu-HU"/>
        </a:p>
      </dgm:t>
    </dgm:pt>
    <dgm:pt modelId="{F345A9BB-14CB-4300-9243-793B72F8D008}">
      <dgm:prSet phldrT="[Szöveg]"/>
      <dgm:spPr/>
      <dgm:t>
        <a:bodyPr/>
        <a:lstStyle/>
        <a:p>
          <a:r>
            <a:rPr lang="hu-HU" dirty="0"/>
            <a:t>VÁLTOZÁS</a:t>
          </a:r>
        </a:p>
      </dgm:t>
    </dgm:pt>
    <dgm:pt modelId="{8102DFAE-0826-4FD2-A01A-43CD313AB47A}" type="parTrans" cxnId="{DC711308-EFD0-46F9-A5AA-AC8BEB252C22}">
      <dgm:prSet/>
      <dgm:spPr/>
      <dgm:t>
        <a:bodyPr/>
        <a:lstStyle/>
        <a:p>
          <a:endParaRPr lang="hu-HU"/>
        </a:p>
      </dgm:t>
    </dgm:pt>
    <dgm:pt modelId="{7827DCAD-C5BE-4479-9F1F-F14B062AEE56}" type="sibTrans" cxnId="{DC711308-EFD0-46F9-A5AA-AC8BEB252C22}">
      <dgm:prSet/>
      <dgm:spPr/>
      <dgm:t>
        <a:bodyPr/>
        <a:lstStyle/>
        <a:p>
          <a:endParaRPr lang="hu-HU"/>
        </a:p>
      </dgm:t>
    </dgm:pt>
    <dgm:pt modelId="{1BFEE383-19DB-408E-B2B4-FDC9CE0122A2}" type="pres">
      <dgm:prSet presAssocID="{373218DE-6A19-4558-959E-3880A66A8E5C}" presName="compositeShape" presStyleCnt="0">
        <dgm:presLayoutVars>
          <dgm:chMax val="9"/>
          <dgm:dir/>
          <dgm:resizeHandles val="exact"/>
        </dgm:presLayoutVars>
      </dgm:prSet>
      <dgm:spPr/>
    </dgm:pt>
    <dgm:pt modelId="{34FB7000-B6E3-445A-B2C6-29E31ADF8F1A}" type="pres">
      <dgm:prSet presAssocID="{373218DE-6A19-4558-959E-3880A66A8E5C}" presName="triangle1" presStyleLbl="node1" presStyleIdx="0" presStyleCnt="4" custLinFactNeighborY="-405">
        <dgm:presLayoutVars>
          <dgm:bulletEnabled val="1"/>
        </dgm:presLayoutVars>
      </dgm:prSet>
      <dgm:spPr/>
    </dgm:pt>
    <dgm:pt modelId="{039E8BDC-67AE-46B4-9C02-74605A7A43C8}" type="pres">
      <dgm:prSet presAssocID="{373218DE-6A19-4558-959E-3880A66A8E5C}" presName="triangle2" presStyleLbl="node1" presStyleIdx="1" presStyleCnt="4">
        <dgm:presLayoutVars>
          <dgm:bulletEnabled val="1"/>
        </dgm:presLayoutVars>
      </dgm:prSet>
      <dgm:spPr/>
    </dgm:pt>
    <dgm:pt modelId="{4894A7CE-135C-4917-8EFA-B860C6B71560}" type="pres">
      <dgm:prSet presAssocID="{373218DE-6A19-4558-959E-3880A66A8E5C}" presName="triangle3" presStyleLbl="node1" presStyleIdx="2" presStyleCnt="4">
        <dgm:presLayoutVars>
          <dgm:bulletEnabled val="1"/>
        </dgm:presLayoutVars>
      </dgm:prSet>
      <dgm:spPr/>
    </dgm:pt>
    <dgm:pt modelId="{A7C6D9B1-1C56-414B-8AB6-9219F8910B98}" type="pres">
      <dgm:prSet presAssocID="{373218DE-6A19-4558-959E-3880A66A8E5C}" presName="triangle4" presStyleLbl="node1" presStyleIdx="3" presStyleCnt="4">
        <dgm:presLayoutVars>
          <dgm:bulletEnabled val="1"/>
        </dgm:presLayoutVars>
      </dgm:prSet>
      <dgm:spPr/>
    </dgm:pt>
  </dgm:ptLst>
  <dgm:cxnLst>
    <dgm:cxn modelId="{DC711308-EFD0-46F9-A5AA-AC8BEB252C22}" srcId="{373218DE-6A19-4558-959E-3880A66A8E5C}" destId="{F345A9BB-14CB-4300-9243-793B72F8D008}" srcOrd="2" destOrd="0" parTransId="{8102DFAE-0826-4FD2-A01A-43CD313AB47A}" sibTransId="{7827DCAD-C5BE-4479-9F1F-F14B062AEE56}"/>
    <dgm:cxn modelId="{15FFA417-AFA3-4341-96FC-7F4DE2D7D935}" type="presOf" srcId="{C2150FBE-F7C8-4A77-81C0-3D2A83194CEB}" destId="{34FB7000-B6E3-445A-B2C6-29E31ADF8F1A}" srcOrd="0" destOrd="0" presId="urn:microsoft.com/office/officeart/2005/8/layout/pyramid4"/>
    <dgm:cxn modelId="{80618B36-C161-418E-B952-977FDC0B420A}" type="presOf" srcId="{0D21C8DC-CD9A-424F-8438-C9D2EF80CCFF}" destId="{039E8BDC-67AE-46B4-9C02-74605A7A43C8}" srcOrd="0" destOrd="0" presId="urn:microsoft.com/office/officeart/2005/8/layout/pyramid4"/>
    <dgm:cxn modelId="{CE5ED761-FBA9-4817-A6B7-9F21656ED1CB}" type="presOf" srcId="{373218DE-6A19-4558-959E-3880A66A8E5C}" destId="{1BFEE383-19DB-408E-B2B4-FDC9CE0122A2}" srcOrd="0" destOrd="0" presId="urn:microsoft.com/office/officeart/2005/8/layout/pyramid4"/>
    <dgm:cxn modelId="{3EC5B147-9660-444E-BD6C-35C1BF82F7BA}" srcId="{373218DE-6A19-4558-959E-3880A66A8E5C}" destId="{C2150FBE-F7C8-4A77-81C0-3D2A83194CEB}" srcOrd="0" destOrd="0" parTransId="{AB95A194-5995-4D43-B442-6C97EC5E0C34}" sibTransId="{5E6104BD-06D0-4B6C-8708-5783649DBD57}"/>
    <dgm:cxn modelId="{9069706D-4CFB-4EB5-ADBF-3FDACF5C4FAA}" type="presOf" srcId="{F345A9BB-14CB-4300-9243-793B72F8D008}" destId="{4894A7CE-135C-4917-8EFA-B860C6B71560}" srcOrd="0" destOrd="0" presId="urn:microsoft.com/office/officeart/2005/8/layout/pyramid4"/>
    <dgm:cxn modelId="{47B0EA7A-9090-4888-8368-6D7CBB1C8D24}" type="presOf" srcId="{55CC756B-5584-4AEE-A14D-5094B20B3DCA}" destId="{A7C6D9B1-1C56-414B-8AB6-9219F8910B98}" srcOrd="0" destOrd="0" presId="urn:microsoft.com/office/officeart/2005/8/layout/pyramid4"/>
    <dgm:cxn modelId="{2724D381-AF66-4A7D-83B5-1EE0E068B484}" srcId="{373218DE-6A19-4558-959E-3880A66A8E5C}" destId="{0D21C8DC-CD9A-424F-8438-C9D2EF80CCFF}" srcOrd="1" destOrd="0" parTransId="{A140C943-172D-4A3D-84A1-94E0519C10D7}" sibTransId="{91A69DC8-C922-441D-8B8B-803538AF4783}"/>
    <dgm:cxn modelId="{91E997DA-F533-4DBE-9732-CE3CA53ADFF8}" srcId="{373218DE-6A19-4558-959E-3880A66A8E5C}" destId="{55CC756B-5584-4AEE-A14D-5094B20B3DCA}" srcOrd="3" destOrd="0" parTransId="{D30CFB39-50F2-4F36-974A-BC2051D81AEC}" sibTransId="{EC46CB89-8032-4CEE-9F28-A8457B682A50}"/>
    <dgm:cxn modelId="{C24DDF95-E89D-4BB6-81B1-AF41F1AF57A8}" type="presParOf" srcId="{1BFEE383-19DB-408E-B2B4-FDC9CE0122A2}" destId="{34FB7000-B6E3-445A-B2C6-29E31ADF8F1A}" srcOrd="0" destOrd="0" presId="urn:microsoft.com/office/officeart/2005/8/layout/pyramid4"/>
    <dgm:cxn modelId="{9F51C3E7-3429-40E4-9E88-E82048C3E132}" type="presParOf" srcId="{1BFEE383-19DB-408E-B2B4-FDC9CE0122A2}" destId="{039E8BDC-67AE-46B4-9C02-74605A7A43C8}" srcOrd="1" destOrd="0" presId="urn:microsoft.com/office/officeart/2005/8/layout/pyramid4"/>
    <dgm:cxn modelId="{00D6C789-DD0F-4A03-BA57-F0BC82856340}" type="presParOf" srcId="{1BFEE383-19DB-408E-B2B4-FDC9CE0122A2}" destId="{4894A7CE-135C-4917-8EFA-B860C6B71560}" srcOrd="2" destOrd="0" presId="urn:microsoft.com/office/officeart/2005/8/layout/pyramid4"/>
    <dgm:cxn modelId="{BE97475D-C9D0-4EC8-8AE2-BA32DF889317}" type="presParOf" srcId="{1BFEE383-19DB-408E-B2B4-FDC9CE0122A2}" destId="{A7C6D9B1-1C56-414B-8AB6-9219F8910B98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FB7000-B6E3-445A-B2C6-29E31ADF8F1A}">
      <dsp:nvSpPr>
        <dsp:cNvPr id="0" name=""/>
        <dsp:cNvSpPr/>
      </dsp:nvSpPr>
      <dsp:spPr>
        <a:xfrm>
          <a:off x="2345922" y="0"/>
          <a:ext cx="1404156" cy="140415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900" kern="1200" dirty="0"/>
            <a:t>konstrukció</a:t>
          </a:r>
        </a:p>
      </dsp:txBody>
      <dsp:txXfrm>
        <a:off x="2696961" y="702078"/>
        <a:ext cx="702078" cy="702078"/>
      </dsp:txXfrm>
    </dsp:sp>
    <dsp:sp modelId="{039E8BDC-67AE-46B4-9C02-74605A7A43C8}">
      <dsp:nvSpPr>
        <dsp:cNvPr id="0" name=""/>
        <dsp:cNvSpPr/>
      </dsp:nvSpPr>
      <dsp:spPr>
        <a:xfrm>
          <a:off x="1643844" y="1404156"/>
          <a:ext cx="1404156" cy="140415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anyag</a:t>
          </a:r>
        </a:p>
      </dsp:txBody>
      <dsp:txXfrm>
        <a:off x="1994883" y="2106234"/>
        <a:ext cx="702078" cy="702078"/>
      </dsp:txXfrm>
    </dsp:sp>
    <dsp:sp modelId="{4894A7CE-135C-4917-8EFA-B860C6B71560}">
      <dsp:nvSpPr>
        <dsp:cNvPr id="0" name=""/>
        <dsp:cNvSpPr/>
      </dsp:nvSpPr>
      <dsp:spPr>
        <a:xfrm rot="10800000">
          <a:off x="2345922" y="1404156"/>
          <a:ext cx="1404156" cy="140415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900" kern="1200" dirty="0"/>
            <a:t>VÁLTOZÁS</a:t>
          </a:r>
        </a:p>
      </dsp:txBody>
      <dsp:txXfrm rot="10800000">
        <a:off x="2696961" y="1404156"/>
        <a:ext cx="702078" cy="702078"/>
      </dsp:txXfrm>
    </dsp:sp>
    <dsp:sp modelId="{A7C6D9B1-1C56-414B-8AB6-9219F8910B98}">
      <dsp:nvSpPr>
        <dsp:cNvPr id="0" name=""/>
        <dsp:cNvSpPr/>
      </dsp:nvSpPr>
      <dsp:spPr>
        <a:xfrm>
          <a:off x="3048000" y="1404156"/>
          <a:ext cx="1404156" cy="1404156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900" kern="1200" dirty="0"/>
            <a:t>gyártás-technológia</a:t>
          </a:r>
        </a:p>
      </dsp:txBody>
      <dsp:txXfrm>
        <a:off x="3399039" y="2106234"/>
        <a:ext cx="702078" cy="702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4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52148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82210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6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99419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43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27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Általános gépészet és specializált gép- és járműgyártás </a:t>
            </a:r>
            <a:br>
              <a:rPr lang="hu-HU" dirty="0"/>
            </a:br>
            <a:br>
              <a:rPr lang="hu-HU" dirty="0"/>
            </a:br>
            <a:br>
              <a:rPr lang="hu-HU" sz="1800" dirty="0"/>
            </a:br>
            <a:br>
              <a:rPr lang="hu-HU" sz="1800" dirty="0"/>
            </a:br>
            <a:br>
              <a:rPr lang="hu-HU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717032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Kiss Elek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NRG </a:t>
            </a:r>
            <a:r>
              <a:rPr lang="hu-HU" sz="1800" dirty="0" err="1">
                <a:solidFill>
                  <a:schemeClr val="bg1"/>
                </a:solidFill>
              </a:rPr>
              <a:t>Advisory</a:t>
            </a:r>
            <a:r>
              <a:rPr lang="hu-HU" sz="1800" dirty="0">
                <a:solidFill>
                  <a:schemeClr val="bg1"/>
                </a:solidFill>
              </a:rPr>
              <a:t> Kft.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I. </a:t>
            </a:r>
          </a:p>
          <a:p>
            <a:pPr marL="571500" indent="-571500">
              <a:buAutoNum type="romanUcPeriod"/>
            </a:pPr>
            <a:endParaRPr lang="hu-HU" dirty="0"/>
          </a:p>
          <a:p>
            <a:pPr marL="0" indent="0" algn="ctr">
              <a:buNone/>
            </a:pPr>
            <a:r>
              <a:rPr lang="hu-HU" dirty="0"/>
              <a:t>GÉPÉSZETI TRENDEK MAGYARORSZÁGON</a:t>
            </a:r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11560" y="1124744"/>
            <a:ext cx="7848872" cy="5328592"/>
          </a:xfrm>
        </p:spPr>
        <p:txBody>
          <a:bodyPr>
            <a:normAutofit lnSpcReduction="10000"/>
          </a:bodyPr>
          <a:lstStyle/>
          <a:p>
            <a:pPr lvl="1"/>
            <a:endParaRPr lang="hu-HU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/>
              <a:t>Kapcsolódó tudományterületek: számítástechnika, információs és kommunikációtechnológia, </a:t>
            </a:r>
            <a:r>
              <a:rPr lang="hu-HU" sz="2000" dirty="0" err="1"/>
              <a:t>villamamosenergia</a:t>
            </a:r>
            <a:r>
              <a:rPr lang="hu-HU" sz="2000" dirty="0"/>
              <a:t>-ipar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/>
              <a:t>Napjainkban a folyamatokhoz elengedhetetlen az automatizálás, ezzel együtt az informatikai szaktudás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/>
              <a:t>Hasonlóan fejlődési folyamat figyelhető meg a járműgyártásban: a sorozatgyártás igényének megjelenése az automatizálás és a gépesítés fejlődését hozta magával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2349AC"/>
                </a:solidFill>
              </a:rPr>
              <a:t>Jövőbeni célok – gépészet:</a:t>
            </a:r>
            <a:r>
              <a:rPr lang="hu-HU" sz="2000" dirty="0"/>
              <a:t> szén-dioxid kibocsátás megfékezése, fokozott energiahatékonyság, környezetkímélő energiatermelési módok kialakítása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2000" dirty="0">
                <a:solidFill>
                  <a:srgbClr val="2349AC"/>
                </a:solidFill>
              </a:rPr>
              <a:t>Jövőbeni célok – járműgyártás:</a:t>
            </a:r>
            <a:r>
              <a:rPr lang="hu-HU" sz="2000" dirty="0">
                <a:solidFill>
                  <a:schemeClr val="accent6"/>
                </a:solidFill>
              </a:rPr>
              <a:t> </a:t>
            </a:r>
            <a:r>
              <a:rPr lang="hu-HU" sz="2000" dirty="0"/>
              <a:t>elektromos autók térnyerése, szennyezőanyag-kibocsátás megfékezése</a:t>
            </a:r>
          </a:p>
          <a:p>
            <a:pPr lvl="1"/>
            <a:r>
              <a:rPr lang="hu-HU" sz="2000" dirty="0"/>
              <a:t>Összességében elmondható, hogy az automatizálás, robotizálás térnyerése miatta a szakképzetlen munkaerő száma csökken, egyre fontosabb szakképzett munkaerő képzése és továbbképzése</a:t>
            </a:r>
          </a:p>
          <a:p>
            <a:pPr marL="742950" lvl="1" indent="-285750">
              <a:buFont typeface="Times New Roman" panose="02020603050405020304" pitchFamily="18" charset="0"/>
              <a:buChar char="‒"/>
            </a:pPr>
            <a:endParaRPr lang="hu-HU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/>
            <a:endParaRPr lang="hu-HU" sz="2000" dirty="0"/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436379" cy="1008112"/>
          </a:xfrm>
        </p:spPr>
        <p:txBody>
          <a:bodyPr>
            <a:normAutofit/>
          </a:bodyPr>
          <a:lstStyle/>
          <a:p>
            <a:r>
              <a:rPr lang="hu-HU" dirty="0"/>
              <a:t>JELENLEGI VISZONYOK ÉS A KÖZELJÖVŐ</a:t>
            </a:r>
          </a:p>
        </p:txBody>
      </p:sp>
    </p:spTree>
    <p:extLst>
      <p:ext uri="{BB962C8B-B14F-4D97-AF65-F5344CB8AC3E}">
        <p14:creationId xmlns:p14="http://schemas.microsoft.com/office/powerpoint/2010/main" val="5830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83568" y="1435100"/>
            <a:ext cx="7992888" cy="4691063"/>
          </a:xfrm>
        </p:spPr>
        <p:txBody>
          <a:bodyPr>
            <a:normAutofit lnSpcReduction="10000"/>
          </a:bodyPr>
          <a:lstStyle/>
          <a:p>
            <a:pPr lvl="1"/>
            <a:endParaRPr lang="hu-H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800" u="sng" dirty="0"/>
              <a:t>Az épületgépészet </a:t>
            </a:r>
            <a:r>
              <a:rPr lang="hu-HU" sz="1800" dirty="0"/>
              <a:t>- vagy tágabb értelemben a létesítményenergetika – olyan ágazat, mely mind nemzetközi, mind honi méretekben nagy átalakulásokon megy keresztül, változékony, fejlődőképes technológiákat alkalmaz és számos iparág (villamosenergia-, gép-, építőipar) jól látható trendjei is érintik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800" dirty="0"/>
              <a:t>Az épületenergetikát több egymásra hatást gyakorló tényező vagy piaci körülmény is befolyásolja. Elsősorban az építőipar, valamint az energiahatékonyságot és környezetvédelmi érdekeket is célzó irányelvek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Napjainkban minden ingatlanhoz energetikai tanúsítvány szükséges a hatályos jogszabályok/EU irányelvek alapján (különböző besorolások/fokozatok vannak)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800" dirty="0"/>
              <a:t>2019. január 1-től szabályozták a tervezési követelményeket, vagyis az ettől a határidőtől leadott építési és épületenergetikai tervek már csak közel nulla energiaigényű épületek (BB tanúsítás) tervezéséről szólhatnak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864096"/>
          </a:xfrm>
        </p:spPr>
        <p:txBody>
          <a:bodyPr>
            <a:normAutofit/>
          </a:bodyPr>
          <a:lstStyle/>
          <a:p>
            <a:r>
              <a:rPr lang="hu-HU" dirty="0"/>
              <a:t>Piaci helyzet – ÉPÜLETENERGETIKA</a:t>
            </a:r>
          </a:p>
        </p:txBody>
      </p:sp>
    </p:spTree>
    <p:extLst>
      <p:ext uri="{BB962C8B-B14F-4D97-AF65-F5344CB8AC3E}">
        <p14:creationId xmlns:p14="http://schemas.microsoft.com/office/powerpoint/2010/main" val="36146511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sz="half" idx="2"/>
          </p:nvPr>
        </p:nvSpPr>
        <p:spPr>
          <a:xfrm>
            <a:off x="683568" y="1435100"/>
            <a:ext cx="7992888" cy="4691063"/>
          </a:xfrm>
        </p:spPr>
        <p:txBody>
          <a:bodyPr>
            <a:normAutofit/>
          </a:bodyPr>
          <a:lstStyle/>
          <a:p>
            <a:pPr lvl="1"/>
            <a:endParaRPr lang="hu-H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600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Gép- és járműgyártás</a:t>
            </a:r>
            <a:r>
              <a:rPr lang="hu-HU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jellemző </a:t>
            </a:r>
            <a:r>
              <a:rPr lang="hu-HU" sz="1600" dirty="0"/>
              <a:t>az önsúlycsökkentés és a fékezési energia tárolásának és </a:t>
            </a:r>
            <a:r>
              <a:rPr lang="hu-HU" sz="1600" dirty="0" err="1"/>
              <a:t>újrahasznosításának</a:t>
            </a:r>
            <a:r>
              <a:rPr lang="hu-HU" sz="1600" dirty="0"/>
              <a:t> minél hatékonyabb kihasználása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hu-HU" sz="1600" dirty="0"/>
              <a:t>A másik fő irányvonal a hajtásrendszerek fejlesztése: a hidrogén, hibrid, villamos hajtások megjelenése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Járművek konstrukciós változtatásait vonja maga után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hu-H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Felhasznált anyagok és technológiák folyamatos fejlesztése</a:t>
            </a:r>
          </a:p>
          <a:p>
            <a:pPr lvl="2" algn="ctr"/>
            <a:r>
              <a:rPr lang="hu-HU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hu-HU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Cím 3"/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864096"/>
          </a:xfrm>
        </p:spPr>
        <p:txBody>
          <a:bodyPr>
            <a:normAutofit/>
          </a:bodyPr>
          <a:lstStyle/>
          <a:p>
            <a:r>
              <a:rPr lang="hu-HU" dirty="0"/>
              <a:t>Piaci helyzet – GÉP- ÉS JÁRMŰGYÁRTÁS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DBCA7C0-0D3D-4ECD-B7B2-BF8F4BBBE3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7813911"/>
              </p:ext>
            </p:extLst>
          </p:nvPr>
        </p:nvGraphicFramePr>
        <p:xfrm>
          <a:off x="1763688" y="3501008"/>
          <a:ext cx="6096000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036153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>
            <a:extLst>
              <a:ext uri="{FF2B5EF4-FFF2-40B4-BE49-F238E27FC236}">
                <a16:creationId xmlns:a16="http://schemas.microsoft.com/office/drawing/2014/main" id="{B50EF88E-32E7-4963-9422-3392AE38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PERSPEKTÍVÁK, távlati megközelítés</a:t>
            </a:r>
          </a:p>
        </p:txBody>
      </p:sp>
      <p:sp>
        <p:nvSpPr>
          <p:cNvPr id="7" name="Szöveg helye 6">
            <a:extLst>
              <a:ext uri="{FF2B5EF4-FFF2-40B4-BE49-F238E27FC236}">
                <a16:creationId xmlns:a16="http://schemas.microsoft.com/office/drawing/2014/main" id="{7D086D90-7047-4246-95E0-CF121986DB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0"/>
            <a:ext cx="8238811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b="1" dirty="0"/>
              <a:t>Épületenergetika: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600" dirty="0"/>
              <a:t>2020-tól új építésű ingatlanok tervezése, majd gyors fokozatban 2021-től azok átadása olyan tanúsítványkötelességhez van szabva, amely a hagyományos-konvencionális, gáztüzelésű berendezések alkalmazását nagy mértékben visszaszorítja. </a:t>
            </a:r>
          </a:p>
          <a:p>
            <a:pPr marL="685800" lvl="1">
              <a:buFont typeface="Wingdings" panose="05000000000000000000" pitchFamily="2" charset="2"/>
              <a:buChar char="ü"/>
            </a:pPr>
            <a:r>
              <a:rPr lang="hu-HU" sz="1400" dirty="0">
                <a:solidFill>
                  <a:srgbClr val="2349AC"/>
                </a:solidFill>
              </a:rPr>
              <a:t>Ehhez a vállalati vezetőknek és munkaerőiknek is megváltozott igényeknek kell megfelelniük és a trendeknek megfelelő szakmai ismeretek mihamarabbi elsajátítása szükséges</a:t>
            </a:r>
          </a:p>
          <a:p>
            <a:pPr marL="285750" indent="-285750"/>
            <a:r>
              <a:rPr lang="hu-HU" sz="1600" dirty="0"/>
              <a:t>Mostanáig megfigyelhető, hogy az összekapcsolt oktatási rendszer – gyakornoki foglalkoztatás, duális rendszer – abszolút nem jellemző az iparágban.</a:t>
            </a:r>
          </a:p>
          <a:p>
            <a:pPr marL="685800" lvl="1">
              <a:buFont typeface="Wingdings" panose="05000000000000000000" pitchFamily="2" charset="2"/>
              <a:buChar char="ü"/>
            </a:pPr>
            <a:r>
              <a:rPr lang="hu-HU" sz="1400" dirty="0">
                <a:solidFill>
                  <a:srgbClr val="2349AC"/>
                </a:solidFill>
              </a:rPr>
              <a:t>Amennyiben a jövőben egyre több szakképzett munkaerőt meg tudnak (kívánnak) nyerni az iparágban vezetők, a szakmai képzések kínálata mellett a közép- és felsőfokú oktatás felkarolását, bevonását – hasonlóan a gyártás-termelési szektor nagyvállalataihoz – az épületgépészetben is szükséges meghonosítani.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759544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>
            <a:extLst>
              <a:ext uri="{FF2B5EF4-FFF2-40B4-BE49-F238E27FC236}">
                <a16:creationId xmlns:a16="http://schemas.microsoft.com/office/drawing/2014/main" id="{B50EF88E-32E7-4963-9422-3392AE38E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PERSPEKTÍVÁK, távlati megközelítés</a:t>
            </a:r>
          </a:p>
        </p:txBody>
      </p:sp>
      <p:sp>
        <p:nvSpPr>
          <p:cNvPr id="7" name="Szöveg helye 6">
            <a:extLst>
              <a:ext uri="{FF2B5EF4-FFF2-40B4-BE49-F238E27FC236}">
                <a16:creationId xmlns:a16="http://schemas.microsoft.com/office/drawing/2014/main" id="{7D086D90-7047-4246-95E0-CF121986DB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0"/>
            <a:ext cx="8238811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Gép- és járműipar:</a:t>
            </a:r>
          </a:p>
          <a:p>
            <a:r>
              <a:rPr lang="hu-HU" sz="1600" dirty="0"/>
              <a:t>A gépipari tevékenység húzó ágazatai a járműgyártás, a számítógép, elektronikai, optikai termékek gyártása, ezt a két húzóágazatot követi jóval kisebb volumenű villamos berendezés, gép, gépipari berendezések gyártása</a:t>
            </a:r>
          </a:p>
          <a:p>
            <a:r>
              <a:rPr lang="hu-HU" sz="1600" dirty="0"/>
              <a:t>A gyártásban megjelenő új trendek, gépek, technológiák</a:t>
            </a:r>
          </a:p>
          <a:p>
            <a:pPr marL="685800" lvl="1">
              <a:buFont typeface="Wingdings" panose="05000000000000000000" pitchFamily="2" charset="2"/>
              <a:buChar char="ü"/>
            </a:pPr>
            <a:r>
              <a:rPr lang="hu-HU" sz="1400" dirty="0">
                <a:solidFill>
                  <a:srgbClr val="2349AC"/>
                </a:solidFill>
              </a:rPr>
              <a:t> egyre nagyobb az igény a jól képzett munkaerőre: naprakész tudással rendelkeznek és ezzel a tudásukkal hozzájárulnak a vállalkozások versenyképességének növeléséhez. A duális képzések megjelenésével a hallgatóknak már a tanulmányuk alatt lehetősége nyílik szakmai munkára, ipari tapasztalat megszerzésére</a:t>
            </a:r>
          </a:p>
          <a:p>
            <a:r>
              <a:rPr lang="hu-HU" sz="1600" dirty="0"/>
              <a:t>A hangsúly leginkább azon van cégmérettől függetlenül, hogy a vállalkozások megtalálják és alkalmazzák a megfelelő ösztönzőket profi képzettjeik megtartására és motiválására.</a:t>
            </a:r>
          </a:p>
          <a:p>
            <a:endParaRPr lang="hu-HU" sz="1600" b="1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3796302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II.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JOGSZABÁLYI ELŐÍRÁSOK, ELVÁRÁSOK</a:t>
            </a:r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61912A1-0E99-44D1-8D7C-AF044C782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C06D75B-8D28-4FF0-992D-A1943B43A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0"/>
            <a:ext cx="8238811" cy="5069160"/>
          </a:xfrm>
        </p:spPr>
        <p:txBody>
          <a:bodyPr>
            <a:normAutofit lnSpcReduction="10000"/>
          </a:bodyPr>
          <a:lstStyle/>
          <a:p>
            <a:r>
              <a:rPr lang="hu-HU" sz="1600" dirty="0"/>
              <a:t>Az állam által elismert szakképesítéseket (kifutó OKJ-s képzések) és azok követelményeit a 150/2012. kormányrendelet szabályozza. Az új Szakmajegyzéket a 12/2020. kormányrendelet (1. számú melléklet) tartalmazza, az ezekre történő felkészítést pedig a 2019. évi LXXX. törvény szabályozza. A szakmai képzésekre vonatkozóan fontos szabályozó a 2013. évi LXXVII. törvény és a 11/2020. kormányrendelet. </a:t>
            </a:r>
          </a:p>
          <a:p>
            <a:r>
              <a:rPr lang="hu-HU" sz="1600" dirty="0"/>
              <a:t>A gépészet szakterületeihez rendelt szabványokat a Nemzetközi Szervezet a Szabványosításért (International Organization </a:t>
            </a:r>
            <a:r>
              <a:rPr lang="hu-HU" sz="1600" dirty="0" err="1"/>
              <a:t>for</a:t>
            </a:r>
            <a:r>
              <a:rPr lang="hu-HU" sz="1600" dirty="0"/>
              <a:t> </a:t>
            </a:r>
            <a:r>
              <a:rPr lang="hu-HU" sz="1600" dirty="0" err="1"/>
              <a:t>Standardization</a:t>
            </a:r>
            <a:r>
              <a:rPr lang="hu-HU" sz="1600" dirty="0"/>
              <a:t>, továbbiakban ISO) adatbázisában lehet megtalálni a nemzetközi szabvány osztályozás (International </a:t>
            </a:r>
            <a:r>
              <a:rPr lang="hu-HU" sz="1600" dirty="0" err="1"/>
              <a:t>Classification</a:t>
            </a:r>
            <a:r>
              <a:rPr lang="hu-HU" sz="1600" dirty="0"/>
              <a:t> </a:t>
            </a:r>
            <a:r>
              <a:rPr lang="hu-HU" sz="1600" dirty="0" err="1"/>
              <a:t>for</a:t>
            </a:r>
            <a:r>
              <a:rPr lang="hu-HU" sz="1600" dirty="0"/>
              <a:t> </a:t>
            </a:r>
            <a:r>
              <a:rPr lang="hu-HU" sz="1600" dirty="0" err="1"/>
              <a:t>Standards</a:t>
            </a:r>
            <a:r>
              <a:rPr lang="hu-HU" sz="1600" dirty="0"/>
              <a:t>, továbbiakban ICS) szerinti azonosítószám alapján</a:t>
            </a:r>
          </a:p>
          <a:p>
            <a:r>
              <a:rPr lang="hu-HU" sz="1600" dirty="0"/>
              <a:t>Léteznek az Európai Bizottság által összefogott ún. harmonizált irányelvek is, melyek a Bizottság kérésére valamely európai szabványügyi testület (CEN, CENELEC vagy ETSI) által felállítottak. Lényegük, hogy a gyártó/termelő vállalatok, egyéb gazdasági szereplők vagy éppen a felülvizsgálati szervek bármely fenti testület által hirdetett szabványok követésével egy egységes európai jogszabályrendszernek megfeleljenek.(A Gépi Irányelvekről (</a:t>
            </a:r>
            <a:r>
              <a:rPr lang="hu-HU" sz="1600" dirty="0" err="1"/>
              <a:t>Mashine</a:t>
            </a:r>
            <a:r>
              <a:rPr lang="hu-HU" sz="1600" dirty="0"/>
              <a:t> </a:t>
            </a:r>
            <a:r>
              <a:rPr lang="hu-HU" sz="1600" dirty="0" err="1"/>
              <a:t>directive</a:t>
            </a:r>
            <a:r>
              <a:rPr lang="hu-HU" sz="1600" dirty="0"/>
              <a:t>, MD) a 2014/30/EU irányelv rendelkezik, az energiahatékonysággal pedig az </a:t>
            </a:r>
            <a:r>
              <a:rPr lang="hu-HU" sz="1600" dirty="0" err="1"/>
              <a:t>Ecodesign</a:t>
            </a:r>
            <a:r>
              <a:rPr lang="hu-HU" sz="1600" dirty="0"/>
              <a:t> and </a:t>
            </a:r>
            <a:r>
              <a:rPr lang="hu-HU" sz="1600" dirty="0" err="1"/>
              <a:t>Energy</a:t>
            </a:r>
            <a:r>
              <a:rPr lang="hu-HU" sz="1600" dirty="0"/>
              <a:t> </a:t>
            </a:r>
            <a:r>
              <a:rPr lang="hu-HU" sz="1600" dirty="0" err="1"/>
              <a:t>Labelling</a:t>
            </a:r>
            <a:r>
              <a:rPr lang="hu-HU" sz="1600" dirty="0"/>
              <a:t> keret irányelv foglalkozik,</a:t>
            </a:r>
            <a:r>
              <a:rPr lang="hu-HU" sz="1050" dirty="0"/>
              <a:t> </a:t>
            </a:r>
            <a:r>
              <a:rPr lang="hu-HU" sz="1600" dirty="0"/>
              <a:t>mely a 2009/125/EC irányelvet és az (EU) 2017/1369 rendeletet tartalmazza.)</a:t>
            </a:r>
          </a:p>
          <a:p>
            <a:r>
              <a:rPr lang="hu-HU" sz="1600" b="1" dirty="0"/>
              <a:t>Részletes szakmai anyag: </a:t>
            </a:r>
            <a:r>
              <a:rPr lang="hu-HU" sz="1600" b="1" dirty="0">
                <a:hlinkClick r:id="rId2"/>
              </a:rPr>
              <a:t>https://kepezz.hu/VideoLibraryArticle/Details/27</a:t>
            </a:r>
            <a:r>
              <a:rPr lang="hu-HU" sz="1600" b="1" dirty="0"/>
              <a:t> </a:t>
            </a:r>
            <a:r>
              <a:rPr lang="hu-HU" sz="1600" dirty="0"/>
              <a:t>(Eléréséhez regisztráció szükséges)</a:t>
            </a:r>
            <a:endParaRPr lang="hu-HU" sz="1600" b="1" dirty="0"/>
          </a:p>
          <a:p>
            <a:endParaRPr lang="hu-HU" sz="1600" dirty="0"/>
          </a:p>
          <a:p>
            <a:endParaRPr lang="hu-HU" sz="1600" dirty="0"/>
          </a:p>
          <a:p>
            <a:endParaRPr lang="hu-HU" sz="1600" dirty="0"/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1386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CF43149-1294-42EA-8532-C8B8BA4A6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076339" cy="936104"/>
          </a:xfrm>
        </p:spPr>
        <p:txBody>
          <a:bodyPr>
            <a:normAutofit/>
          </a:bodyPr>
          <a:lstStyle/>
          <a:p>
            <a:r>
              <a:rPr lang="hu-HU" dirty="0"/>
              <a:t>Szakmai elvárások és kompetenciák – gyártástervezés- és irányítás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1D1513C-DE01-420D-8CB5-FD3A233AD4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1600" dirty="0">
                <a:solidFill>
                  <a:srgbClr val="2349AC"/>
                </a:solidFill>
              </a:rPr>
              <a:t>A terület az általános gépészetet és speciális gépgyártás szakterületeit egyaránt érintő modul</a:t>
            </a:r>
            <a:endParaRPr lang="hu-HU" sz="1600" i="1" dirty="0">
              <a:solidFill>
                <a:srgbClr val="2349AC"/>
              </a:solidFill>
            </a:endParaRPr>
          </a:p>
          <a:p>
            <a:pPr marL="0" indent="0" algn="ctr">
              <a:buNone/>
            </a:pPr>
            <a:r>
              <a:rPr lang="hu-HU" sz="1600" i="1" dirty="0"/>
              <a:t>A szakterületen dolgozó</a:t>
            </a:r>
          </a:p>
          <a:p>
            <a:r>
              <a:rPr lang="hu-HU" sz="1600" dirty="0"/>
              <a:t>A technológia jellegének megfelelő számításokat végez </a:t>
            </a:r>
          </a:p>
          <a:p>
            <a:r>
              <a:rPr lang="hu-HU" sz="1600" dirty="0"/>
              <a:t>Meghatározza a szerszám- és gépszükségletet, anyagszükségletet, műveleti tűréseket</a:t>
            </a:r>
          </a:p>
          <a:p>
            <a:r>
              <a:rPr lang="hu-HU" sz="1600" dirty="0"/>
              <a:t>Előírja az alkatrészgyártáshoz szükséges eszközöket, a célnak megfelelő hőkezelő technológiát</a:t>
            </a:r>
          </a:p>
          <a:p>
            <a:r>
              <a:rPr lang="hu-HU" sz="1600" dirty="0"/>
              <a:t>Felelős a gyártás technológiai folyamatának, a technológiai, illetve szerelési dokumentáció összeállításáért</a:t>
            </a:r>
          </a:p>
          <a:p>
            <a:r>
              <a:rPr lang="hu-HU" sz="1600" dirty="0"/>
              <a:t>Felhasználói programok segítségével, a gépgyártástechnológia jelképes ábrázolásait alkalmazva CNC-programot készít</a:t>
            </a:r>
          </a:p>
          <a:p>
            <a:r>
              <a:rPr lang="hu-HU" sz="1600" dirty="0"/>
              <a:t>Részt vesz a sorozatgyártást megelőző gyártási fázisokban, a próbaüzemeltetésben szervező, irányítja az alkatrészgyártás végrehajtását</a:t>
            </a:r>
          </a:p>
          <a:p>
            <a:r>
              <a:rPr lang="hu-HU" sz="1600" dirty="0"/>
              <a:t>Folyamatosan ellenőrzi a technológiai fegyelem betartását, a gyártás során felhasznált anyagok, gépek és mérőeszközök műszaki paramétereit</a:t>
            </a:r>
          </a:p>
          <a:p>
            <a:endParaRPr lang="hu-HU" sz="1600" dirty="0"/>
          </a:p>
          <a:p>
            <a:endParaRPr lang="hu-HU" sz="1600" dirty="0"/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892588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CF43149-1294-42EA-8532-C8B8BA4A6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6932323" cy="936104"/>
          </a:xfrm>
        </p:spPr>
        <p:txBody>
          <a:bodyPr>
            <a:normAutofit/>
          </a:bodyPr>
          <a:lstStyle/>
          <a:p>
            <a:r>
              <a:rPr lang="hu-HU" dirty="0"/>
              <a:t>Szakmai elvárások és kompetenciák – gyártástervezés- és irányítás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1D1513C-DE01-420D-8CB5-FD3A233AD4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/>
              <a:t>A tulajdonságprofil részei:</a:t>
            </a:r>
          </a:p>
          <a:p>
            <a:r>
              <a:rPr lang="hu-HU" sz="1600" dirty="0">
                <a:solidFill>
                  <a:srgbClr val="2349AC"/>
                </a:solidFill>
              </a:rPr>
              <a:t>Szakmai tudásanyag </a:t>
            </a:r>
            <a:r>
              <a:rPr lang="hu-HU" sz="1600" dirty="0"/>
              <a:t>(a teljesség igénye nélkül): pl. a felhasználói programok (CAD, CAD-CAM), a vonatkozó szabványok és gyártástechnológiai rajzjelek ismerete és használata, műszaki rajzok olvasása és készítése, gyártási utasítások értelmezése, gyártási hibák fajtáinak és eredetének ismerete</a:t>
            </a:r>
          </a:p>
          <a:p>
            <a:r>
              <a:rPr lang="hu-HU" sz="1600" dirty="0">
                <a:solidFill>
                  <a:srgbClr val="2349AC"/>
                </a:solidFill>
              </a:rPr>
              <a:t>Személyes kompetenciák: </a:t>
            </a:r>
            <a:r>
              <a:rPr lang="hu-HU" sz="1600" dirty="0"/>
              <a:t>pontosság, önállóság és a döntésképesség</a:t>
            </a:r>
          </a:p>
          <a:p>
            <a:r>
              <a:rPr lang="hu-HU" sz="1600" dirty="0">
                <a:solidFill>
                  <a:srgbClr val="2349AC"/>
                </a:solidFill>
              </a:rPr>
              <a:t>Társas kompetenciák: </a:t>
            </a:r>
            <a:r>
              <a:rPr lang="hu-HU" sz="1600" dirty="0"/>
              <a:t>határozottság, közérthetőség és visszacsatolási készség, a csapatban történő munkavégzés kifogástalan támogatása és vezetői attitűd</a:t>
            </a:r>
          </a:p>
          <a:p>
            <a:r>
              <a:rPr lang="hu-HU" sz="1600" dirty="0">
                <a:solidFill>
                  <a:srgbClr val="2349AC"/>
                </a:solidFill>
              </a:rPr>
              <a:t>Módszertani készségek:  </a:t>
            </a:r>
            <a:r>
              <a:rPr lang="hu-HU" sz="1600" dirty="0"/>
              <a:t>rendszerező és következtetési képesség, gyakorlatias feladatértelmezés</a:t>
            </a:r>
          </a:p>
          <a:p>
            <a:pPr marL="0" indent="0">
              <a:buNone/>
            </a:pPr>
            <a:endParaRPr lang="hu-HU" sz="1600" dirty="0"/>
          </a:p>
          <a:p>
            <a:pPr marL="0" indent="0" algn="just">
              <a:buNone/>
            </a:pPr>
            <a:r>
              <a:rPr lang="hu-HU" sz="1600" dirty="0"/>
              <a:t>A (gép)gyártástervezés és -irányítás mint átfogó gépészeti szakterület és a hozzá köthető szakképesítések profilja jó példa arra, hogy egy-egy jól megválasztott képzéssel nagyon széleskörű kompetencia megszerzésére nyílik lehetőség</a:t>
            </a:r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8898500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b="1" dirty="0"/>
          </a:p>
          <a:p>
            <a:pPr marL="0" indent="0" algn="ctr">
              <a:buNone/>
            </a:pPr>
            <a:r>
              <a:rPr lang="hu-HU" sz="4000" b="1" dirty="0"/>
              <a:t>III.</a:t>
            </a:r>
          </a:p>
          <a:p>
            <a:endParaRPr lang="hu-HU" sz="4000" b="1" dirty="0"/>
          </a:p>
          <a:p>
            <a:pPr marL="0" indent="0" algn="ctr">
              <a:buNone/>
            </a:pPr>
            <a:r>
              <a:rPr lang="hu-HU" dirty="0"/>
              <a:t>KÉPZÉSEK A GÉPÉSZETBEN, JAVASOLT TEMATIKA</a:t>
            </a:r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E609E54-CA72-4FA0-A237-7312D2BE8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492163" cy="936104"/>
          </a:xfrm>
        </p:spPr>
        <p:txBody>
          <a:bodyPr/>
          <a:lstStyle/>
          <a:p>
            <a:r>
              <a:rPr lang="hu-HU" dirty="0"/>
              <a:t>Képzések fajtái és szintjei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973B1E9-8B1E-4B25-8F71-9A47EB1A84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b="1" dirty="0"/>
              <a:t>Belső/vállalatspecifikus képzések:</a:t>
            </a:r>
          </a:p>
          <a:p>
            <a:r>
              <a:rPr lang="hu-HU" sz="1600" dirty="0"/>
              <a:t>Képzési időtartam széles skálán mozog (1-2 órás oktatástól akár 40-120 órás tanfolyam)</a:t>
            </a:r>
          </a:p>
          <a:p>
            <a:r>
              <a:rPr lang="hu-HU" sz="1600" dirty="0"/>
              <a:t>Az oktatásokat (jellemzően csak nagyvállalati szinten) belső, az oktatási anyag témakörében minősítéssel rendelkező munkatárs vezetheti, általánosabb esetben szerződött partner, külső vállalkozó</a:t>
            </a:r>
          </a:p>
          <a:p>
            <a:r>
              <a:rPr lang="hu-HU" sz="1600" dirty="0"/>
              <a:t>Szinte kizárólag elméleti képzések, szabványokat ismertető tudásanyag vagy korszerű szoftveres ismeret, és általánosan a profitábilis vállalatműködés, -vezetés eléréséhez kínálnak oktatást</a:t>
            </a:r>
          </a:p>
          <a:p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Piaci képzések:</a:t>
            </a:r>
          </a:p>
          <a:p>
            <a:r>
              <a:rPr lang="hu-HU" sz="1600" dirty="0"/>
              <a:t>Képzési időtartam változó, 40-360 óra, vagy akár 2-3 év is lehet</a:t>
            </a:r>
          </a:p>
          <a:p>
            <a:r>
              <a:rPr lang="hu-HU" sz="1600" dirty="0"/>
              <a:t>Lehetnek pl. tanfolyamok, vagy felnőttképzési tréning, stb.</a:t>
            </a:r>
          </a:p>
          <a:p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828015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4371F40-5D7B-4515-85B8-2A023D00C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5564171" cy="936104"/>
          </a:xfrm>
        </p:spPr>
        <p:txBody>
          <a:bodyPr/>
          <a:lstStyle/>
          <a:p>
            <a:r>
              <a:rPr lang="hu-HU" dirty="0"/>
              <a:t>Képzések fajtái és szintjei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BFAA26F-946C-4243-A80C-724412CF8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b="1" dirty="0"/>
              <a:t>Szakmai továbbképzések/hatósági képzések (államilag elismert):</a:t>
            </a:r>
          </a:p>
          <a:p>
            <a:r>
              <a:rPr lang="hu-HU" sz="1600" dirty="0"/>
              <a:t>Pl. Magyar Mérnöki Kamara szakmai továbbképzései </a:t>
            </a:r>
          </a:p>
          <a:p>
            <a:r>
              <a:rPr lang="hu-HU" sz="1600" dirty="0"/>
              <a:t>Képzési időtartam jellemzően 1-1 nap</a:t>
            </a:r>
          </a:p>
          <a:p>
            <a:r>
              <a:rPr lang="hu-HU" sz="1600" dirty="0"/>
              <a:t>Inkább elméleti oktatás</a:t>
            </a:r>
          </a:p>
          <a:p>
            <a:r>
              <a:rPr lang="hu-HU" sz="1600" dirty="0"/>
              <a:t>Tagsági vagy regisztrációköteles tanfolyamok</a:t>
            </a:r>
          </a:p>
          <a:p>
            <a:r>
              <a:rPr lang="hu-HU" sz="1600" dirty="0"/>
              <a:t>Választható szakterületek a gépészethez kapcsolódóan: energetikai (tanúsító is), épületgépészeti, gáz- és olajipari, munkabiztonsági és tűzvédelmi, anyagmozgató, akusztika</a:t>
            </a:r>
          </a:p>
          <a:p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OKJ-ben szereplő képzések:</a:t>
            </a:r>
          </a:p>
          <a:p>
            <a:r>
              <a:rPr lang="hu-HU" sz="1600" u="sng" dirty="0"/>
              <a:t>A régi OKJ-s képzések 2021. január 1-től felnőttképzésben már nem indíthatók</a:t>
            </a:r>
          </a:p>
          <a:p>
            <a:r>
              <a:rPr lang="hu-HU" sz="1600" u="sng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2020. szeptember 1-jétől iskolai rendszerben már nem indíthatóak az OKJ-s szakmák, oktatásuk kifutó rendszerben folyik</a:t>
            </a:r>
          </a:p>
          <a:p>
            <a:r>
              <a:rPr lang="hu-HU" sz="1600" dirty="0">
                <a:latin typeface="+mj-lt"/>
                <a:cs typeface="Times New Roman" panose="02020603050405020304" pitchFamily="18" charset="0"/>
              </a:rPr>
              <a:t>Hosszú képzési idő (átlagosan 240 órától 3 évig)</a:t>
            </a:r>
          </a:p>
          <a:p>
            <a:r>
              <a:rPr lang="hu-HU" sz="1600" dirty="0">
                <a:latin typeface="+mj-lt"/>
                <a:cs typeface="Times New Roman" panose="02020603050405020304" pitchFamily="18" charset="0"/>
              </a:rPr>
              <a:t>Elméleti és gyakorlati témakörök</a:t>
            </a:r>
            <a:endParaRPr lang="hu-HU" sz="1600" dirty="0">
              <a:latin typeface="+mj-lt"/>
            </a:endParaRP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Egyetemi</a:t>
            </a:r>
          </a:p>
          <a:p>
            <a:r>
              <a:rPr lang="hu-HU" sz="1600" dirty="0"/>
              <a:t>Levelező, 1-2 év, heti 5-10 óra</a:t>
            </a:r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6689734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26E2649-6254-484E-899A-C8090F0FD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156459" cy="936104"/>
          </a:xfrm>
        </p:spPr>
        <p:txBody>
          <a:bodyPr>
            <a:normAutofit fontScale="90000"/>
          </a:bodyPr>
          <a:lstStyle/>
          <a:p>
            <a:r>
              <a:rPr lang="hu-HU" dirty="0"/>
              <a:t>Általános gépészeti szakképzések/képzéskör javasolt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01F6E97-DDA5-4F6A-82D8-BBA0A8E30D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b="1" dirty="0"/>
              <a:t>Javasolt tematika felépítése: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Gépészeti alapozó feladatok, alapismeretek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Ipari gépész műveletek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Ipari gyártórendszerek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Szerelés, ellenőrzés, üzemeltetés, karbantartás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Gyártástervezés és gyártásirányítás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Anyagismeret Anyagismereti és minőségbiztosítási feladatok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Vegyipari műveletek, technológiák és irányításuk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Épületgépészeti alapismeretek - Épületgépészeti rendszerismeret/ ~ komfort rendszerek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Energetikai, műszaki-biztonsági tanácsadás - Létesítményenergetikai rendszerismeret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Hegesztési eljárások - A hegesztés előkészítő és befejező műveletei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Technikusi feladatok - Erőművi gépek üzemeltetésének feltételei; anyagmozgatás; gázipar</a:t>
            </a:r>
          </a:p>
        </p:txBody>
      </p:sp>
    </p:spTree>
    <p:extLst>
      <p:ext uri="{BB962C8B-B14F-4D97-AF65-F5344CB8AC3E}">
        <p14:creationId xmlns:p14="http://schemas.microsoft.com/office/powerpoint/2010/main" val="18376823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6AAF631-AFEB-45FB-9D81-B621C5F69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6860315" cy="936104"/>
          </a:xfrm>
        </p:spPr>
        <p:txBody>
          <a:bodyPr/>
          <a:lstStyle/>
          <a:p>
            <a:r>
              <a:rPr lang="hu-HU" dirty="0"/>
              <a:t>A képzéscsoport felépítési rendje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46AAF9B-063F-42C7-9FD1-F3B7C3F419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1600" dirty="0"/>
              <a:t>1-3 témakör átfogó betekintést nyújt a gépészet alapvető területeibe (Az 1-2 modul során a képzés a műszaki rajzolás, dokumentációkészítés, szabványokhoz kötött tervezés mellett a gyakori ipari gépelemekre, műszaki paraméterekre és mértékegységekre, mindennapos számítási feladatokra tér ki.)</a:t>
            </a:r>
          </a:p>
          <a:p>
            <a:r>
              <a:rPr lang="hu-HU" sz="1600" dirty="0"/>
              <a:t>A 4. modul nem elsősorban ágazathoz köthető, hanem minden gépészeti területen előforduló gyakorlati kompetencia (pl. szerelés, üzemeltetés, karbantartás képzése)</a:t>
            </a:r>
          </a:p>
          <a:p>
            <a:r>
              <a:rPr lang="hu-HU" sz="1600" dirty="0"/>
              <a:t>Az 5-8. számú modulok azok a kategóriák, képzéselemek, melyek az általános gépészeti ágazatok mindegyikét lefedni hivatottak</a:t>
            </a:r>
          </a:p>
          <a:p>
            <a:r>
              <a:rPr lang="hu-HU" sz="1600" dirty="0"/>
              <a:t>A 9-11. modulok „szakmafüggetlen” tudást nyújthatnak, köztük a hegesztési eljárások, erőgép-üzemeltetés, gázipari technikus, illetve olyan számításalapú kompetenciák, mint az energetikai rendszerismeret vagy akár auditálás gépészeti megközelítése</a:t>
            </a:r>
          </a:p>
          <a:p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2349AC"/>
                </a:solidFill>
              </a:rPr>
              <a:t>A képzéscsoport előfeltétele középfokú végzettség és alapszintű műszaki ismeretek /műszaki affinitás megléte.</a:t>
            </a:r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8788748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1DA16D1-9F83-440E-A0D7-F8116902E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516499" cy="936104"/>
          </a:xfrm>
        </p:spPr>
        <p:txBody>
          <a:bodyPr>
            <a:normAutofit/>
          </a:bodyPr>
          <a:lstStyle/>
          <a:p>
            <a:r>
              <a:rPr lang="hu-HU" dirty="0"/>
              <a:t>Gépészeti alapozó feladatok és alapismeretek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7156230-5314-4FD6-93B2-2A507A27E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/>
              <a:t>A képzés vagy alapozó képzéselem célja megismertetni a képzésben résztvevővel gyakorlatias megközelítésben a gépészet következő területeinek alapjait: géprajz – műszaki rajzok, méréstechnika, anyagtudomány, képlékenyalakítás, forgácsolás, gépüzemeltetés, hegesztés és munkavédelem.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A modullal elsajátítható </a:t>
            </a:r>
            <a:r>
              <a:rPr lang="hu-HU" sz="1600" b="1" u="sng" dirty="0">
                <a:solidFill>
                  <a:srgbClr val="2349AC"/>
                </a:solidFill>
              </a:rPr>
              <a:t>szakmai készségek:</a:t>
            </a:r>
          </a:p>
          <a:p>
            <a:pPr>
              <a:buFontTx/>
              <a:buChar char="-"/>
            </a:pPr>
            <a:r>
              <a:rPr lang="hu-HU" sz="1600" dirty="0"/>
              <a:t>Gépészeti rajz olvasása, értelmezése és készítése</a:t>
            </a:r>
          </a:p>
          <a:p>
            <a:pPr>
              <a:buFontTx/>
              <a:buChar char="-"/>
            </a:pPr>
            <a:r>
              <a:rPr lang="hu-HU" sz="1600" dirty="0"/>
              <a:t>Műszaki táblázatok, diagramok kezelése</a:t>
            </a:r>
          </a:p>
          <a:p>
            <a:pPr>
              <a:buFontTx/>
              <a:buChar char="-"/>
            </a:pPr>
            <a:r>
              <a:rPr lang="hu-HU" sz="1600" dirty="0"/>
              <a:t>Gépipari mérőeszközök és megmunkáló kéziszerszámok továbbá kisgépek használata</a:t>
            </a:r>
          </a:p>
          <a:p>
            <a:pPr>
              <a:buFontTx/>
              <a:buChar char="-"/>
            </a:pPr>
            <a:r>
              <a:rPr lang="hu-HU" sz="1600" dirty="0"/>
              <a:t>Forgácsológépek használata (alapeljárások)</a:t>
            </a:r>
          </a:p>
          <a:p>
            <a:pPr>
              <a:buFontTx/>
              <a:buChar char="-"/>
            </a:pPr>
            <a:r>
              <a:rPr lang="hu-HU" sz="1600" dirty="0"/>
              <a:t>Alaphegesztési eljárások megismerése, hegesztőberendezés- és -eszközhasználat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Felépítés: </a:t>
            </a:r>
            <a:r>
              <a:rPr lang="hu-HU" sz="1600" dirty="0"/>
              <a:t>elmélet–gyakorlat arány: 30–70% (vagy nagyobb gyakorlati részarány)</a:t>
            </a:r>
          </a:p>
          <a:p>
            <a:pPr marL="0" indent="0">
              <a:buNone/>
            </a:pPr>
            <a:r>
              <a:rPr lang="hu-HU" sz="1600" b="1" dirty="0"/>
              <a:t>Időtartam: </a:t>
            </a:r>
            <a:r>
              <a:rPr lang="hu-HU" sz="1600" dirty="0"/>
              <a:t>Erősen gyakorlatorientált képzés esetén 2 nap. Alapvetően: 1-1,5 nap</a:t>
            </a:r>
          </a:p>
        </p:txBody>
      </p:sp>
    </p:spTree>
    <p:extLst>
      <p:ext uri="{BB962C8B-B14F-4D97-AF65-F5344CB8AC3E}">
        <p14:creationId xmlns:p14="http://schemas.microsoft.com/office/powerpoint/2010/main" val="13828876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E47B7E0-3B86-4A91-A764-7500048EE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/>
          <a:lstStyle/>
          <a:p>
            <a:r>
              <a:rPr lang="hu-HU" dirty="0"/>
              <a:t>IPARI GÉPÉSZ MŰVELETEK ÉS GYÁRTÓRENDSZEREK</a:t>
            </a:r>
            <a:br>
              <a:rPr lang="hu-HU" dirty="0"/>
            </a:b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</a:t>
            </a:r>
            <a:r>
              <a:rPr lang="hu-HU" dirty="0"/>
              <a:t> kompetenciák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8F10E9F-48AD-465E-8595-3A817C8DE4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/>
              <a:t>A képzéscsoport az alapozó feladatokon túlmenően specifikus gépészeti kapcsolási rajzok, kötések elsajátítását, a szakterülethez tartozó méréstechnikát, komplett ipari rendszerek </a:t>
            </a:r>
            <a:r>
              <a:rPr lang="hu-HU" sz="1600" dirty="0" err="1"/>
              <a:t>gépeinek</a:t>
            </a:r>
            <a:r>
              <a:rPr lang="hu-HU" sz="1600" dirty="0"/>
              <a:t> és berendezéseinek felhasználói kezelését és a felmerülő számítások megismertetését célozza.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A képzéscsoport alkalmazásával elsajátítható </a:t>
            </a:r>
            <a:r>
              <a:rPr lang="hu-HU" sz="1600" b="1" u="sng" dirty="0">
                <a:solidFill>
                  <a:srgbClr val="2349AC"/>
                </a:solidFill>
              </a:rPr>
              <a:t>szakmai kompetenciák: </a:t>
            </a:r>
          </a:p>
          <a:p>
            <a:pPr>
              <a:buFontTx/>
              <a:buChar char="-"/>
            </a:pPr>
            <a:r>
              <a:rPr lang="hu-HU" sz="1600" dirty="0"/>
              <a:t>Kézi kovácsolás, forgácsolás gépi alapeljárásokkal </a:t>
            </a:r>
          </a:p>
          <a:p>
            <a:pPr>
              <a:buFontTx/>
              <a:buChar char="-"/>
            </a:pPr>
            <a:r>
              <a:rPr lang="hu-HU" sz="1600" dirty="0"/>
              <a:t>Hőkezelési eljárások elvégzése: edzés, megeresztés, lágyítás</a:t>
            </a:r>
          </a:p>
          <a:p>
            <a:pPr>
              <a:buFontTx/>
              <a:buChar char="-"/>
            </a:pPr>
            <a:r>
              <a:rPr lang="hu-HU" sz="1600" dirty="0"/>
              <a:t>Erős bázisú alapismeretek: üzembehelyezés, szerelés, javítás az alábbi alkalmazásokban</a:t>
            </a:r>
          </a:p>
          <a:p>
            <a:pPr>
              <a:buFontTx/>
              <a:buChar char="-"/>
            </a:pPr>
            <a:r>
              <a:rPr lang="hu-HU" sz="1600" dirty="0"/>
              <a:t>Automatizált berendezések kezelése</a:t>
            </a:r>
          </a:p>
          <a:p>
            <a:pPr>
              <a:buFontTx/>
              <a:buChar char="-"/>
            </a:pPr>
            <a:r>
              <a:rPr lang="hu-HU" sz="1600" dirty="0"/>
              <a:t>Berendezések beállításának, tesztelésének, üzemeltetésének vezetése</a:t>
            </a:r>
          </a:p>
          <a:p>
            <a:pPr>
              <a:buFontTx/>
              <a:buChar char="-"/>
            </a:pPr>
            <a:r>
              <a:rPr lang="hu-HU" sz="1600" dirty="0"/>
              <a:t>Készülékek programozásának tesztelése, szoftver frissítése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Felépítés</a:t>
            </a:r>
            <a:r>
              <a:rPr lang="hu-HU" sz="1600" dirty="0"/>
              <a:t>: elmélet</a:t>
            </a:r>
            <a:r>
              <a:rPr lang="hu-HU" sz="1600" dirty="0">
                <a:latin typeface="Calibri" panose="020F0502020204030204" pitchFamily="34" charset="0"/>
                <a:cs typeface="Calibri" panose="020F0502020204030204" pitchFamily="34" charset="0"/>
              </a:rPr>
              <a:t>‒</a:t>
            </a:r>
            <a:r>
              <a:rPr lang="hu-HU" sz="1600" dirty="0"/>
              <a:t>gyakorlat arány: Ipari műveletek alaprész ~50-50%. Differenciált rész elméletibb jellegű: ~80-20%</a:t>
            </a:r>
          </a:p>
          <a:p>
            <a:pPr marL="0" indent="0">
              <a:buNone/>
            </a:pPr>
            <a:r>
              <a:rPr lang="hu-HU" sz="1600" b="1" dirty="0"/>
              <a:t>Időtartam</a:t>
            </a:r>
            <a:r>
              <a:rPr lang="hu-HU" sz="1600" dirty="0"/>
              <a:t>: Ipari műveletek min. 3 nap. Gyártórendszerek differenciált ismeret: 2 nap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2031991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7FA60E4-A8D4-4343-9CD8-958A1CA6A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38811" cy="936104"/>
          </a:xfrm>
        </p:spPr>
        <p:txBody>
          <a:bodyPr/>
          <a:lstStyle/>
          <a:p>
            <a:r>
              <a:rPr lang="hu-HU" dirty="0"/>
              <a:t>IPARI GÉPÉSZ MŰVELETEK ÉS GYÁRTÓRENDSZEREK</a:t>
            </a:r>
            <a:br>
              <a:rPr lang="hu-HU" dirty="0"/>
            </a:b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tartalom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9FD6544-4240-48B3-B56A-43CFBCD87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7989" y="1600200"/>
            <a:ext cx="8238811" cy="49971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500" u="sng" dirty="0"/>
              <a:t>A modul tartalma: </a:t>
            </a:r>
          </a:p>
          <a:p>
            <a:pPr>
              <a:buFontTx/>
              <a:buChar char="-"/>
            </a:pPr>
            <a:r>
              <a:rPr lang="hu-HU" sz="1500" dirty="0"/>
              <a:t>Átfogó gépszerkezettani és gépészeti technológiai oktatás</a:t>
            </a:r>
          </a:p>
          <a:p>
            <a:pPr>
              <a:buFontTx/>
              <a:buChar char="-"/>
            </a:pPr>
            <a:r>
              <a:rPr lang="hu-HU" sz="1500" dirty="0"/>
              <a:t>Gyártási, szerelési művelettervezés</a:t>
            </a:r>
          </a:p>
          <a:p>
            <a:pPr>
              <a:buFontTx/>
              <a:buChar char="-"/>
            </a:pPr>
            <a:r>
              <a:rPr lang="hu-HU" sz="1500" dirty="0"/>
              <a:t>Hő- és áramlástechnikai illetve mechanikus gépek, rendszerek, nyomástartó edények alapvető szerkezeti és üzemeltetés jellemzői </a:t>
            </a:r>
          </a:p>
          <a:p>
            <a:pPr>
              <a:buFontTx/>
              <a:buChar char="-"/>
            </a:pPr>
            <a:r>
              <a:rPr lang="hu-HU" sz="1500" dirty="0"/>
              <a:t>Hidraulikai, pneumatikai, vezérléstechnikai (kiegészítőleg villamos) alapok, gépek </a:t>
            </a:r>
          </a:p>
          <a:p>
            <a:pPr>
              <a:buFontTx/>
              <a:buChar char="-"/>
            </a:pPr>
            <a:r>
              <a:rPr lang="hu-HU" sz="1500" dirty="0"/>
              <a:t>Alakítási, anyagtechnológiai jellemzők</a:t>
            </a:r>
          </a:p>
          <a:p>
            <a:pPr>
              <a:buFontTx/>
              <a:buChar char="-"/>
            </a:pPr>
            <a:r>
              <a:rPr lang="hu-HU" sz="1500" dirty="0"/>
              <a:t>Működési jellemzők</a:t>
            </a:r>
          </a:p>
          <a:p>
            <a:pPr>
              <a:buFontTx/>
              <a:buChar char="-"/>
            </a:pPr>
            <a:r>
              <a:rPr lang="hu-HU" sz="1500" dirty="0"/>
              <a:t>Szerkezeti, szerelési jellemzők</a:t>
            </a:r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r>
              <a:rPr lang="hu-HU" sz="1500" u="sng" dirty="0"/>
              <a:t>Differenciált oktatási anyag (gyártórendszerekről):</a:t>
            </a:r>
          </a:p>
          <a:p>
            <a:pPr>
              <a:buFontTx/>
              <a:buChar char="-"/>
            </a:pPr>
            <a:r>
              <a:rPr lang="hu-HU" sz="1500" dirty="0"/>
              <a:t>Automatizált berendezések be- és kikapcsolási műveletei </a:t>
            </a:r>
          </a:p>
          <a:p>
            <a:pPr>
              <a:buFontTx/>
              <a:buChar char="-"/>
            </a:pPr>
            <a:r>
              <a:rPr lang="hu-HU" sz="1500" dirty="0"/>
              <a:t>Gyártórendszerek számítógépes méréstechnikai eljárásai és számítógéppel támogatott gyártás (CAM) alapjai</a:t>
            </a:r>
          </a:p>
          <a:p>
            <a:pPr>
              <a:buFontTx/>
              <a:buChar char="-"/>
            </a:pPr>
            <a:r>
              <a:rPr lang="hu-HU" sz="1500" dirty="0"/>
              <a:t>Gyártórendszerek üzemeltetése (irányítástechnika és információs hálózatok)</a:t>
            </a:r>
          </a:p>
          <a:p>
            <a:pPr>
              <a:buFontTx/>
              <a:buChar char="-"/>
            </a:pPr>
            <a:r>
              <a:rPr lang="hu-HU" sz="1500" dirty="0"/>
              <a:t>Gyártórendszerek programozása</a:t>
            </a:r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r>
              <a:rPr lang="hu-HU" sz="1600" b="1" dirty="0"/>
              <a:t>Az eddig bemutatott 2 modul (az ipari gyártórendszerek választható differenciálanyagát leszámítva) a gépészet bármely területén tevékenykedő foglalkoztatottak számára elvégzésre ajánlott. </a:t>
            </a: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1489889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AE41A50-4326-4916-A8A8-682C2BFD8F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940435" cy="936104"/>
          </a:xfrm>
        </p:spPr>
        <p:txBody>
          <a:bodyPr/>
          <a:lstStyle/>
          <a:p>
            <a:r>
              <a:rPr lang="hu-HU" dirty="0"/>
              <a:t>ANYAGTECHNOLÓGIA ÉS MINŐSÉGBIZTOSÍTÁS</a:t>
            </a:r>
            <a:br>
              <a:rPr lang="hu-HU" dirty="0"/>
            </a:b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tartalom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C4E8F34-A75B-46FB-990B-740498969F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u="sng" dirty="0"/>
              <a:t>A modul tartalma:</a:t>
            </a:r>
          </a:p>
          <a:p>
            <a:pPr marL="0" indent="0">
              <a:buNone/>
            </a:pPr>
            <a:endParaRPr lang="hu-HU" sz="1600" u="sng" dirty="0"/>
          </a:p>
          <a:p>
            <a:pPr marL="0" indent="0">
              <a:buNone/>
            </a:pPr>
            <a:r>
              <a:rPr lang="hu-HU" sz="1600" b="1" dirty="0"/>
              <a:t>Fémtechnológia</a:t>
            </a:r>
            <a:r>
              <a:rPr lang="hu-HU" sz="1050" b="1" dirty="0"/>
              <a:t>:</a:t>
            </a:r>
          </a:p>
          <a:p>
            <a:pPr>
              <a:buFontTx/>
              <a:buChar char="-"/>
            </a:pPr>
            <a:r>
              <a:rPr lang="hu-HU" sz="1600" dirty="0"/>
              <a:t>Fém ötvözőanyagok fizikai és kémiai tulajdonságai, </a:t>
            </a:r>
            <a:r>
              <a:rPr lang="hu-HU" sz="1600" dirty="0" err="1"/>
              <a:t>ötvözhetőség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Ötvözetek szerkezeti tulajdonságai, előállítása, hőkezelése. Korrózió jelensége, korrózióvédelmi eljárások</a:t>
            </a:r>
          </a:p>
          <a:p>
            <a:pPr>
              <a:buFontTx/>
              <a:buChar char="-"/>
            </a:pPr>
            <a:r>
              <a:rPr lang="hu-HU" sz="1600" dirty="0"/>
              <a:t>Hőkezelési technológiák</a:t>
            </a:r>
          </a:p>
          <a:p>
            <a:pPr>
              <a:buFontTx/>
              <a:buChar char="-"/>
            </a:pPr>
            <a:r>
              <a:rPr lang="hu-HU" sz="1600" dirty="0"/>
              <a:t>Fém alkatrészek, gépegységek előnye és megkerülhetetlensége bizonyos alkalmazásokban </a:t>
            </a:r>
          </a:p>
          <a:p>
            <a:pPr>
              <a:buFontTx/>
              <a:buChar char="-"/>
            </a:pPr>
            <a:r>
              <a:rPr lang="hu-HU" sz="1600" dirty="0"/>
              <a:t>Fémek előállításának és alkalmazásának szabványai; minőségbiztosítás</a:t>
            </a:r>
          </a:p>
          <a:p>
            <a:pPr>
              <a:buFontTx/>
              <a:buChar char="-"/>
            </a:pPr>
            <a:endParaRPr lang="hu-HU" sz="1050" dirty="0"/>
          </a:p>
          <a:p>
            <a:pPr marL="0" indent="0">
              <a:buNone/>
            </a:pPr>
            <a:r>
              <a:rPr lang="hu-HU" sz="1600" b="1" dirty="0"/>
              <a:t>Műanyag-technológia:</a:t>
            </a:r>
          </a:p>
          <a:p>
            <a:pPr>
              <a:buFontTx/>
              <a:buChar char="-"/>
            </a:pPr>
            <a:r>
              <a:rPr lang="hu-HU" sz="1600" dirty="0"/>
              <a:t>Polimerek felépítése, alkotók alapvető fizikai és kémiai tulajdonságai </a:t>
            </a:r>
          </a:p>
          <a:p>
            <a:pPr>
              <a:buFontTx/>
              <a:buChar char="-"/>
            </a:pPr>
            <a:r>
              <a:rPr lang="hu-HU" sz="1600" dirty="0"/>
              <a:t>Alakítástechnológia, műanyag-</a:t>
            </a:r>
            <a:r>
              <a:rPr lang="hu-HU" sz="1600" dirty="0" err="1"/>
              <a:t>előálíltás</a:t>
            </a:r>
            <a:r>
              <a:rPr lang="hu-HU" sz="1600" dirty="0"/>
              <a:t> eszközei és folyamata, kompozit anyagok</a:t>
            </a:r>
          </a:p>
          <a:p>
            <a:pPr>
              <a:buFontTx/>
              <a:buChar char="-"/>
            </a:pPr>
            <a:r>
              <a:rPr lang="hu-HU" sz="1600" dirty="0"/>
              <a:t>Legfontosabb polimerek a gépészeti alkalmazásokban </a:t>
            </a:r>
          </a:p>
          <a:p>
            <a:pPr>
              <a:buFontTx/>
              <a:buChar char="-"/>
            </a:pPr>
            <a:r>
              <a:rPr lang="hu-HU" sz="1600" dirty="0"/>
              <a:t>Fémek kiváltásának lehetőségei gépgyártásban és járműipari alkatrészekben</a:t>
            </a:r>
          </a:p>
        </p:txBody>
      </p:sp>
    </p:spTree>
    <p:extLst>
      <p:ext uri="{BB962C8B-B14F-4D97-AF65-F5344CB8AC3E}">
        <p14:creationId xmlns:p14="http://schemas.microsoft.com/office/powerpoint/2010/main" val="12833091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8A93CAC-DDB9-475D-96B8-A3206331A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29600" cy="936104"/>
          </a:xfrm>
        </p:spPr>
        <p:txBody>
          <a:bodyPr/>
          <a:lstStyle/>
          <a:p>
            <a:r>
              <a:rPr lang="hu-HU" dirty="0"/>
              <a:t>ANYAGTECHNOLÓGIA ÉS MINŐSÉGBIZTOSÍTÁS</a:t>
            </a:r>
            <a:br>
              <a:rPr lang="hu-HU" dirty="0"/>
            </a:b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tartalom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C1DFD150-7E9C-470A-B707-D2064502A7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b="1" dirty="0"/>
              <a:t>Feldolgozás, környezeti hatás, alternatív anyagok: </a:t>
            </a:r>
          </a:p>
          <a:p>
            <a:pPr>
              <a:buFontTx/>
              <a:buChar char="-"/>
            </a:pPr>
            <a:r>
              <a:rPr lang="hu-HU" sz="1600" dirty="0"/>
              <a:t>Újrahasznosítás, energiaoptimalizáció kérdése, veszélyes melléktermék- és hulladékkezeléssel kapcsolatos szabványok, elvárások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Felépítés</a:t>
            </a:r>
            <a:r>
              <a:rPr lang="hu-HU" sz="1600" dirty="0"/>
              <a:t>: elmélet-gyakorlat 50-50% (gyakorlat üzemi, laboratóriumi közegben)</a:t>
            </a:r>
          </a:p>
          <a:p>
            <a:pPr marL="0" indent="0">
              <a:buNone/>
            </a:pPr>
            <a:r>
              <a:rPr lang="hu-HU" sz="1600" b="1" dirty="0"/>
              <a:t>Időtartam</a:t>
            </a:r>
            <a:r>
              <a:rPr lang="hu-HU" sz="1600" dirty="0"/>
              <a:t>: 1 nap. </a:t>
            </a:r>
            <a:r>
              <a:rPr lang="hu-HU" sz="1600" dirty="0" err="1"/>
              <a:t>Feldogozás</a:t>
            </a:r>
            <a:r>
              <a:rPr lang="hu-HU" sz="1600" dirty="0"/>
              <a:t>, környezeti jogszabályi rész hangsúlyozásával 2 nap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5685646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01DF6E1-7B36-4CC3-BD61-D4FC4D5A9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156459" cy="936104"/>
          </a:xfrm>
        </p:spPr>
        <p:txBody>
          <a:bodyPr/>
          <a:lstStyle/>
          <a:p>
            <a:r>
              <a:rPr lang="hu-HU" dirty="0"/>
              <a:t>VEGYIPARI TECHNOLÓGIÁK ÉS IRÁNYÍTÁSUK</a:t>
            </a:r>
            <a:br>
              <a:rPr lang="hu-HU" dirty="0"/>
            </a:b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tartalom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07E0D16-A68C-4DB7-8867-C13DE6672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u="sng" dirty="0"/>
              <a:t>A modul tartalma: </a:t>
            </a:r>
          </a:p>
          <a:p>
            <a:pPr>
              <a:buFontTx/>
              <a:buChar char="-"/>
            </a:pPr>
            <a:r>
              <a:rPr lang="hu-HU" sz="1600" dirty="0"/>
              <a:t>Bevezető: mennyiségi, hőtani és termokémiai alapismeretek, fogalmak </a:t>
            </a:r>
          </a:p>
          <a:p>
            <a:pPr>
              <a:buFontTx/>
              <a:buChar char="-"/>
            </a:pPr>
            <a:r>
              <a:rPr lang="hu-HU" sz="1600" dirty="0"/>
              <a:t>Vegyipari kitekintés</a:t>
            </a:r>
          </a:p>
          <a:p>
            <a:pPr>
              <a:buFontTx/>
              <a:buChar char="-"/>
            </a:pPr>
            <a:r>
              <a:rPr lang="hu-HU" sz="1600" dirty="0"/>
              <a:t>Kőolaj-feldolgozás és petrolkémiai ipari eljárások </a:t>
            </a:r>
          </a:p>
          <a:p>
            <a:pPr>
              <a:buFontTx/>
              <a:buChar char="-"/>
            </a:pPr>
            <a:r>
              <a:rPr lang="hu-HU" sz="1600" dirty="0"/>
              <a:t>Gyógyszeripari technológiák</a:t>
            </a:r>
          </a:p>
          <a:p>
            <a:pPr>
              <a:buFontTx/>
              <a:buChar char="-"/>
            </a:pPr>
            <a:r>
              <a:rPr lang="hu-HU" sz="1600" dirty="0"/>
              <a:t>Műanyagipari technológiák </a:t>
            </a:r>
          </a:p>
          <a:p>
            <a:pPr>
              <a:buFontTx/>
              <a:buChar char="-"/>
            </a:pPr>
            <a:r>
              <a:rPr lang="hu-HU" sz="1600" dirty="0"/>
              <a:t>Környezet- és munkavédelmi ismertető, hulladékkezelési eljárások említése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Felépítés</a:t>
            </a:r>
            <a:r>
              <a:rPr lang="hu-HU" sz="1600" dirty="0"/>
              <a:t>: elmélet-gyakorlat: 60-40% vagy kevesebb gyakorlati arány</a:t>
            </a:r>
          </a:p>
          <a:p>
            <a:pPr marL="0" indent="0">
              <a:buNone/>
            </a:pPr>
            <a:r>
              <a:rPr lang="hu-HU" sz="1600" b="1" dirty="0"/>
              <a:t>Időtartam</a:t>
            </a:r>
            <a:r>
              <a:rPr lang="hu-HU" sz="1600" dirty="0"/>
              <a:t>: 1-1,5 nap. Szakmaspecifikusan min.2 nap</a:t>
            </a:r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7653250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01DF6E1-7B36-4CC3-BD61-D4FC4D5A9B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156459" cy="936104"/>
          </a:xfrm>
        </p:spPr>
        <p:txBody>
          <a:bodyPr/>
          <a:lstStyle/>
          <a:p>
            <a:r>
              <a:rPr lang="hu-HU" dirty="0"/>
              <a:t>VEGYIPARI TECHNOLÓGIÁK ÉS IRÁNYÍTÁSUK</a:t>
            </a:r>
            <a:br>
              <a:rPr lang="hu-HU" dirty="0"/>
            </a:b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Kompetenciák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07E0D16-A68C-4DB7-8867-C13DE6672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514116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1600" u="sng" dirty="0"/>
              <a:t>A modul tartalma: </a:t>
            </a:r>
          </a:p>
          <a:p>
            <a:pPr>
              <a:buFontTx/>
              <a:buChar char="-"/>
            </a:pPr>
            <a:r>
              <a:rPr lang="hu-HU" sz="1600" dirty="0"/>
              <a:t>Bevezető: mennyiségi, hőtani és termokémiai alapismeretek, fogalmak </a:t>
            </a:r>
          </a:p>
          <a:p>
            <a:pPr>
              <a:buFontTx/>
              <a:buChar char="-"/>
            </a:pPr>
            <a:r>
              <a:rPr lang="hu-HU" sz="1600" dirty="0"/>
              <a:t>Vegyipari kitekintés</a:t>
            </a:r>
          </a:p>
          <a:p>
            <a:pPr>
              <a:buFontTx/>
              <a:buChar char="-"/>
            </a:pPr>
            <a:r>
              <a:rPr lang="hu-HU" sz="1600" dirty="0"/>
              <a:t>Kőolaj-feldolgozás és petrolkémiai ipari eljárások </a:t>
            </a:r>
          </a:p>
          <a:p>
            <a:pPr>
              <a:buFontTx/>
              <a:buChar char="-"/>
            </a:pPr>
            <a:r>
              <a:rPr lang="hu-HU" sz="1600" dirty="0"/>
              <a:t>Gyógyszeripari technológiák</a:t>
            </a:r>
          </a:p>
          <a:p>
            <a:pPr>
              <a:buFontTx/>
              <a:buChar char="-"/>
            </a:pPr>
            <a:r>
              <a:rPr lang="hu-HU" sz="1600" dirty="0"/>
              <a:t>Műanyagipari technológiák </a:t>
            </a:r>
          </a:p>
          <a:p>
            <a:pPr>
              <a:buFontTx/>
              <a:buChar char="-"/>
            </a:pPr>
            <a:r>
              <a:rPr lang="hu-HU" sz="1600" dirty="0"/>
              <a:t>Környezet- és munkavédelmi ismertető, hulladékkezelési eljárások említése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A képzéselem elvégzésével nyerhető </a:t>
            </a:r>
            <a:r>
              <a:rPr lang="hu-HU" sz="1600" b="1" u="sng" dirty="0">
                <a:solidFill>
                  <a:srgbClr val="2349AC"/>
                </a:solidFill>
              </a:rPr>
              <a:t>szakmai kompetenciák</a:t>
            </a:r>
            <a:r>
              <a:rPr lang="hu-HU" sz="1600" u="sng" dirty="0">
                <a:solidFill>
                  <a:srgbClr val="2349AC"/>
                </a:solidFill>
              </a:rPr>
              <a:t>: </a:t>
            </a:r>
          </a:p>
          <a:p>
            <a:pPr>
              <a:buFontTx/>
              <a:buChar char="-"/>
            </a:pPr>
            <a:r>
              <a:rPr lang="hu-HU" sz="1600" dirty="0"/>
              <a:t>Vegyipari/laboratóriumi célberendezések működtetése és ellenőrzése: szűrők, centrifugák, bepárlók, alapanyag- és gyógyszergyártó berendezések </a:t>
            </a:r>
            <a:r>
              <a:rPr lang="hu-HU" sz="1600" dirty="0" err="1"/>
              <a:t>stb</a:t>
            </a: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Szakmai számítások és mérések üzemképes kivitelezése: anyagmozgatás, anyagmérleg, fűtés-hűtés, reakciósebesség; műszeres mérések </a:t>
            </a:r>
          </a:p>
          <a:p>
            <a:pPr>
              <a:buFontTx/>
              <a:buChar char="-"/>
            </a:pPr>
            <a:r>
              <a:rPr lang="hu-HU" sz="1600" dirty="0"/>
              <a:t>Folyamatirányító rendszerek működésének ismerete, kezelése és ellenőrzése </a:t>
            </a:r>
          </a:p>
          <a:p>
            <a:pPr>
              <a:buFontTx/>
              <a:buChar char="-"/>
            </a:pPr>
            <a:r>
              <a:rPr lang="hu-HU" sz="1600" dirty="0"/>
              <a:t>Dokumentálási tevékenységek: üzemeltetett berendezések műszaki állapota, karbantartási és tisztítási folyamatok</a:t>
            </a:r>
          </a:p>
          <a:p>
            <a:pPr>
              <a:buFontTx/>
              <a:buChar char="-"/>
            </a:pPr>
            <a:r>
              <a:rPr lang="hu-HU" sz="1600" dirty="0"/>
              <a:t>Előírt szabványoknak és vállalati irányelveknek megfelelően meggyőződik a biztonsági/mentesítő berendezések működőképességéről, munkavédelmi, hulladék/veszélyesanyag-kezelési szabályokat betartat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Felépítés</a:t>
            </a:r>
            <a:r>
              <a:rPr lang="hu-HU" sz="1600" dirty="0"/>
              <a:t>: elmélet-gyakorlat: 60-40% vagy kevesebb gyakorlati arány</a:t>
            </a:r>
          </a:p>
          <a:p>
            <a:pPr marL="0" indent="0">
              <a:buNone/>
            </a:pPr>
            <a:r>
              <a:rPr lang="hu-HU" sz="1600" b="1" dirty="0"/>
              <a:t>Időtartam</a:t>
            </a:r>
            <a:r>
              <a:rPr lang="hu-HU" sz="1600" dirty="0"/>
              <a:t>: 1-1,5 nap. Szakmaspecifikusan min.2 nap</a:t>
            </a:r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5587375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29846D6-157D-4BB3-B983-BC08F121F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516499" cy="936104"/>
          </a:xfrm>
        </p:spPr>
        <p:txBody>
          <a:bodyPr>
            <a:normAutofit/>
          </a:bodyPr>
          <a:lstStyle/>
          <a:p>
            <a:r>
              <a:rPr lang="hu-HU" dirty="0"/>
              <a:t>ÉPÜLETGÉPÉSZETI ÉS ENERGETIKAI RENDSZERISMERET </a:t>
            </a: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tartalom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E672AB8-405E-457F-BD27-6EE47D90AE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u="sng" dirty="0"/>
              <a:t>A modulok tartalma:</a:t>
            </a:r>
          </a:p>
          <a:p>
            <a:pPr marL="0" indent="0">
              <a:buNone/>
            </a:pPr>
            <a:endParaRPr lang="hu-HU" sz="1600" u="sng" dirty="0"/>
          </a:p>
          <a:p>
            <a:pPr>
              <a:buFontTx/>
              <a:buChar char="-"/>
            </a:pPr>
            <a:r>
              <a:rPr lang="hu-HU" sz="1600" dirty="0"/>
              <a:t>Energiaellátó rendszerek kialakításának szempontjai, működési jellemzők </a:t>
            </a:r>
          </a:p>
          <a:p>
            <a:pPr>
              <a:buFontTx/>
              <a:buChar char="-"/>
            </a:pPr>
            <a:r>
              <a:rPr lang="hu-HU" sz="1600" dirty="0"/>
              <a:t>Berendezés- és termékismereti oktatás rendszertechnikai felbontással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hu-HU" sz="1600" dirty="0"/>
              <a:t>hűtőberendezések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hu-HU" sz="1600" dirty="0"/>
              <a:t>hőtermelő és gázkészülék berendezések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hu-HU" sz="1600" dirty="0"/>
              <a:t> légtechnikai rendszerek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hu-HU" sz="1600" dirty="0"/>
              <a:t>hidraulikai rendszerek </a:t>
            </a:r>
          </a:p>
          <a:p>
            <a:pPr>
              <a:buFontTx/>
              <a:buChar char="-"/>
            </a:pPr>
            <a:r>
              <a:rPr lang="hu-HU" sz="1600" dirty="0"/>
              <a:t>Szerelő kőműves ismeretek </a:t>
            </a:r>
          </a:p>
          <a:p>
            <a:pPr>
              <a:buFontTx/>
              <a:buChar char="-"/>
            </a:pPr>
            <a:r>
              <a:rPr lang="hu-HU" sz="1600" dirty="0"/>
              <a:t>Tömörségellenőrzési, légtelenítési-feltöltési és szigetelési módok</a:t>
            </a:r>
          </a:p>
          <a:p>
            <a:pPr>
              <a:buFontTx/>
              <a:buChar char="-"/>
            </a:pPr>
            <a:r>
              <a:rPr lang="hu-HU" sz="1600" dirty="0"/>
              <a:t>Időszakos/éves energiafelhasználási, -takarékossági, karbantartási költségterv készítésének szempontjai és gyakorlata, energetikai auditálás érintése</a:t>
            </a:r>
          </a:p>
          <a:p>
            <a:pPr>
              <a:buFontTx/>
              <a:buChar char="-"/>
            </a:pPr>
            <a:r>
              <a:rPr lang="hu-HU" sz="1600" dirty="0"/>
              <a:t>Energetikai és környezetvédelmi ellenőrző mérések gyakorlata</a:t>
            </a:r>
          </a:p>
          <a:p>
            <a:pPr>
              <a:buFontTx/>
              <a:buChar char="-"/>
            </a:pPr>
            <a:r>
              <a:rPr lang="hu-HU" sz="1600" dirty="0"/>
              <a:t>Létesítményenergetikai szabványok, szabályok alkalmaztatása</a:t>
            </a:r>
          </a:p>
        </p:txBody>
      </p:sp>
    </p:spTree>
    <p:extLst>
      <p:ext uri="{BB962C8B-B14F-4D97-AF65-F5344CB8AC3E}">
        <p14:creationId xmlns:p14="http://schemas.microsoft.com/office/powerpoint/2010/main" val="30983625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41175AA-56EE-4B69-9307-BD429EBEC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012443" cy="936104"/>
          </a:xfrm>
        </p:spPr>
        <p:txBody>
          <a:bodyPr>
            <a:normAutofit/>
          </a:bodyPr>
          <a:lstStyle/>
          <a:p>
            <a:r>
              <a:rPr lang="hu-HU" dirty="0"/>
              <a:t>ÉPÜLETGÉPÉSZETI ÉS ENERGETIKAI RENDSZERISMERET </a:t>
            </a: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kompetenciák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DD9247-E339-4EF2-B64A-1E327AA28C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Legfontosabb </a:t>
            </a:r>
            <a:r>
              <a:rPr lang="hu-HU" sz="1600" b="1" u="sng" dirty="0">
                <a:solidFill>
                  <a:srgbClr val="2349AC"/>
                </a:solidFill>
              </a:rPr>
              <a:t>szakmai kompetenciák</a:t>
            </a:r>
            <a:r>
              <a:rPr lang="hu-HU" sz="1600" u="sng" dirty="0">
                <a:solidFill>
                  <a:srgbClr val="2349AC"/>
                </a:solidFill>
              </a:rPr>
              <a:t>:</a:t>
            </a:r>
          </a:p>
          <a:p>
            <a:pPr marL="0" indent="0">
              <a:buNone/>
            </a:pPr>
            <a:endParaRPr lang="hu-HU" sz="1600" u="sng" dirty="0"/>
          </a:p>
          <a:p>
            <a:pPr>
              <a:buFontTx/>
              <a:buChar char="-"/>
            </a:pPr>
            <a:r>
              <a:rPr lang="hu-HU" sz="1600" dirty="0"/>
              <a:t>Átfogó rendszerismeret a fűtési, hűtési, lég- és klímatechnikai, és fokozott ismeret a hőszivattyús rendszerek berendezéseiről, paramétereiről, telepítéséről és üzemeltetéséről</a:t>
            </a:r>
          </a:p>
          <a:p>
            <a:pPr>
              <a:buFontTx/>
              <a:buChar char="-"/>
            </a:pPr>
            <a:r>
              <a:rPr lang="hu-HU" sz="1600" dirty="0"/>
              <a:t>Szabályzó és épületfelügyeleti rendszerek beállítási, </a:t>
            </a:r>
            <a:r>
              <a:rPr lang="hu-HU" sz="1600" dirty="0" err="1"/>
              <a:t>parametrizálási</a:t>
            </a:r>
            <a:r>
              <a:rPr lang="hu-HU" sz="1600" dirty="0"/>
              <a:t> képessége </a:t>
            </a:r>
          </a:p>
          <a:p>
            <a:pPr>
              <a:buFontTx/>
              <a:buChar char="-"/>
            </a:pPr>
            <a:r>
              <a:rPr lang="hu-HU" sz="1600" dirty="0"/>
              <a:t>Adminisztratív és vezetési hozzájárulás: ajánlati dokumentációk összeállítása, kivitelezési tervek és beszerzési tervek, üzemeltetési és karbantartási feladatok megtervezett irányítása</a:t>
            </a:r>
          </a:p>
          <a:p>
            <a:pPr>
              <a:buFontTx/>
              <a:buChar char="-"/>
            </a:pPr>
            <a:r>
              <a:rPr lang="hu-HU" sz="1600" dirty="0"/>
              <a:t>Létesítmény hosszú távú energiaracionalizálási és energiafejlesztési tervének elkészítése, illetve tanácsadása</a:t>
            </a:r>
          </a:p>
          <a:p>
            <a:pPr marL="0" indent="0">
              <a:buNone/>
            </a:pPr>
            <a:endParaRPr lang="hu-HU" sz="1050" dirty="0"/>
          </a:p>
          <a:p>
            <a:pPr marL="0" indent="0">
              <a:buNone/>
            </a:pPr>
            <a:r>
              <a:rPr lang="hu-HU" sz="1600" b="1" dirty="0"/>
              <a:t>Felépítés: </a:t>
            </a:r>
            <a:r>
              <a:rPr lang="hu-HU" sz="1600" dirty="0"/>
              <a:t>elmélet-gyakorlat 70-30%. (Épületgépészeti gyakorlatibb, Energetikai hatékonysági, auditálási modulelem elméletibb)</a:t>
            </a:r>
          </a:p>
          <a:p>
            <a:pPr marL="0" indent="0">
              <a:buNone/>
            </a:pPr>
            <a:r>
              <a:rPr lang="hu-HU" sz="1600" b="1" dirty="0"/>
              <a:t>Időtartam: </a:t>
            </a:r>
            <a:r>
              <a:rPr lang="hu-HU" sz="1600" dirty="0"/>
              <a:t>min. 1-1 nap (épületgépészet és energetikai rendszerismeret)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0294045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5281D0C-96A1-4468-8B38-1BF731C2F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940435" cy="936104"/>
          </a:xfrm>
        </p:spPr>
        <p:txBody>
          <a:bodyPr>
            <a:normAutofit/>
          </a:bodyPr>
          <a:lstStyle/>
          <a:p>
            <a:r>
              <a:rPr lang="hu-HU" dirty="0"/>
              <a:t>SZERELÉS, ELLENŐRZÉS, ÜZEMELTETÉS, KARBANTARTÁS </a:t>
            </a: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kompetenciák és tartalom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EE0BB4-46F6-4F9D-88C5-E80DE7FA17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u="sng" dirty="0"/>
              <a:t>Szerelés, ellenőrzés modul tartalma és kompetenciái:</a:t>
            </a:r>
          </a:p>
          <a:p>
            <a:pPr marL="0" indent="0">
              <a:buNone/>
            </a:pPr>
            <a:endParaRPr lang="hu-HU" sz="1600" u="sng" dirty="0"/>
          </a:p>
          <a:p>
            <a:pPr>
              <a:buFontTx/>
              <a:buChar char="-"/>
            </a:pPr>
            <a:r>
              <a:rPr lang="hu-HU" sz="1600" dirty="0"/>
              <a:t>Működés- és szereléstechnikai ismeret: hajtóművek, erőátviteli elemek, csapágyak, tengelykapcsolók és meghajtások</a:t>
            </a:r>
          </a:p>
          <a:p>
            <a:pPr>
              <a:buFontTx/>
              <a:buChar char="-"/>
            </a:pPr>
            <a:r>
              <a:rPr lang="hu-HU" sz="1600" dirty="0"/>
              <a:t>Oldható kötések készítése, bontása, javítása</a:t>
            </a:r>
          </a:p>
          <a:p>
            <a:pPr>
              <a:buFontTx/>
              <a:buChar char="-"/>
            </a:pPr>
            <a:r>
              <a:rPr lang="hu-HU" sz="1600" dirty="0"/>
              <a:t>Nem oldható kötések készítése, bontása, cseréje. Benne gázhegesztés és ívhegesztés technikája és biztonsági, környezetihatás-ismerete </a:t>
            </a:r>
          </a:p>
          <a:p>
            <a:pPr>
              <a:buFontTx/>
              <a:buChar char="-"/>
            </a:pPr>
            <a:r>
              <a:rPr lang="hu-HU" sz="1600" dirty="0"/>
              <a:t>Ellenőrzés, monitoring munkafolyamatok: </a:t>
            </a:r>
          </a:p>
          <a:p>
            <a:pPr marL="0" indent="0">
              <a:buNone/>
            </a:pPr>
            <a:r>
              <a:rPr lang="hu-HU" sz="1600" dirty="0"/>
              <a:t>	➢ hajtáselemek, összekötő elemek (szükség esetén csere) </a:t>
            </a:r>
          </a:p>
          <a:p>
            <a:pPr marL="0" indent="0">
              <a:buNone/>
            </a:pPr>
            <a:r>
              <a:rPr lang="hu-HU" sz="1600" dirty="0"/>
              <a:t>	➢ érzékelők beállításai </a:t>
            </a:r>
          </a:p>
          <a:p>
            <a:pPr marL="0" indent="0">
              <a:buNone/>
            </a:pPr>
            <a:r>
              <a:rPr lang="hu-HU" sz="1600" dirty="0"/>
              <a:t>	➢ beavatkozó szervek, gépek biztonsági rendszerei </a:t>
            </a:r>
          </a:p>
          <a:p>
            <a:pPr marL="0" indent="0">
              <a:buNone/>
            </a:pPr>
            <a:r>
              <a:rPr lang="hu-HU" sz="1600" dirty="0"/>
              <a:t>	➢ (ipari buszrendszerek)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1106898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459515D-326C-4270-860E-77D0EA7DF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292363" cy="936104"/>
          </a:xfrm>
        </p:spPr>
        <p:txBody>
          <a:bodyPr>
            <a:normAutofit fontScale="90000"/>
          </a:bodyPr>
          <a:lstStyle/>
          <a:p>
            <a:r>
              <a:rPr lang="hu-HU" dirty="0"/>
              <a:t>SZERELÉS, ELLENŐRZÉS, ÜZEMELTETÉS, KARBANTARTÁS </a:t>
            </a:r>
            <a:r>
              <a:rPr lang="hu-HU" dirty="0">
                <a:latin typeface="Calibri" panose="020F0502020204030204" pitchFamily="34" charset="0"/>
                <a:cs typeface="Calibri" panose="020F0502020204030204" pitchFamily="34" charset="0"/>
              </a:rPr>
              <a:t>‒ </a:t>
            </a:r>
            <a:r>
              <a:rPr lang="hu-HU" dirty="0"/>
              <a:t>kompetenciák és tartalom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E8FA9EC-3622-4DD6-A9F9-80088EE5AB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u="sng" dirty="0"/>
              <a:t>Üzemeltetés, karbantartás modul tartalma és kompetenciái: </a:t>
            </a:r>
          </a:p>
          <a:p>
            <a:pPr>
              <a:buFontTx/>
              <a:buChar char="-"/>
            </a:pPr>
            <a:r>
              <a:rPr lang="hu-HU" sz="1600" dirty="0"/>
              <a:t>Berendezés- és létesítménytelepítésben való részvétel (példa alapján) </a:t>
            </a:r>
          </a:p>
          <a:p>
            <a:pPr>
              <a:buFontTx/>
              <a:buChar char="-"/>
            </a:pPr>
            <a:r>
              <a:rPr lang="hu-HU" sz="1600" dirty="0"/>
              <a:t>Mechanikus és elektromechanikus mérések elvégzése és dokumentálása: különleges figyelemmel a helyes és attól eltérő működésre; utóbbi megállapítása </a:t>
            </a:r>
          </a:p>
          <a:p>
            <a:pPr>
              <a:buFontTx/>
              <a:buChar char="-"/>
            </a:pPr>
            <a:r>
              <a:rPr lang="hu-HU" sz="1600" dirty="0"/>
              <a:t>Alkatrészek cseréje előírás vagy fejlesztési ütemek alapján</a:t>
            </a:r>
          </a:p>
          <a:p>
            <a:pPr>
              <a:buFontTx/>
              <a:buChar char="-"/>
            </a:pPr>
            <a:r>
              <a:rPr lang="hu-HU" sz="1600" dirty="0"/>
              <a:t>Karbantartási terv kidolgozása, eseti és terv szerinti megelőző szerviz vezetése/kivitelezése </a:t>
            </a:r>
          </a:p>
          <a:p>
            <a:pPr>
              <a:buFontTx/>
              <a:buChar char="-"/>
            </a:pPr>
            <a:r>
              <a:rPr lang="hu-HU" sz="1600" dirty="0"/>
              <a:t>Irányítástechnikai rendszerek tesztelése és diagnosztikája</a:t>
            </a:r>
          </a:p>
          <a:p>
            <a:pPr>
              <a:buFontTx/>
              <a:buChar char="-"/>
            </a:pPr>
            <a:r>
              <a:rPr lang="hu-HU" sz="1600" dirty="0"/>
              <a:t>Minőségbiztosítási alapismeretek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Felépítés: </a:t>
            </a:r>
            <a:r>
              <a:rPr lang="hu-HU" sz="1600" dirty="0"/>
              <a:t>elmélet</a:t>
            </a:r>
            <a:r>
              <a:rPr lang="hu-HU" sz="1600" dirty="0">
                <a:latin typeface="Calibri" panose="020F0502020204030204" pitchFamily="34" charset="0"/>
                <a:cs typeface="Calibri" panose="020F0502020204030204" pitchFamily="34" charset="0"/>
              </a:rPr>
              <a:t>‒</a:t>
            </a:r>
            <a:r>
              <a:rPr lang="hu-HU" sz="1600" dirty="0"/>
              <a:t>gyakorlat ~45</a:t>
            </a:r>
            <a:r>
              <a:rPr lang="hu-HU" sz="1600" dirty="0">
                <a:latin typeface="Calibri" panose="020F0502020204030204" pitchFamily="34" charset="0"/>
                <a:cs typeface="Calibri" panose="020F0502020204030204" pitchFamily="34" charset="0"/>
              </a:rPr>
              <a:t>‒</a:t>
            </a:r>
            <a:r>
              <a:rPr lang="hu-HU" sz="1600" dirty="0"/>
              <a:t>55%, </a:t>
            </a:r>
          </a:p>
          <a:p>
            <a:pPr marL="0" indent="0">
              <a:buNone/>
            </a:pPr>
            <a:r>
              <a:rPr lang="hu-HU" sz="1600" b="1" dirty="0"/>
              <a:t>Időtartam</a:t>
            </a:r>
            <a:r>
              <a:rPr lang="hu-HU" sz="1600" dirty="0"/>
              <a:t>: 2 nap (egyben vagy külön-külön modulokként)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6661785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7C22B20-F2FA-42E3-B575-66B7BDE46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1" y="44624"/>
            <a:ext cx="8147249" cy="1008112"/>
          </a:xfrm>
        </p:spPr>
        <p:txBody>
          <a:bodyPr>
            <a:noAutofit/>
          </a:bodyPr>
          <a:lstStyle/>
          <a:p>
            <a:r>
              <a:rPr lang="hu-HU" sz="1800" dirty="0"/>
              <a:t>TECHNIKUSI SZAKKÉPZETTSÉGEK: HEGESZTÉS, GÉPKEZELÉS, GÁZIPAR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16D5C3C-F058-4F86-AC73-6D78714358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u="sng" dirty="0"/>
              <a:t>Oktatható szakképesítések – példák:</a:t>
            </a:r>
          </a:p>
          <a:p>
            <a:pPr>
              <a:buFontTx/>
              <a:buChar char="-"/>
            </a:pPr>
            <a:r>
              <a:rPr lang="hu-HU" sz="1600" dirty="0"/>
              <a:t>hegesztési eljárások, műveletek – teljeskörű szabványkövetelményi ismertetéssel</a:t>
            </a:r>
          </a:p>
          <a:p>
            <a:pPr>
              <a:buFontTx/>
              <a:buChar char="-"/>
            </a:pPr>
            <a:r>
              <a:rPr lang="hu-HU" sz="1600" dirty="0"/>
              <a:t>gázipari technikus </a:t>
            </a:r>
          </a:p>
          <a:p>
            <a:pPr>
              <a:buFontTx/>
              <a:buChar char="-"/>
            </a:pPr>
            <a:r>
              <a:rPr lang="hu-HU" sz="1600" dirty="0"/>
              <a:t>olajipari technikus </a:t>
            </a:r>
          </a:p>
          <a:p>
            <a:pPr>
              <a:buFontTx/>
              <a:buChar char="-"/>
            </a:pPr>
            <a:r>
              <a:rPr lang="hu-HU" sz="1600" dirty="0"/>
              <a:t>erőművi (kazán)gépész, erőgép-üzemeltető </a:t>
            </a:r>
          </a:p>
          <a:p>
            <a:pPr>
              <a:buFontTx/>
              <a:buChar char="-"/>
            </a:pPr>
            <a:r>
              <a:rPr lang="hu-HU" sz="1600" dirty="0"/>
              <a:t>építő- és anyagmozgató-gépész technikus (ipari gépészet; építőipar; erdészet)</a:t>
            </a:r>
          </a:p>
          <a:p>
            <a:pPr>
              <a:buFontTx/>
              <a:buChar char="-"/>
            </a:pPr>
            <a:endParaRPr lang="hu-HU" sz="1050" dirty="0"/>
          </a:p>
          <a:p>
            <a:pPr marL="0" indent="0">
              <a:buNone/>
            </a:pPr>
            <a:r>
              <a:rPr lang="hu-HU" sz="1600" b="1" dirty="0"/>
              <a:t>Felépítés (általánosan): </a:t>
            </a:r>
            <a:r>
              <a:rPr lang="hu-HU" sz="1600" dirty="0"/>
              <a:t>hangsúlyosan gyakorlati (~80%) </a:t>
            </a:r>
          </a:p>
          <a:p>
            <a:pPr marL="0" indent="0">
              <a:buNone/>
            </a:pPr>
            <a:r>
              <a:rPr lang="hu-HU" sz="1600" b="1" dirty="0"/>
              <a:t>Időtartam: </a:t>
            </a:r>
            <a:r>
              <a:rPr lang="hu-HU" sz="1600" dirty="0"/>
              <a:t>változó, jellemzően min. 3 nap. Minősítés vizsgakötelességgel: 1-2 hét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484510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9F7026C-4E1C-41AD-96D9-A23655F51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29600" cy="936104"/>
          </a:xfrm>
        </p:spPr>
        <p:txBody>
          <a:bodyPr>
            <a:noAutofit/>
          </a:bodyPr>
          <a:lstStyle/>
          <a:p>
            <a:r>
              <a:rPr lang="hu-HU" sz="2000" dirty="0"/>
              <a:t>Specializált/Speciálisan gép- és járműgyártás képzéskör javasolt tematikája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57B5FD4B-8EFC-486F-B14A-586FB57DAD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u="sng" dirty="0"/>
              <a:t>Javasolt tematika: </a:t>
            </a:r>
          </a:p>
          <a:p>
            <a:pPr>
              <a:buFont typeface="+mj-lt"/>
              <a:buAutoNum type="arabicPeriod"/>
            </a:pPr>
            <a:endParaRPr lang="hu-HU" sz="1600" dirty="0"/>
          </a:p>
          <a:p>
            <a:pPr>
              <a:buFont typeface="+mj-lt"/>
              <a:buAutoNum type="arabicPeriod"/>
            </a:pPr>
            <a:r>
              <a:rPr lang="hu-HU" sz="1600" dirty="0"/>
              <a:t>Gépgyártósori gépkezelői, gépszerelői feladatok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Forgácsoló technológia hagyományos és CNC szerszámgépeken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Szerszám- és készülékgyártás - CAM alapok, CAD alapok oktatással, CAM speciális kiegészítés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CNC gépkezelés, programozás - CNC-forgácsolás 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Gépi kovács feladatai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Járműipari alkatrészgyártó feladatok</a:t>
            </a:r>
          </a:p>
          <a:p>
            <a:pPr>
              <a:buFont typeface="+mj-lt"/>
              <a:buAutoNum type="arabicPeriod"/>
            </a:pPr>
            <a:r>
              <a:rPr lang="hu-HU" sz="1600" dirty="0"/>
              <a:t>Autógyártó feladatok </a:t>
            </a:r>
          </a:p>
          <a:p>
            <a:pPr>
              <a:buFont typeface="+mj-lt"/>
              <a:buAutoNum type="arabicPeriod"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Felépítésükben közös, hogy mindegyik gyakorlatorientált, 60-70% gyakorlati oktatási részaránnyal.</a:t>
            </a:r>
          </a:p>
          <a:p>
            <a:pPr marL="0" indent="0">
              <a:buNone/>
            </a:pPr>
            <a:r>
              <a:rPr lang="hu-HU" sz="1600" dirty="0"/>
              <a:t> A képzéscsoport elvégzésének előfeltétele középfokú végzettség és műszaki ismeretek megléte. 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2908424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3A666C-2D70-4019-8478-1DC90DDEB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363272" cy="936104"/>
          </a:xfrm>
        </p:spPr>
        <p:txBody>
          <a:bodyPr>
            <a:normAutofit/>
          </a:bodyPr>
          <a:lstStyle/>
          <a:p>
            <a:r>
              <a:rPr lang="hu-HU" dirty="0"/>
              <a:t>FORGÁCSOLÓ TECHNOLÓGIA ALAPJAI ÉS GÉPKEZELŐI, GÉPSZERELŐI FELADATOK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E60A394-8DD5-43AE-9D8D-A3C4D6AB0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53285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u="sng" dirty="0"/>
              <a:t>Összetett kezelés – </a:t>
            </a:r>
            <a:r>
              <a:rPr lang="hu-HU" sz="1600" u="sng" dirty="0">
                <a:solidFill>
                  <a:srgbClr val="2349AC"/>
                </a:solidFill>
              </a:rPr>
              <a:t>a modulcsoport tartalma és oktatásukkal nyerhető szakmai kompetenciák:</a:t>
            </a:r>
          </a:p>
          <a:p>
            <a:pPr marL="0" indent="0">
              <a:buNone/>
            </a:pPr>
            <a:endParaRPr lang="hu-HU" sz="1600" u="sng" dirty="0"/>
          </a:p>
          <a:p>
            <a:pPr>
              <a:buFontTx/>
              <a:buChar char="-"/>
            </a:pPr>
            <a:r>
              <a:rPr lang="hu-HU" sz="1600" dirty="0"/>
              <a:t>Gépi forgácsoló alapeljárások </a:t>
            </a:r>
            <a:r>
              <a:rPr lang="hu-HU" sz="1600" dirty="0" err="1"/>
              <a:t>gépei</a:t>
            </a:r>
            <a:r>
              <a:rPr lang="hu-HU" sz="1600" dirty="0"/>
              <a:t>, szerszámai</a:t>
            </a:r>
          </a:p>
          <a:p>
            <a:pPr>
              <a:buFontTx/>
              <a:buChar char="-"/>
            </a:pPr>
            <a:r>
              <a:rPr lang="hu-HU" sz="1600" dirty="0"/>
              <a:t>Gépüzemeltetés munkabiztonsági szabályai </a:t>
            </a:r>
          </a:p>
          <a:p>
            <a:pPr>
              <a:buFontTx/>
              <a:buChar char="-"/>
            </a:pPr>
            <a:r>
              <a:rPr lang="hu-HU" sz="1600" dirty="0"/>
              <a:t>Gyakorlati oktatás: fúrás, furatmegmunkálás, esztergálás, marás, üregelés, vésés, gyalulás, köszörülés, menetmegmunkálás, fogazás, finomfelület-megmunkálás és egyéb különleges megmunkálások </a:t>
            </a:r>
          </a:p>
          <a:p>
            <a:pPr>
              <a:buFontTx/>
              <a:buChar char="-"/>
            </a:pPr>
            <a:r>
              <a:rPr lang="hu-HU" sz="1600" dirty="0"/>
              <a:t>Alak- és helyzetpontosság mérése, biztosítása és ellenőrzése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u="sng" dirty="0"/>
              <a:t>Elkülöníthető – gépkezelői, gépszerelői  tartalom:</a:t>
            </a:r>
          </a:p>
          <a:p>
            <a:pPr>
              <a:buFontTx/>
              <a:buChar char="-"/>
            </a:pPr>
            <a:r>
              <a:rPr lang="hu-HU" sz="1600" dirty="0"/>
              <a:t>Sorozatmérés eszközeinek ismerete, pneumatikus és elektromos mérőeszközök használata </a:t>
            </a:r>
          </a:p>
          <a:p>
            <a:pPr>
              <a:buFontTx/>
              <a:buChar char="-"/>
            </a:pPr>
            <a:r>
              <a:rPr lang="hu-HU" sz="1600" dirty="0"/>
              <a:t>Gyártásszervezési alapfogalmak</a:t>
            </a:r>
          </a:p>
          <a:p>
            <a:pPr>
              <a:buFontTx/>
              <a:buChar char="-"/>
            </a:pPr>
            <a:r>
              <a:rPr lang="hu-HU" sz="1600" dirty="0"/>
              <a:t>Gyártáskiszolgáló berendezkedési formák ismerete és működtetése</a:t>
            </a:r>
          </a:p>
          <a:p>
            <a:pPr>
              <a:buFontTx/>
              <a:buChar char="-"/>
            </a:pPr>
            <a:r>
              <a:rPr lang="hu-HU" sz="1600" dirty="0"/>
              <a:t>Egyszerű és komplex beállítási, szerelési és karbantartási feladatok végrehajtása 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Időtartam: </a:t>
            </a:r>
            <a:r>
              <a:rPr lang="hu-HU" sz="1600" dirty="0"/>
              <a:t>alapesetben 2 nap</a:t>
            </a:r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05574357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A8E01AB-1104-4435-BF9D-78139A067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796419" cy="936104"/>
          </a:xfrm>
        </p:spPr>
        <p:txBody>
          <a:bodyPr>
            <a:noAutofit/>
          </a:bodyPr>
          <a:lstStyle/>
          <a:p>
            <a:r>
              <a:rPr lang="hu-HU" sz="1800" dirty="0"/>
              <a:t>SZERSZÁM- ÉS KÉSZÜLÉKGYÁRTÁS, GYÁRTÁSTERVEZŐ PROGRAMOK ALAPJAI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BF8E486-2879-4C37-B621-768B9DD51B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u="sng" dirty="0"/>
              <a:t>A modul tartalma és </a:t>
            </a:r>
            <a:r>
              <a:rPr lang="hu-HU" sz="1600" u="sng" dirty="0">
                <a:solidFill>
                  <a:srgbClr val="2349AC"/>
                </a:solidFill>
              </a:rPr>
              <a:t>elérhető szakmai kompetenciák:</a:t>
            </a:r>
          </a:p>
          <a:p>
            <a:pPr marL="0" indent="0">
              <a:buNone/>
            </a:pPr>
            <a:endParaRPr lang="hu-HU" sz="1600" u="sng" dirty="0">
              <a:solidFill>
                <a:schemeClr val="accent6"/>
              </a:solidFill>
            </a:endParaRPr>
          </a:p>
          <a:p>
            <a:pPr>
              <a:buFontTx/>
              <a:buChar char="-"/>
            </a:pPr>
            <a:r>
              <a:rPr lang="hu-HU" sz="1500" dirty="0"/>
              <a:t>Szabványos színes- és könnyűfém ötvözetek, illetve szabványos szerkezeti és szerszámacélok ismerete, anyagminőségi jellemzők előtérbe helyezésével </a:t>
            </a:r>
          </a:p>
          <a:p>
            <a:pPr>
              <a:buFontTx/>
              <a:buChar char="-"/>
            </a:pPr>
            <a:r>
              <a:rPr lang="hu-HU" sz="1500" dirty="0"/>
              <a:t>Alakítástechnológiák gépberendezései, szerszámainak, működési jellemzőinek oktatása</a:t>
            </a:r>
          </a:p>
          <a:p>
            <a:pPr>
              <a:buFontTx/>
              <a:buChar char="-"/>
            </a:pPr>
            <a:r>
              <a:rPr lang="hu-HU" sz="1500" dirty="0"/>
              <a:t>Szerszám- és alkatrészgeometriai jelölések, beállítások eszközölése kiválasztandó megmunkáló folyamattal és gyártási eljárással</a:t>
            </a:r>
          </a:p>
          <a:p>
            <a:pPr>
              <a:buFontTx/>
              <a:buChar char="-"/>
            </a:pPr>
            <a:r>
              <a:rPr lang="hu-HU" sz="1500" dirty="0"/>
              <a:t>CAD-CAM folyamat, geometria átvezetése CAM-rendszerbe </a:t>
            </a:r>
          </a:p>
          <a:p>
            <a:pPr>
              <a:buFontTx/>
              <a:buChar char="-"/>
            </a:pPr>
            <a:r>
              <a:rPr lang="hu-HU" sz="1500" dirty="0"/>
              <a:t>CAM-szoftver alapos megismerése és kezelése </a:t>
            </a:r>
          </a:p>
          <a:p>
            <a:pPr>
              <a:buFontTx/>
              <a:buChar char="-"/>
            </a:pPr>
            <a:r>
              <a:rPr lang="hu-HU" sz="1500" dirty="0"/>
              <a:t>Szerszámpálya készítése CAM-szoftverrel </a:t>
            </a:r>
          </a:p>
          <a:p>
            <a:pPr>
              <a:buFontTx/>
              <a:buChar char="-"/>
            </a:pPr>
            <a:r>
              <a:rPr lang="hu-HU" sz="1500" dirty="0"/>
              <a:t>Angol nyelvű szakmai kifejezések, beágyazott szoftvernyelv megértése</a:t>
            </a:r>
          </a:p>
          <a:p>
            <a:pPr>
              <a:buFontTx/>
              <a:buChar char="-"/>
            </a:pPr>
            <a:endParaRPr lang="hu-HU" sz="1500" dirty="0"/>
          </a:p>
          <a:p>
            <a:pPr marL="0" indent="0">
              <a:buNone/>
            </a:pPr>
            <a:r>
              <a:rPr lang="hu-HU" sz="1500" dirty="0"/>
              <a:t>Kiegészítő modulelem: specifikus CAM-programok gyakorlati oktatása – </a:t>
            </a:r>
            <a:r>
              <a:rPr lang="hu-HU" sz="1500" dirty="0" err="1"/>
              <a:t>EdgeCam</a:t>
            </a:r>
            <a:r>
              <a:rPr lang="hu-HU" sz="1500" dirty="0"/>
              <a:t>, </a:t>
            </a:r>
            <a:r>
              <a:rPr lang="hu-HU" sz="1500" dirty="0" err="1"/>
              <a:t>BobCad</a:t>
            </a:r>
            <a:r>
              <a:rPr lang="hu-HU" sz="1500" dirty="0"/>
              <a:t>, </a:t>
            </a:r>
            <a:r>
              <a:rPr lang="hu-HU" sz="1500" dirty="0" err="1"/>
              <a:t>MasterCAM</a:t>
            </a:r>
            <a:r>
              <a:rPr lang="hu-HU" sz="1500" dirty="0"/>
              <a:t>, illetve bármilyen egyéb szoftver, igény, elérhetőség szerint.</a:t>
            </a:r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r>
              <a:rPr lang="hu-HU" sz="1600" b="1" dirty="0"/>
              <a:t>Időtartam</a:t>
            </a:r>
            <a:r>
              <a:rPr lang="hu-HU" sz="1600" dirty="0"/>
              <a:t>: 2 nap. Kiegészítő szoftveres oktatással további napok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500" dirty="0"/>
          </a:p>
        </p:txBody>
      </p:sp>
    </p:spTree>
    <p:extLst>
      <p:ext uri="{BB962C8B-B14F-4D97-AF65-F5344CB8AC3E}">
        <p14:creationId xmlns:p14="http://schemas.microsoft.com/office/powerpoint/2010/main" val="20899134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E4F44EE-A097-4B71-9BA9-5DEF96EDD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/>
          <a:lstStyle/>
          <a:p>
            <a:r>
              <a:rPr lang="hu-HU" dirty="0"/>
              <a:t>CNC-GÉPKEZELÉS, CNC-PROGRAMOZÁS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0E99227-11A0-4DEA-AABB-0DC25A375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u="sng" dirty="0"/>
              <a:t>Tartalom / a modulok elvégzésével megszerezhető </a:t>
            </a:r>
            <a:r>
              <a:rPr lang="hu-HU" sz="1600" u="sng" dirty="0">
                <a:solidFill>
                  <a:srgbClr val="2349AC"/>
                </a:solidFill>
              </a:rPr>
              <a:t>differenciált szakmai kompetenciák:</a:t>
            </a:r>
          </a:p>
          <a:p>
            <a:pPr>
              <a:buFontTx/>
              <a:buChar char="-"/>
            </a:pPr>
            <a:r>
              <a:rPr lang="hu-HU" sz="1600" dirty="0"/>
              <a:t>Előkészítés: CNC szerszámgép üzemképességének ellenőrzése; számítógéppel támogatott mérések (SPC) elvégzése </a:t>
            </a:r>
          </a:p>
          <a:p>
            <a:pPr>
              <a:buFontTx/>
              <a:buChar char="-"/>
            </a:pPr>
            <a:r>
              <a:rPr lang="hu-HU" sz="1600" dirty="0"/>
              <a:t>CNC-program betöltése és ellenőrzése, szükség szerinti módosítása</a:t>
            </a:r>
          </a:p>
          <a:p>
            <a:pPr>
              <a:buFontTx/>
              <a:buChar char="-"/>
            </a:pPr>
            <a:r>
              <a:rPr lang="hu-HU" sz="1600" dirty="0"/>
              <a:t>Egyszerű és összetett precíziós CNC megmunkálási műveletek elvégzése előírt pontossággal</a:t>
            </a:r>
          </a:p>
          <a:p>
            <a:pPr>
              <a:buFontTx/>
              <a:buChar char="-"/>
            </a:pPr>
            <a:r>
              <a:rPr lang="hu-HU" sz="1600" dirty="0"/>
              <a:t>CNC megmunkálási programok írása – alprogramokkal, ciklusutasítással</a:t>
            </a:r>
          </a:p>
          <a:p>
            <a:pPr>
              <a:buFontTx/>
              <a:buChar char="-"/>
            </a:pPr>
            <a:r>
              <a:rPr lang="hu-HU" sz="1600" dirty="0"/>
              <a:t>NC- és CNC-gépek berendezéseinek kezelése – fókuszban: szerszám- és munkadarab-ellátó eszközök, szerszámgép-kiszolgáló ipari robotok • Rendellenességek felismerése és programozási hibák elhárítása</a:t>
            </a:r>
          </a:p>
          <a:p>
            <a:pPr>
              <a:buFontTx/>
              <a:buChar char="-"/>
            </a:pPr>
            <a:r>
              <a:rPr lang="hu-HU" sz="1600" dirty="0"/>
              <a:t>Szakképesítéshez tartozó minőségbiztosítási rendszer elemeinek alkalmazása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Időtartam: </a:t>
            </a:r>
            <a:r>
              <a:rPr lang="hu-HU" sz="1600" dirty="0"/>
              <a:t>1-1,5 nap. Fejlesztői szintre bevezető oktatással min. 2-3 nap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1824863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A084613-A2D7-4949-9AA4-864339918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GÉPI KOVÁCSOLÁS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1E4BBDD-EBA2-43DA-8863-78A6B1FD59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Szakmai kompetenciák:</a:t>
            </a:r>
          </a:p>
          <a:p>
            <a:pPr>
              <a:buFontTx/>
              <a:buChar char="-"/>
            </a:pPr>
            <a:r>
              <a:rPr lang="hu-HU" sz="1600" dirty="0"/>
              <a:t>Gyártási eljárás és gyártószerszám megválasztása a kívánt termékhez</a:t>
            </a:r>
          </a:p>
          <a:p>
            <a:pPr>
              <a:buFontTx/>
              <a:buChar char="-"/>
            </a:pPr>
            <a:r>
              <a:rPr lang="hu-HU" sz="1600" dirty="0"/>
              <a:t>Hevítő, hőkezelő berendezések üzembehelyezése </a:t>
            </a:r>
          </a:p>
          <a:p>
            <a:pPr>
              <a:buFontTx/>
              <a:buChar char="-"/>
            </a:pPr>
            <a:r>
              <a:rPr lang="hu-HU" sz="1600" dirty="0"/>
              <a:t>Képlékenyalakító műveletek elvégzése: erezés, bordázás, csavarás, nyújtás, szélesítés, zömítés, </a:t>
            </a:r>
            <a:r>
              <a:rPr lang="hu-HU" sz="1600" dirty="0" err="1"/>
              <a:t>vállazás</a:t>
            </a:r>
            <a:r>
              <a:rPr lang="hu-HU" sz="1600" dirty="0"/>
              <a:t>, simítás, lyukasztás, hasítás, árkolás, domborítás, nyakazás, vágás, egyengetés, sorjázás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Időtartam: e</a:t>
            </a:r>
            <a:r>
              <a:rPr lang="hu-HU" sz="1600" dirty="0"/>
              <a:t>lmélet + gyakorlat: 2 nap. Hangsúlyosan gyakorlati képzés: 1 nap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72120071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A9992C9-ABCA-4F03-A527-D9A3A8219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516499" cy="936104"/>
          </a:xfrm>
        </p:spPr>
        <p:txBody>
          <a:bodyPr>
            <a:noAutofit/>
          </a:bodyPr>
          <a:lstStyle/>
          <a:p>
            <a:r>
              <a:rPr lang="hu-HU" sz="2000" dirty="0"/>
              <a:t>JÁRMŰIPARI ALKATRÉSZGYÁRTÁS ÉS AUTÓGYÁRTÓ, -SZERELŐ FELADATOK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0E5317F-E328-4E6F-902E-A5152BA4CC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Járműipari alkatrészgyártás képzéselemmel szerezhető szakmai kompetenciák:</a:t>
            </a:r>
          </a:p>
          <a:p>
            <a:pPr>
              <a:buFontTx/>
              <a:buChar char="-"/>
            </a:pPr>
            <a:r>
              <a:rPr lang="hu-HU" sz="1600" dirty="0"/>
              <a:t>Alkatrészgyártás előkészítése és berendezéseinek kezelése a következő gyártmánykategóriákban</a:t>
            </a:r>
          </a:p>
          <a:p>
            <a:pPr>
              <a:buFontTx/>
              <a:buChar char="-"/>
            </a:pPr>
            <a:r>
              <a:rPr lang="hu-HU" sz="1600" dirty="0"/>
              <a:t>Gyártó- és gyártásellenőrző mérőeszközök kezelése, alkalmazása szakmai ellenőrzésekhez</a:t>
            </a:r>
          </a:p>
          <a:p>
            <a:pPr>
              <a:buFontTx/>
              <a:buChar char="-"/>
            </a:pPr>
            <a:endParaRPr lang="hu-HU" sz="1050" dirty="0"/>
          </a:p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Autógyártás- és szerelés képzéselem tartalma:</a:t>
            </a:r>
          </a:p>
          <a:p>
            <a:pPr>
              <a:buFontTx/>
              <a:buChar char="-"/>
            </a:pPr>
            <a:r>
              <a:rPr lang="hu-HU" sz="1600" dirty="0"/>
              <a:t>Gépkönyv, kezelési, szerelési és karbantartási útmutatás</a:t>
            </a:r>
          </a:p>
          <a:p>
            <a:pPr>
              <a:buFontTx/>
              <a:buChar char="-"/>
            </a:pPr>
            <a:r>
              <a:rPr lang="hu-HU" sz="1600" dirty="0"/>
              <a:t>Gépjármű szerkezettani alapfogalmak, kocsitest és szerelvényei </a:t>
            </a:r>
          </a:p>
          <a:p>
            <a:pPr>
              <a:buFontTx/>
              <a:buChar char="-"/>
            </a:pPr>
            <a:r>
              <a:rPr lang="hu-HU" sz="1600" dirty="0"/>
              <a:t>Hőerőgépek körfolyamatai – kiemelten belső égésű motor; járműipari kitekintéssel egyéb pl. gázturbina (repülőgép)</a:t>
            </a:r>
          </a:p>
          <a:p>
            <a:pPr>
              <a:buFontTx/>
              <a:buChar char="-"/>
            </a:pPr>
            <a:r>
              <a:rPr lang="hu-HU" sz="1600" dirty="0"/>
              <a:t>Tömítettségvizsgáló egységek kezelési ismertetése</a:t>
            </a:r>
          </a:p>
          <a:p>
            <a:pPr>
              <a:buFontTx/>
              <a:buChar char="-"/>
            </a:pPr>
            <a:r>
              <a:rPr lang="hu-HU" sz="1600" dirty="0"/>
              <a:t>Termékek azonosítására, nyomon követésére vonatkozó követelmények</a:t>
            </a:r>
          </a:p>
          <a:p>
            <a:pPr>
              <a:buFontTx/>
              <a:buChar char="-"/>
            </a:pPr>
            <a:r>
              <a:rPr lang="hu-HU" sz="1600" dirty="0"/>
              <a:t> Minőségirányítással és minőségellenőrzéssel kapcsolatos fogalmak</a:t>
            </a:r>
          </a:p>
          <a:p>
            <a:pPr>
              <a:buFontTx/>
              <a:buChar char="-"/>
            </a:pPr>
            <a:r>
              <a:rPr lang="hu-HU" sz="1600" dirty="0"/>
              <a:t>Hűtő- és kenőanyagok, választásuk</a:t>
            </a:r>
          </a:p>
          <a:p>
            <a:pPr>
              <a:buFontTx/>
              <a:buChar char="-"/>
            </a:pPr>
            <a:r>
              <a:rPr lang="hu-HU" sz="1600" dirty="0"/>
              <a:t>Szerelőszerszámok, a szerelés </a:t>
            </a:r>
            <a:r>
              <a:rPr lang="hu-HU" sz="1600" dirty="0" err="1"/>
              <a:t>gépei</a:t>
            </a:r>
            <a:r>
              <a:rPr lang="hu-HU" sz="1600" dirty="0"/>
              <a:t>, készülékei. Gépjármű-részegységek be- és kiszerelése </a:t>
            </a:r>
          </a:p>
          <a:p>
            <a:pPr>
              <a:buFontTx/>
              <a:buChar char="-"/>
            </a:pPr>
            <a:r>
              <a:rPr lang="hu-HU" sz="1600" dirty="0"/>
              <a:t>Automata vagy félautomata összeszerelő gépsorok kezelése és felügyelete</a:t>
            </a:r>
          </a:p>
        </p:txBody>
      </p:sp>
    </p:spTree>
    <p:extLst>
      <p:ext uri="{BB962C8B-B14F-4D97-AF65-F5344CB8AC3E}">
        <p14:creationId xmlns:p14="http://schemas.microsoft.com/office/powerpoint/2010/main" val="23159674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31B02BE9-B0FB-43AC-8296-EA3360A8E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>
            <a:noAutofit/>
          </a:bodyPr>
          <a:lstStyle/>
          <a:p>
            <a:r>
              <a:rPr lang="hu-HU" sz="2000" dirty="0"/>
              <a:t>JÁRMŰIPARI ALKATRÉSZGYÁRTÁS ÉS AUTÓGYÁRTÓ, -SZERELŐ FELADATOK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5C2007-2681-4C28-9DB5-F2601C2B1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1603667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Autógyártás- és szerelés képzéselemmel szerezhető szakmai kompetenciák: </a:t>
            </a:r>
          </a:p>
          <a:p>
            <a:pPr>
              <a:buFontTx/>
              <a:buChar char="-"/>
            </a:pPr>
            <a:r>
              <a:rPr lang="hu-HU" sz="1600" dirty="0"/>
              <a:t>Gyártási és szereléstechnológiai folyamatok értelmezése és alkalmazása</a:t>
            </a:r>
          </a:p>
          <a:p>
            <a:pPr>
              <a:buFontTx/>
              <a:buChar char="-"/>
            </a:pPr>
            <a:r>
              <a:rPr lang="hu-HU" sz="1600" dirty="0"/>
              <a:t>Forgácsoló és alakítógépek használata (szerszám, gépkocsielem; fém vagy műanyag)</a:t>
            </a:r>
          </a:p>
          <a:p>
            <a:pPr>
              <a:buFontTx/>
              <a:buChar char="-"/>
            </a:pPr>
            <a:r>
              <a:rPr lang="hu-HU" sz="1600" dirty="0"/>
              <a:t>Gépjárműmotor, segédberendezéseinek és a futóművek működési elvének értése </a:t>
            </a:r>
          </a:p>
          <a:p>
            <a:pPr>
              <a:buFontTx/>
              <a:buChar char="-"/>
            </a:pPr>
            <a:r>
              <a:rPr lang="hu-HU" sz="1600" dirty="0"/>
              <a:t>Gépkocsi-fődarabok és részegységeik szerelésének előkészítése </a:t>
            </a:r>
          </a:p>
          <a:p>
            <a:pPr>
              <a:buFontTx/>
              <a:buChar char="-"/>
            </a:pPr>
            <a:r>
              <a:rPr lang="hu-HU" sz="1600" dirty="0"/>
              <a:t>Gépjárműmotorok és gépkocsirészegységek összeszerelése; alapparaméter-beállítások </a:t>
            </a:r>
          </a:p>
          <a:p>
            <a:pPr>
              <a:buFontTx/>
              <a:buChar char="-"/>
            </a:pPr>
            <a:r>
              <a:rPr lang="hu-HU" sz="1600" dirty="0"/>
              <a:t>Minőségirányítással kapcsolatos szabványok alkalmazása </a:t>
            </a:r>
          </a:p>
          <a:p>
            <a:pPr>
              <a:buFontTx/>
              <a:buChar char="-"/>
            </a:pPr>
            <a:r>
              <a:rPr lang="hu-HU" sz="1600" dirty="0"/>
              <a:t>Járműben alkalmazott folyadékok feltöltése és vizsgálata </a:t>
            </a:r>
          </a:p>
          <a:p>
            <a:pPr>
              <a:buFontTx/>
              <a:buChar char="-"/>
            </a:pPr>
            <a:r>
              <a:rPr lang="hu-HU" sz="1600" dirty="0"/>
              <a:t> Hidraulika-pneumatika rendszerelemek szerelése és cseréje </a:t>
            </a:r>
          </a:p>
          <a:p>
            <a:pPr>
              <a:buFontTx/>
              <a:buChar char="-"/>
            </a:pPr>
            <a:r>
              <a:rPr lang="hu-HU" sz="1600" dirty="0"/>
              <a:t>Rendszerhibák megállapítása és elhárítása (numerikus; hidraulikus, pneumatikus)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Időtartam: </a:t>
            </a:r>
            <a:r>
              <a:rPr lang="hu-HU" sz="1600" dirty="0"/>
              <a:t>Alkatrészgyártás modulelem: 1 nap. Autógyártás és -szerelés: 2 nap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6104420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E7AA2C6-64C8-47E3-9EEA-0F2C3516F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012443" cy="936104"/>
          </a:xfrm>
        </p:spPr>
        <p:txBody>
          <a:bodyPr>
            <a:noAutofit/>
          </a:bodyPr>
          <a:lstStyle/>
          <a:p>
            <a:r>
              <a:rPr lang="hu-HU" sz="1600" dirty="0"/>
              <a:t>TOVÁBBI </a:t>
            </a:r>
            <a:r>
              <a:rPr lang="hu-HU" sz="1600" dirty="0" err="1"/>
              <a:t>KÉPZÉSi</a:t>
            </a:r>
            <a:r>
              <a:rPr lang="hu-HU" sz="1600" dirty="0"/>
              <a:t> LEHETŐSÉGEK</a:t>
            </a:r>
            <a:endParaRPr lang="hu-HU" sz="2000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E40F26E-F69A-4E82-BA3E-43FEE1218F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Olyan kialakítható és </a:t>
            </a:r>
            <a:r>
              <a:rPr lang="hu-HU" sz="1800" b="0" i="0" u="none" strike="noStrike" baseline="0" dirty="0" err="1">
                <a:solidFill>
                  <a:srgbClr val="000000"/>
                </a:solidFill>
                <a:latin typeface="Arial" panose="020B0604020202020204" pitchFamily="34" charset="0"/>
              </a:rPr>
              <a:t>közbeékelhető</a:t>
            </a:r>
            <a:r>
              <a:rPr lang="hu-HU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 modulok, melyek a gépkocsikon és általánosan motorokon túl egyéb járművek, járműelemek tervezésével, gyártásával, szerelésével, illetve karbantartással foglalkoznak.</a:t>
            </a:r>
            <a:endParaRPr lang="hu-HU" sz="1600" u="sng" dirty="0"/>
          </a:p>
          <a:p>
            <a:pPr marL="0" indent="0">
              <a:buNone/>
            </a:pPr>
            <a:endParaRPr lang="hu-HU" sz="1600" u="sng" dirty="0"/>
          </a:p>
          <a:p>
            <a:pPr marL="0" indent="0">
              <a:buNone/>
            </a:pPr>
            <a:r>
              <a:rPr lang="hu-HU" sz="1600" u="sng" dirty="0"/>
              <a:t>Járműipari alkatrészgyártás és -szerelés modul kiegészítő modulelemei:</a:t>
            </a:r>
          </a:p>
          <a:p>
            <a:pPr>
              <a:buFontTx/>
              <a:buChar char="-"/>
            </a:pPr>
            <a:r>
              <a:rPr lang="hu-HU" sz="1600" dirty="0"/>
              <a:t>repülőgép- és légijárművek gyártástechnikája, fejlesztései</a:t>
            </a:r>
          </a:p>
          <a:p>
            <a:pPr>
              <a:buFontTx/>
              <a:buChar char="-"/>
            </a:pPr>
            <a:r>
              <a:rPr lang="hu-HU" sz="1600" dirty="0"/>
              <a:t>vasúti járművek, hajtás- és fékrendszerek </a:t>
            </a:r>
          </a:p>
          <a:p>
            <a:pPr>
              <a:buFontTx/>
              <a:buChar char="-"/>
            </a:pPr>
            <a:r>
              <a:rPr lang="hu-HU" sz="1600" dirty="0"/>
              <a:t>hajó- és vízijárműgyártás és evolúciója </a:t>
            </a:r>
          </a:p>
          <a:p>
            <a:pPr>
              <a:buFontTx/>
              <a:buChar char="-"/>
            </a:pPr>
            <a:r>
              <a:rPr lang="hu-HU" sz="1600" dirty="0"/>
              <a:t>finommechanika és szenzortechnika 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b="1" dirty="0"/>
              <a:t>Időtartam: </a:t>
            </a:r>
            <a:r>
              <a:rPr lang="hu-HU" sz="1600" dirty="0"/>
              <a:t>elemenként 1-1 nap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1844283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ÉRTÉKELÉS, ÖSSZEFOGLALÁS</a:t>
            </a:r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D886D9B-DC2B-4B53-A238-88FB52AAB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29600" cy="936104"/>
          </a:xfrm>
        </p:spPr>
        <p:txBody>
          <a:bodyPr>
            <a:normAutofit/>
          </a:bodyPr>
          <a:lstStyle/>
          <a:p>
            <a:r>
              <a:rPr lang="hu-HU" dirty="0"/>
              <a:t>A KÉPZÉSEK ALKALMAZÁSÁVAL ELÉRHETŐ VERSENYELŐNY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2606912-D971-459C-926B-6D1635AEE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AutoNum type="arabicPeriod"/>
            </a:pPr>
            <a:r>
              <a:rPr lang="hu-HU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versenytársakon való felülkerekedés </a:t>
            </a:r>
          </a:p>
          <a:p>
            <a:pPr>
              <a:buAutoNum type="arabicPeriod"/>
            </a:pPr>
            <a:r>
              <a:rPr lang="hu-HU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a piaci trendekkel való lépéstartás, </a:t>
            </a:r>
          </a:p>
          <a:p>
            <a:pPr>
              <a:buAutoNum type="arabicPeriod"/>
            </a:pPr>
            <a:r>
              <a:rPr lang="hu-HU" sz="1800" b="0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a vevői igények maradéktalan teljesítéséhez szükséges szakmai fejlődés vagy gyors felzárkózás</a:t>
            </a:r>
          </a:p>
          <a:p>
            <a:pPr>
              <a:buAutoNum type="arabicPeriod"/>
            </a:pPr>
            <a:endParaRPr lang="hu-HU" sz="18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hu-HU" sz="1800" dirty="0">
                <a:solidFill>
                  <a:srgbClr val="2349AC"/>
                </a:solidFill>
              </a:rPr>
              <a:t>Minden képzésfajtánál a fejlődés alapja:</a:t>
            </a:r>
          </a:p>
          <a:p>
            <a:r>
              <a:rPr lang="hu-HU" sz="1800" dirty="0">
                <a:solidFill>
                  <a:srgbClr val="000000"/>
                </a:solidFill>
              </a:rPr>
              <a:t>a motivációs és elégedettségi szint növelése</a:t>
            </a:r>
          </a:p>
          <a:p>
            <a:pPr lvl="1"/>
            <a:r>
              <a:rPr lang="hu-HU" sz="1400" dirty="0">
                <a:solidFill>
                  <a:srgbClr val="000000"/>
                </a:solidFill>
              </a:rPr>
              <a:t>egyéni szakmai fejlődés: komplex, felelősségteljes feladatok vállalása</a:t>
            </a:r>
          </a:p>
          <a:p>
            <a:pPr lvl="1"/>
            <a:r>
              <a:rPr lang="hu-HU" sz="1400" dirty="0">
                <a:solidFill>
                  <a:srgbClr val="000000"/>
                </a:solidFill>
              </a:rPr>
              <a:t>előrelépés lehetősége vagy felkínálása (az ehhez szükséges továbbképzés megléte mellett)</a:t>
            </a:r>
          </a:p>
          <a:p>
            <a:r>
              <a:rPr lang="hu-HU" sz="1800" dirty="0">
                <a:solidFill>
                  <a:srgbClr val="000000"/>
                </a:solidFill>
              </a:rPr>
              <a:t>a szakmai hozzájárulás optimalizálása</a:t>
            </a:r>
          </a:p>
          <a:p>
            <a:pPr lvl="1"/>
            <a:r>
              <a:rPr lang="hu-HU" sz="1400" dirty="0">
                <a:solidFill>
                  <a:srgbClr val="000000"/>
                </a:solidFill>
              </a:rPr>
              <a:t>trendek és ügyféligények szabta szabványok, elvek betartása – precíz, önálló munkavégzés, vezetői attitűd érvényesítése</a:t>
            </a:r>
          </a:p>
          <a:p>
            <a:pPr lvl="1"/>
            <a:r>
              <a:rPr lang="hu-HU" sz="1400" dirty="0">
                <a:solidFill>
                  <a:srgbClr val="000000"/>
                </a:solidFill>
              </a:rPr>
              <a:t>társ-foglalkoztatottakkal való jobb együttműködés, racionális munkafelosztás (feltétele, hogy lehető legtöbben kapjanak képzést)</a:t>
            </a:r>
          </a:p>
          <a:p>
            <a:r>
              <a:rPr lang="hu-HU" sz="1800" dirty="0">
                <a:solidFill>
                  <a:srgbClr val="000000"/>
                </a:solidFill>
              </a:rPr>
              <a:t>a „</a:t>
            </a:r>
            <a:r>
              <a:rPr lang="hu-HU" sz="1800" dirty="0" err="1">
                <a:solidFill>
                  <a:srgbClr val="000000"/>
                </a:solidFill>
              </a:rPr>
              <a:t>soft</a:t>
            </a:r>
            <a:r>
              <a:rPr lang="hu-HU" sz="1800" dirty="0">
                <a:solidFill>
                  <a:srgbClr val="000000"/>
                </a:solidFill>
              </a:rPr>
              <a:t>” és egyéb készségek fejlesztése: pontosság, odafigyelés, változások lereagálása, stb.</a:t>
            </a:r>
          </a:p>
          <a:p>
            <a:pPr lvl="1"/>
            <a:r>
              <a:rPr lang="hu-HU" sz="1400" dirty="0">
                <a:solidFill>
                  <a:srgbClr val="000000"/>
                </a:solidFill>
              </a:rPr>
              <a:t>kevesebb veszteség, munkafolyamatok gyorsulása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364790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D886D9B-DC2B-4B53-A238-88FB52AAB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229600" cy="936104"/>
          </a:xfrm>
        </p:spPr>
        <p:txBody>
          <a:bodyPr>
            <a:normAutofit/>
          </a:bodyPr>
          <a:lstStyle/>
          <a:p>
            <a:r>
              <a:rPr lang="hu-HU" dirty="0"/>
              <a:t>A KÉPZÉSEK ALKALMAZÁSÁVAL ELÉRHETŐ VERSENYELŐNY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2606912-D971-459C-926B-6D1635AEE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Potenciális versenyelőny az általános gépészeti ágazatokban:</a:t>
            </a:r>
          </a:p>
          <a:p>
            <a:pPr>
              <a:buFontTx/>
              <a:buChar char="-"/>
            </a:pPr>
            <a:r>
              <a:rPr lang="hu-HU" sz="1600" dirty="0"/>
              <a:t>Naprakész technológiák, eljárások elsajátítása (az alapokon keresztül)</a:t>
            </a:r>
          </a:p>
          <a:p>
            <a:pPr>
              <a:buFontTx/>
              <a:buChar char="-"/>
            </a:pPr>
            <a:r>
              <a:rPr lang="hu-HU" sz="1600" dirty="0"/>
              <a:t>Ipari, gyártósori rendszerek rendeltetésszerű alkalmazása</a:t>
            </a:r>
          </a:p>
          <a:p>
            <a:pPr>
              <a:buFontTx/>
              <a:buChar char="-"/>
            </a:pPr>
            <a:r>
              <a:rPr lang="hu-HU" sz="1600" dirty="0"/>
              <a:t>Vezérléstechnikai ismeretek szerzése </a:t>
            </a:r>
          </a:p>
          <a:p>
            <a:pPr>
              <a:buFontTx/>
              <a:buChar char="-"/>
            </a:pPr>
            <a:r>
              <a:rPr lang="hu-HU" sz="1600" dirty="0"/>
              <a:t>Szakmaspecifikus oktatási vagy tapasztalati hiányok kiküszöbölése</a:t>
            </a:r>
          </a:p>
          <a:p>
            <a:pPr>
              <a:buFontTx/>
              <a:buChar char="-"/>
            </a:pPr>
            <a:r>
              <a:rPr lang="hu-HU" sz="1600" dirty="0"/>
              <a:t>Saját szakemberek minősíttetése, jobb kihasználása 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u="sng" dirty="0">
                <a:solidFill>
                  <a:srgbClr val="2349AC"/>
                </a:solidFill>
              </a:rPr>
              <a:t>Potenciális versenyelőny a gép- és járműgyártás területén:</a:t>
            </a:r>
          </a:p>
          <a:p>
            <a:pPr>
              <a:buFontTx/>
              <a:buChar char="-"/>
            </a:pPr>
            <a:r>
              <a:rPr lang="hu-HU" sz="1600" dirty="0"/>
              <a:t>Gyártástechnológiai alapok és korszerű technológiák teljeskörű megismerése</a:t>
            </a:r>
          </a:p>
          <a:p>
            <a:pPr>
              <a:buFontTx/>
              <a:buChar char="-"/>
            </a:pPr>
            <a:r>
              <a:rPr lang="hu-HU" sz="1600" dirty="0"/>
              <a:t>Vezérléstechnikai ismeretek megléte</a:t>
            </a:r>
          </a:p>
          <a:p>
            <a:pPr>
              <a:buFontTx/>
              <a:buChar char="-"/>
            </a:pPr>
            <a:r>
              <a:rPr lang="hu-HU" sz="1600" dirty="0"/>
              <a:t>Szoftvertudás fejlesztése és felügyeleti szoftverek alkalmazása</a:t>
            </a:r>
          </a:p>
          <a:p>
            <a:pPr>
              <a:buFontTx/>
              <a:buChar char="-"/>
            </a:pPr>
            <a:r>
              <a:rPr lang="hu-HU" sz="1600" dirty="0"/>
              <a:t>Karbantartási és szerelési feladatok is belső erőforrásból </a:t>
            </a:r>
            <a:r>
              <a:rPr lang="hu-HU" sz="1600" dirty="0" err="1"/>
              <a:t>teljeskörűen</a:t>
            </a:r>
            <a:r>
              <a:rPr lang="hu-HU" sz="1600" dirty="0"/>
              <a:t> elláthatók</a:t>
            </a:r>
          </a:p>
          <a:p>
            <a:pPr>
              <a:buFontTx/>
              <a:buChar char="-"/>
            </a:pPr>
            <a:r>
              <a:rPr lang="hu-HU" sz="1600" dirty="0"/>
              <a:t>Aktuális irányelvek és szabványok követése és gyakorlati alkalmazása</a:t>
            </a:r>
          </a:p>
          <a:p>
            <a:pPr>
              <a:buFontTx/>
              <a:buChar char="-"/>
            </a:pPr>
            <a:endParaRPr lang="hu-HU" sz="105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4698237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9525C37-F29A-40EF-8A0D-076C8356C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652403" cy="936104"/>
          </a:xfrm>
        </p:spPr>
        <p:txBody>
          <a:bodyPr>
            <a:normAutofit/>
          </a:bodyPr>
          <a:lstStyle/>
          <a:p>
            <a:r>
              <a:rPr lang="hu-HU" dirty="0"/>
              <a:t>KÉPZÉSEK ELMARADÁSÁBÓL SZÁRMAZÓ VERSENYHÁTRÁNY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DFA9931-B8CF-4875-A589-73B24A03D1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u="sng" dirty="0"/>
              <a:t>A képzések elmaradásának következményei és azok potenciális okozatai:</a:t>
            </a:r>
          </a:p>
          <a:p>
            <a:pPr marL="0" indent="0">
              <a:buNone/>
            </a:pPr>
            <a:endParaRPr lang="hu-HU" sz="1600" u="sng" dirty="0"/>
          </a:p>
          <a:p>
            <a:pPr>
              <a:buFontTx/>
              <a:buChar char="-"/>
            </a:pPr>
            <a:r>
              <a:rPr lang="hu-HU" sz="1600" dirty="0"/>
              <a:t>Ipari rendszerek, gyártósorok nem rugalmas, elmaradott szellemű használata</a:t>
            </a:r>
          </a:p>
          <a:p>
            <a:pPr>
              <a:buFontTx/>
              <a:buChar char="-"/>
            </a:pPr>
            <a:r>
              <a:rPr lang="hu-HU" sz="1600" dirty="0"/>
              <a:t>Technológiai alapismeretek és azokra épített korszerű eljárások hiánya</a:t>
            </a:r>
          </a:p>
          <a:p>
            <a:pPr>
              <a:buFontTx/>
              <a:buChar char="-"/>
            </a:pPr>
            <a:r>
              <a:rPr lang="hu-HU" sz="1600" dirty="0"/>
              <a:t>Vezérléstechnikai és automatizálási ismeretek hiánya</a:t>
            </a:r>
          </a:p>
          <a:p>
            <a:pPr>
              <a:buFontTx/>
              <a:buChar char="-"/>
            </a:pPr>
            <a:r>
              <a:rPr lang="hu-HU" sz="1600" dirty="0"/>
              <a:t>Nem megfelelő és folyamatos szakemberképzés</a:t>
            </a:r>
          </a:p>
          <a:p>
            <a:pPr>
              <a:buFontTx/>
              <a:buChar char="-"/>
            </a:pPr>
            <a:r>
              <a:rPr lang="hu-HU" sz="1600" dirty="0"/>
              <a:t>Hosszú távú piaci trendek, irányelvek követésének elmaradása</a:t>
            </a:r>
          </a:p>
          <a:p>
            <a:pPr>
              <a:buFontTx/>
              <a:buChar char="-"/>
            </a:pPr>
            <a:r>
              <a:rPr lang="hu-HU" sz="1600" dirty="0"/>
              <a:t>Környezetvédelmi, egészségügyi és minőségvédelmi szabványok be nem tartása/ tartatása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https://kepezz.hu/VideoLibraryArticle/Details/27</a:t>
            </a: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0486395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945F9D8-425B-4097-A220-D634A4DDB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012443" cy="936104"/>
          </a:xfrm>
        </p:spPr>
        <p:txBody>
          <a:bodyPr>
            <a:normAutofit fontScale="90000"/>
          </a:bodyPr>
          <a:lstStyle/>
          <a:p>
            <a:r>
              <a:rPr lang="hu-HU" dirty="0"/>
              <a:t>Összefoglalás a szakmai anyagról</a:t>
            </a:r>
            <a:br>
              <a:rPr lang="hu-HU" dirty="0"/>
            </a:br>
            <a:r>
              <a:rPr lang="hu-HU" sz="2400" dirty="0">
                <a:hlinkClick r:id="rId2"/>
              </a:rPr>
              <a:t>https://kepezz.hu/VideoLibraryArticle/Details/27</a:t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8101158-F371-487A-AAB8-E2B345B809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szakmai anyag átfogó betekintést nyújt a gépészeti szakképesítési lehetőségek feltérképezéséhez</a:t>
            </a:r>
          </a:p>
          <a:p>
            <a:pPr>
              <a:buFontTx/>
              <a:buChar char="-"/>
            </a:pPr>
            <a:r>
              <a:rPr lang="hu-HU" sz="1600" dirty="0"/>
              <a:t>Foglalkozik a szakmákon belüli fennálló és változó jogszabályi előírásokkal és tömör hazai piaci helyzetismertetéssel</a:t>
            </a:r>
          </a:p>
          <a:p>
            <a:pPr>
              <a:buFontTx/>
              <a:buChar char="-"/>
            </a:pPr>
            <a:r>
              <a:rPr lang="hu-HU" sz="1600" b="1" dirty="0"/>
              <a:t>Célja,</a:t>
            </a:r>
            <a:r>
              <a:rPr lang="hu-HU" sz="1600" dirty="0"/>
              <a:t> a kis- és középvállalkozások szektorában dolgozó munkaerő számára olyan OKJ-követelményrendszert kiegészítő, annak megszűnésével a jelenkor és közeljövő gazdasági igényeinek megfelelő adoptálásával szakmai képzési tervek létrehozása, melyek felnőtt foglalkozatottjaik alap- vagy továbbképzési szükségessége miatt a kkv-k vezetőinek, humánerőforrás-menedzsmentért felelős munkatársainak figyelmébe ajánlhatók</a:t>
            </a:r>
          </a:p>
          <a:p>
            <a:pPr>
              <a:buFontTx/>
              <a:buChar char="-"/>
            </a:pPr>
            <a:r>
              <a:rPr lang="hu-HU" sz="1600" dirty="0"/>
              <a:t>A szakmai anyagban részletezett két képzésterv moduljai alapvetően elvégzési sorrend ajánlásával kerültek kibontásra egymást követően, felhívva a figyelmet arra, hogy a részt vevő célcsoport szakmájától, képzettségétől és foglalkozási feladataitól függően a modulokban kiegészítés, kihagyás vagy természetesen sorrendi csere lehetősége adott</a:t>
            </a:r>
          </a:p>
        </p:txBody>
      </p:sp>
    </p:spTree>
    <p:extLst>
      <p:ext uri="{BB962C8B-B14F-4D97-AF65-F5344CB8AC3E}">
        <p14:creationId xmlns:p14="http://schemas.microsoft.com/office/powerpoint/2010/main" val="194478331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E28E557D-85FE-4D6B-8D0E-6AD7EAB28F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600" y="4869160"/>
            <a:ext cx="2453283" cy="790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</TotalTime>
  <Words>4047</Words>
  <Application>Microsoft Office PowerPoint</Application>
  <PresentationFormat>Diavetítés a képernyőre (4:3 oldalarány)</PresentationFormat>
  <Paragraphs>454</Paragraphs>
  <Slides>43</Slides>
  <Notes>6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43</vt:i4>
      </vt:variant>
    </vt:vector>
  </HeadingPairs>
  <TitlesOfParts>
    <vt:vector size="48" baseType="lpstr">
      <vt:lpstr>Arial</vt:lpstr>
      <vt:lpstr>Calibri</vt:lpstr>
      <vt:lpstr>Times New Roman</vt:lpstr>
      <vt:lpstr>Wingdings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Általános gépészet és specializált gép- és járműgyártás      2021</vt:lpstr>
      <vt:lpstr>PowerPoint-bemutató</vt:lpstr>
      <vt:lpstr>JELENLEGI VISZONYOK ÉS A KÖZELJÖVŐ</vt:lpstr>
      <vt:lpstr>Piaci helyzet – ÉPÜLETENERGETIKA</vt:lpstr>
      <vt:lpstr>Piaci helyzet – GÉP- ÉS JÁRMŰGYÁRTÁS</vt:lpstr>
      <vt:lpstr>PERSPEKTÍVÁK, távlati megközelítés</vt:lpstr>
      <vt:lpstr>PERSPEKTÍVÁK, távlati megközelítés</vt:lpstr>
      <vt:lpstr>PowerPoint-bemutató</vt:lpstr>
      <vt:lpstr>Jogszabályi előírások</vt:lpstr>
      <vt:lpstr>Szakmai elvárások és kompetenciák – gyártástervezés- és irányítás</vt:lpstr>
      <vt:lpstr>Szakmai elvárások és kompetenciák – gyártástervezés- és irányítás</vt:lpstr>
      <vt:lpstr>PowerPoint-bemutató</vt:lpstr>
      <vt:lpstr>Képzések fajtái és szintjei</vt:lpstr>
      <vt:lpstr>Képzések fajtái és szintjei</vt:lpstr>
      <vt:lpstr>Általános gépészeti szakképzések/képzéskör javasolt felépítése</vt:lpstr>
      <vt:lpstr>A képzéscsoport felépítési rendje</vt:lpstr>
      <vt:lpstr>Gépészeti alapozó feladatok és alapismeretek</vt:lpstr>
      <vt:lpstr>IPARI GÉPÉSZ MŰVELETEK ÉS GYÁRTÓRENDSZEREK ‒ kompetenciák </vt:lpstr>
      <vt:lpstr>IPARI GÉPÉSZ MŰVELETEK ÉS GYÁRTÓRENDSZEREK ‒ tartalom</vt:lpstr>
      <vt:lpstr>ANYAGTECHNOLÓGIA ÉS MINŐSÉGBIZTOSÍTÁS ‒ tartalom</vt:lpstr>
      <vt:lpstr>ANYAGTECHNOLÓGIA ÉS MINŐSÉGBIZTOSÍTÁS ‒ tartalom</vt:lpstr>
      <vt:lpstr>VEGYIPARI TECHNOLÓGIÁK ÉS IRÁNYÍTÁSUK ‒ tartalom</vt:lpstr>
      <vt:lpstr>VEGYIPARI TECHNOLÓGIÁK ÉS IRÁNYÍTÁSUK ‒ Kompetenciák</vt:lpstr>
      <vt:lpstr>ÉPÜLETGÉPÉSZETI ÉS ENERGETIKAI RENDSZERISMERET ‒ tartalom</vt:lpstr>
      <vt:lpstr>ÉPÜLETGÉPÉSZETI ÉS ENERGETIKAI RENDSZERISMERET ‒ kompetenciák</vt:lpstr>
      <vt:lpstr>SZERELÉS, ELLENŐRZÉS, ÜZEMELTETÉS, KARBANTARTÁS ‒ kompetenciák és tartalom</vt:lpstr>
      <vt:lpstr>SZERELÉS, ELLENŐRZÉS, ÜZEMELTETÉS, KARBANTARTÁS ‒ kompetenciák és tartalom </vt:lpstr>
      <vt:lpstr>TECHNIKUSI SZAKKÉPZETTSÉGEK: HEGESZTÉS, GÉPKEZELÉS, GÁZIPAR</vt:lpstr>
      <vt:lpstr>Specializált/Speciálisan gép- és járműgyártás képzéskör javasolt tematikája</vt:lpstr>
      <vt:lpstr>FORGÁCSOLÓ TECHNOLÓGIA ALAPJAI ÉS GÉPKEZELŐI, GÉPSZERELŐI FELADATOK </vt:lpstr>
      <vt:lpstr>SZERSZÁM- ÉS KÉSZÜLÉKGYÁRTÁS, GYÁRTÁSTERVEZŐ PROGRAMOK ALAPJAI</vt:lpstr>
      <vt:lpstr>CNC-GÉPKEZELÉS, CNC-PROGRAMOZÁS</vt:lpstr>
      <vt:lpstr>GÉPI KOVÁCSOLÁS </vt:lpstr>
      <vt:lpstr>JÁRMŰIPARI ALKATRÉSZGYÁRTÁS ÉS AUTÓGYÁRTÓ, -SZERELŐ FELADATOK</vt:lpstr>
      <vt:lpstr>JÁRMŰIPARI ALKATRÉSZGYÁRTÁS ÉS AUTÓGYÁRTÓ, -SZERELŐ FELADATOK</vt:lpstr>
      <vt:lpstr>TOVÁBBI KÉPZÉSi LEHETŐSÉGEK</vt:lpstr>
      <vt:lpstr>PowerPoint-bemutató</vt:lpstr>
      <vt:lpstr>A KÉPZÉSEK ALKALMAZÁSÁVAL ELÉRHETŐ VERSENYELŐNY</vt:lpstr>
      <vt:lpstr>A KÉPZÉSEK ALKALMAZÁSÁVAL ELÉRHETŐ VERSENYELŐNY</vt:lpstr>
      <vt:lpstr>KÉPZÉSEK ELMARADÁSÁBÓL SZÁRMAZÓ VERSENYHÁTRÁNY</vt:lpstr>
      <vt:lpstr>Összefoglalás a szakmai anyagról https://kepezz.hu/VideoLibraryArticle/Details/27 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391</cp:revision>
  <cp:lastPrinted>2019-09-17T07:24:41Z</cp:lastPrinted>
  <dcterms:created xsi:type="dcterms:W3CDTF">2014-03-03T11:13:53Z</dcterms:created>
  <dcterms:modified xsi:type="dcterms:W3CDTF">2021-04-16T06:44:25Z</dcterms:modified>
</cp:coreProperties>
</file>