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4"/>
  </p:notesMasterIdLst>
  <p:sldIdLst>
    <p:sldId id="256" r:id="rId2"/>
    <p:sldId id="297" r:id="rId3"/>
    <p:sldId id="264" r:id="rId4"/>
    <p:sldId id="303" r:id="rId5"/>
    <p:sldId id="377" r:id="rId6"/>
    <p:sldId id="378" r:id="rId7"/>
    <p:sldId id="265" r:id="rId8"/>
    <p:sldId id="330" r:id="rId9"/>
    <p:sldId id="379" r:id="rId10"/>
    <p:sldId id="380" r:id="rId11"/>
    <p:sldId id="381" r:id="rId12"/>
    <p:sldId id="269" r:id="rId13"/>
    <p:sldId id="360" r:id="rId14"/>
    <p:sldId id="382" r:id="rId15"/>
    <p:sldId id="383" r:id="rId16"/>
    <p:sldId id="384" r:id="rId17"/>
    <p:sldId id="296" r:id="rId18"/>
    <p:sldId id="340" r:id="rId19"/>
    <p:sldId id="385" r:id="rId20"/>
    <p:sldId id="386" r:id="rId21"/>
    <p:sldId id="387" r:id="rId22"/>
    <p:sldId id="388" r:id="rId23"/>
    <p:sldId id="389" r:id="rId24"/>
    <p:sldId id="390" r:id="rId25"/>
    <p:sldId id="391" r:id="rId26"/>
    <p:sldId id="392" r:id="rId27"/>
    <p:sldId id="344" r:id="rId28"/>
    <p:sldId id="345" r:id="rId29"/>
    <p:sldId id="376" r:id="rId30"/>
    <p:sldId id="349" r:id="rId31"/>
    <p:sldId id="350" r:id="rId32"/>
    <p:sldId id="258" r:id="rId33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2021. 04. 26.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8mY7vfOzWeU" TargetMode="External"/><Relationship Id="rId3" Type="http://schemas.openxmlformats.org/officeDocument/2006/relationships/hyperlink" Target="https://www.youtube.com/watch?v=8l5FtW2E4_A" TargetMode="External"/><Relationship Id="rId7" Type="http://schemas.openxmlformats.org/officeDocument/2006/relationships/hyperlink" Target="https://www.youtube.com/watch?v=L30JpM8Lv_A" TargetMode="External"/><Relationship Id="rId2" Type="http://schemas.openxmlformats.org/officeDocument/2006/relationships/hyperlink" Target="https://www.youtube.com/watch?v=9YI9xEQMoG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IDPghLcKy-o" TargetMode="External"/><Relationship Id="rId5" Type="http://schemas.openxmlformats.org/officeDocument/2006/relationships/hyperlink" Target="https://www.youtube.com/watch?v=2E1km-qDkqc" TargetMode="External"/><Relationship Id="rId4" Type="http://schemas.openxmlformats.org/officeDocument/2006/relationships/hyperlink" Target="https://www.youtube.com/watch?v=2T-6jDm_ebI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8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8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8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8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Hidraulika elem technika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475656" y="3140968"/>
            <a:ext cx="51125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Kiss Elek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</a:p>
          <a:p>
            <a:pPr marL="571500" indent="-571500">
              <a:buAutoNum type="romanUcPeriod"/>
            </a:pPr>
            <a:endParaRPr lang="hu-HU" dirty="0"/>
          </a:p>
          <a:p>
            <a:pPr marL="0" indent="0" algn="ctr">
              <a:buNone/>
            </a:pPr>
            <a:r>
              <a:rPr lang="hu-HU" dirty="0"/>
              <a:t>Bevezetés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https://kepezz.hu/VideoLibraryArticle/Details/28</a:t>
            </a:r>
            <a:r>
              <a:rPr lang="hu-HU" sz="1500" dirty="0"/>
              <a:t>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4FC924-8A82-445D-BD8E-C4617B8A2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alkalmazási terület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D169DD8-AE58-4466-837F-8DA92B10E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Alkalmazási területek lehetnek:</a:t>
            </a:r>
          </a:p>
          <a:p>
            <a:pPr>
              <a:buFontTx/>
              <a:buChar char="-"/>
            </a:pPr>
            <a:r>
              <a:rPr lang="hu-HU" sz="1600" dirty="0"/>
              <a:t>építőipar</a:t>
            </a:r>
          </a:p>
          <a:p>
            <a:pPr>
              <a:buFontTx/>
              <a:buChar char="-"/>
            </a:pPr>
            <a:r>
              <a:rPr lang="hu-HU" sz="1600" dirty="0"/>
              <a:t>autóipar</a:t>
            </a:r>
          </a:p>
          <a:p>
            <a:pPr>
              <a:buFontTx/>
              <a:buChar char="-"/>
            </a:pPr>
            <a:r>
              <a:rPr lang="hu-HU" sz="1600" dirty="0"/>
              <a:t>tengeri közlekedés</a:t>
            </a:r>
          </a:p>
          <a:p>
            <a:pPr>
              <a:buFontTx/>
              <a:buChar char="-"/>
            </a:pPr>
            <a:r>
              <a:rPr lang="hu-HU" sz="1600" dirty="0"/>
              <a:t>repülőipar</a:t>
            </a:r>
          </a:p>
          <a:p>
            <a:pPr>
              <a:buFontTx/>
              <a:buChar char="-"/>
            </a:pPr>
            <a:r>
              <a:rPr lang="hu-HU" sz="1600" dirty="0"/>
              <a:t>bányászat</a:t>
            </a:r>
          </a:p>
          <a:p>
            <a:pPr>
              <a:buFontTx/>
              <a:buChar char="-"/>
            </a:pPr>
            <a:r>
              <a:rPr lang="hu-HU" sz="1600" dirty="0"/>
              <a:t>gyártóipar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Ahol nagy erőket kell kifejteni gyorsan és pontosan, ott találkozni fogunk hidraulikus rendszerekkel.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58AA192-6BB9-4355-903E-F91F232C8F18}"/>
              </a:ext>
            </a:extLst>
          </p:cNvPr>
          <p:cNvSpPr txBox="1"/>
          <p:nvPr/>
        </p:nvSpPr>
        <p:spPr>
          <a:xfrm>
            <a:off x="755576" y="1556792"/>
            <a:ext cx="7632848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Hidraulikus rendszereket az ipar számos területén alkalmaznak nagy erők kifejtésére pontos szabályozás mellett. Az iparban elsősorban a különböző gyártóberendezésekben találkozhatunk elektrohidraulikus rendszerekkel. Ilyen berendezések például a műanyagfeldolgozó gépek, acélgyártás (elsősorban a </a:t>
            </a:r>
            <a:r>
              <a:rPr lang="hu-HU" sz="1600" dirty="0" err="1">
                <a:solidFill>
                  <a:srgbClr val="4B5E90"/>
                </a:solidFill>
              </a:rPr>
              <a:t>fémextrakciós</a:t>
            </a:r>
            <a:r>
              <a:rPr lang="hu-HU" sz="1600" dirty="0">
                <a:solidFill>
                  <a:srgbClr val="4B5E90"/>
                </a:solidFill>
              </a:rPr>
              <a:t> eljárások), automatizált gyártósorok, szerszámgép-ipar, papíripar, rakodógépek, zúzógépek, prések, textilipari gépek, stb.</a:t>
            </a:r>
          </a:p>
        </p:txBody>
      </p:sp>
    </p:spTree>
    <p:extLst>
      <p:ext uri="{BB962C8B-B14F-4D97-AF65-F5344CB8AC3E}">
        <p14:creationId xmlns:p14="http://schemas.microsoft.com/office/powerpoint/2010/main" val="62345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E32154-1D0B-47D9-96BC-08E6C69EA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hidraulika jövője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6D2C6B3-4752-4581-ABBB-96A021FAF4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iparág további fejlődését alátámasztják: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hidraulikus rendszerek a legnagyobb energiasűrűséggel rendelkeznek a meglévő energiaátalakító rendszerek között</a:t>
            </a:r>
          </a:p>
          <a:p>
            <a:pPr>
              <a:buFontTx/>
              <a:buChar char="-"/>
            </a:pPr>
            <a:r>
              <a:rPr lang="hu-HU" sz="1600" dirty="0"/>
              <a:t>a hidraulika egy globális katasztrófa után is létezni fog</a:t>
            </a:r>
          </a:p>
          <a:p>
            <a:pPr>
              <a:buFontTx/>
              <a:buChar char="-"/>
            </a:pPr>
            <a:r>
              <a:rPr lang="hu-HU" sz="1600" dirty="0"/>
              <a:t>a hidraulikus energia végül nagyon olcsó lesz</a:t>
            </a:r>
          </a:p>
          <a:p>
            <a:pPr>
              <a:buFontTx/>
              <a:buChar char="-"/>
            </a:pPr>
            <a:r>
              <a:rPr lang="hu-HU" sz="1600" dirty="0"/>
              <a:t>a hidraulika továbbra is megbízható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E9A6646A-D1D7-43C5-8456-DFEC69167F94}"/>
              </a:ext>
            </a:extLst>
          </p:cNvPr>
          <p:cNvSpPr txBox="1"/>
          <p:nvPr/>
        </p:nvSpPr>
        <p:spPr>
          <a:xfrm>
            <a:off x="611560" y="1844824"/>
            <a:ext cx="7848872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hidraulikai rendszerek témakör egy nagyon régi és kidolgozott iparág, ennek ellenére még mindig folyamatosan fejlődik, és ezekre a fejlesztésekre szükség is van. A mikroprocesszorok hatalmas mértékben hozzájárultak az automatizált vezérléshez és az új konstrukciók és gyártási technológiák jelentősen szélesítették ezen rendszerek fizikai képességeit</a:t>
            </a:r>
          </a:p>
        </p:txBody>
      </p:sp>
    </p:spTree>
    <p:extLst>
      <p:ext uri="{BB962C8B-B14F-4D97-AF65-F5344CB8AC3E}">
        <p14:creationId xmlns:p14="http://schemas.microsoft.com/office/powerpoint/2010/main" val="3973381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4019F69-A946-4476-AAD9-638178369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Legújabb fejlesztések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38F0651-1980-4A0D-8B16-9607F56FA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800" dirty="0"/>
              <a:t>hibrid működetető rendszerek</a:t>
            </a:r>
          </a:p>
          <a:p>
            <a:pPr>
              <a:buFontTx/>
              <a:buChar char="-"/>
            </a:pPr>
            <a:r>
              <a:rPr lang="hu-HU" sz="1800" dirty="0"/>
              <a:t>intelligens felhasználói felületek</a:t>
            </a:r>
          </a:p>
          <a:p>
            <a:pPr>
              <a:buFontTx/>
              <a:buChar char="-"/>
            </a:pPr>
            <a:r>
              <a:rPr lang="hu-HU" sz="1800" dirty="0"/>
              <a:t>terhelésérzékelő szelep technológia</a:t>
            </a:r>
          </a:p>
          <a:p>
            <a:pPr>
              <a:buFontTx/>
              <a:buChar char="-"/>
            </a:pPr>
            <a:r>
              <a:rPr lang="hu-HU" sz="1800" dirty="0"/>
              <a:t>bővíthető SKF gyorsfogó csavar</a:t>
            </a:r>
          </a:p>
          <a:p>
            <a:pPr>
              <a:buFontTx/>
              <a:buChar char="-"/>
            </a:pPr>
            <a:r>
              <a:rPr lang="hu-HU" sz="1800" dirty="0"/>
              <a:t>hidraulikus tervező eszközök</a:t>
            </a:r>
          </a:p>
          <a:p>
            <a:pPr>
              <a:buFontTx/>
              <a:buChar char="-"/>
            </a:pPr>
            <a:r>
              <a:rPr lang="hu-HU" sz="1800" dirty="0"/>
              <a:t>pontos mobildiagnosztika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DDD2706D-09B3-495D-B84D-6760D13C8336}"/>
              </a:ext>
            </a:extLst>
          </p:cNvPr>
          <p:cNvSpPr txBox="1"/>
          <p:nvPr/>
        </p:nvSpPr>
        <p:spPr>
          <a:xfrm>
            <a:off x="971600" y="1803955"/>
            <a:ext cx="705678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>
                <a:solidFill>
                  <a:srgbClr val="4B5E90"/>
                </a:solidFill>
              </a:rPr>
              <a:t>A legújabb hidraulikai innovációk a megújuló energia felhasználására, az intelligens felhasználói felületekre, a terhelésérzékelő szelep technológiájára és a hibrid működtető rendszerekre összpontosítanak.</a:t>
            </a:r>
          </a:p>
        </p:txBody>
      </p:sp>
    </p:spTree>
    <p:extLst>
      <p:ext uri="{BB962C8B-B14F-4D97-AF65-F5344CB8AC3E}">
        <p14:creationId xmlns:p14="http://schemas.microsoft.com/office/powerpoint/2010/main" val="2841266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 A hidraulika témakör vázlatos bemutatása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https://kepezz.hu/VideoLibraryArticle/Details/28</a:t>
            </a:r>
            <a:r>
              <a:rPr lang="hu-HU" sz="1500" dirty="0"/>
              <a:t>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93D8F3-FAA9-4BEE-95C5-988B7D6BD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Alapvető fizikai ismeretek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7A857EA-FCA9-437F-90A9-636EDD02F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412775"/>
            <a:ext cx="7848872" cy="468052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hidraulikus rendszerek nagy előnye, hogy nagy erő és útáttételeket lehet megvalósítani.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/>
              <a:t>Megértéséhez és tervezési feladatainak ellátáshoz elengedhetetlen az alapvető fizikai mennyiségek ismerete, mint az idő, elmozdulás, sebesség, erő, nyomás, energia, teljesítmény, hatásfok.</a:t>
            </a:r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1026" name="Kép 1">
            <a:extLst>
              <a:ext uri="{FF2B5EF4-FFF2-40B4-BE49-F238E27FC236}">
                <a16:creationId xmlns:a16="http://schemas.microsoft.com/office/drawing/2014/main" id="{E57F6EDB-17E5-4CB2-A477-A74121562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0" t="30399" r="20103" b="23318"/>
          <a:stretch>
            <a:fillRect/>
          </a:stretch>
        </p:blipFill>
        <p:spPr bwMode="auto">
          <a:xfrm>
            <a:off x="5904379" y="3369765"/>
            <a:ext cx="2593685" cy="1391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Kép 1">
            <a:extLst>
              <a:ext uri="{FF2B5EF4-FFF2-40B4-BE49-F238E27FC236}">
                <a16:creationId xmlns:a16="http://schemas.microsoft.com/office/drawing/2014/main" id="{E4E4B7E0-8936-47A7-99EF-36C3EDEFF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6" t="58844" r="16896" b="11139"/>
          <a:stretch>
            <a:fillRect/>
          </a:stretch>
        </p:blipFill>
        <p:spPr bwMode="auto">
          <a:xfrm>
            <a:off x="3526298" y="3304409"/>
            <a:ext cx="2232248" cy="1454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Kép 1">
            <a:extLst>
              <a:ext uri="{FF2B5EF4-FFF2-40B4-BE49-F238E27FC236}">
                <a16:creationId xmlns:a16="http://schemas.microsoft.com/office/drawing/2014/main" id="{7A323BAD-5216-4DFB-A763-0DC5F86D0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67" t="14903" r="17674" b="56386"/>
          <a:stretch>
            <a:fillRect/>
          </a:stretch>
        </p:blipFill>
        <p:spPr bwMode="auto">
          <a:xfrm>
            <a:off x="958834" y="3100603"/>
            <a:ext cx="2426622" cy="171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02099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AC0E868-CC29-4FC6-86C3-6E10C5FFF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Hidraulikus rendszer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CFE3EA2-E26C-4BD2-9428-C44DAD24F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837" y="1616021"/>
            <a:ext cx="8229600" cy="46810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FF0000"/>
                </a:solidFill>
              </a:rPr>
              <a:t>					</a:t>
            </a:r>
          </a:p>
        </p:txBody>
      </p:sp>
      <p:pic>
        <p:nvPicPr>
          <p:cNvPr id="1026" name="Kép 1">
            <a:extLst>
              <a:ext uri="{FF2B5EF4-FFF2-40B4-BE49-F238E27FC236}">
                <a16:creationId xmlns:a16="http://schemas.microsoft.com/office/drawing/2014/main" id="{7D1E3C35-DF7A-43FB-ACAD-7AC2EBDED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66" y="1941212"/>
            <a:ext cx="2376264" cy="3563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0">
            <a:extLst>
              <a:ext uri="{FF2B5EF4-FFF2-40B4-BE49-F238E27FC236}">
                <a16:creationId xmlns:a16="http://schemas.microsoft.com/office/drawing/2014/main" id="{70230D6E-5170-42F8-9CE7-0D41D15311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35" y="16822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grpSp>
        <p:nvGrpSpPr>
          <p:cNvPr id="5" name="Vászon 3">
            <a:extLst>
              <a:ext uri="{FF2B5EF4-FFF2-40B4-BE49-F238E27FC236}">
                <a16:creationId xmlns:a16="http://schemas.microsoft.com/office/drawing/2014/main" id="{EB684945-D06F-4D1D-9EF3-AD9EB1DAAF7A}"/>
              </a:ext>
            </a:extLst>
          </p:cNvPr>
          <p:cNvGrpSpPr>
            <a:grpSpLocks/>
          </p:cNvGrpSpPr>
          <p:nvPr/>
        </p:nvGrpSpPr>
        <p:grpSpPr bwMode="auto">
          <a:xfrm>
            <a:off x="5268663" y="1956200"/>
            <a:ext cx="2232248" cy="3705048"/>
            <a:chOff x="0" y="0"/>
            <a:chExt cx="19437" cy="31534"/>
          </a:xfrm>
        </p:grpSpPr>
        <p:sp>
          <p:nvSpPr>
            <p:cNvPr id="6" name="AutoShape 19">
              <a:extLst>
                <a:ext uri="{FF2B5EF4-FFF2-40B4-BE49-F238E27FC236}">
                  <a16:creationId xmlns:a16="http://schemas.microsoft.com/office/drawing/2014/main" id="{D9C826D6-F9BE-4A75-B9A2-7251E26703A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0" y="0"/>
              <a:ext cx="19437" cy="31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u-HU"/>
            </a:p>
          </p:txBody>
        </p:sp>
        <p:grpSp>
          <p:nvGrpSpPr>
            <p:cNvPr id="7" name="Csoportba foglalás 16">
              <a:extLst>
                <a:ext uri="{FF2B5EF4-FFF2-40B4-BE49-F238E27FC236}">
                  <a16:creationId xmlns:a16="http://schemas.microsoft.com/office/drawing/2014/main" id="{7C7E20AA-64B9-4394-A679-1C41878606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58" y="1122"/>
              <a:ext cx="12078" cy="30396"/>
              <a:chOff x="3458" y="1122"/>
              <a:chExt cx="12077" cy="30396"/>
            </a:xfrm>
          </p:grpSpPr>
          <p:sp>
            <p:nvSpPr>
              <p:cNvPr id="13" name="Szövegdoboz 4">
                <a:extLst>
                  <a:ext uri="{FF2B5EF4-FFF2-40B4-BE49-F238E27FC236}">
                    <a16:creationId xmlns:a16="http://schemas.microsoft.com/office/drawing/2014/main" id="{F5E712C5-90E0-4E78-8967-CB9860A6B6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8" y="26777"/>
                <a:ext cx="12077" cy="4741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hu-HU" altLang="hu-HU" sz="1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Belsőégésű motor</a:t>
                </a:r>
                <a:endParaRPr kumimoji="0" lang="hu-HU" altLang="hu-H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anose="02020603050405020304" pitchFamily="18" charset="0"/>
                </a:endParaRP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hu-HU" altLang="hu-HU" sz="1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Villanymotor</a:t>
                </a:r>
                <a:endParaRPr kumimoji="0" lang="hu-HU" altLang="hu-HU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4" name="Szövegdoboz 4">
                <a:extLst>
                  <a:ext uri="{FF2B5EF4-FFF2-40B4-BE49-F238E27FC236}">
                    <a16:creationId xmlns:a16="http://schemas.microsoft.com/office/drawing/2014/main" id="{3839AF44-B833-4DDC-AF27-1161E6B5A40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25" y="19766"/>
                <a:ext cx="9677" cy="4716"/>
              </a:xfrm>
              <a:prstGeom prst="rect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hu-HU" altLang="hu-HU" sz="1000" b="0" i="0" u="none" strike="noStrike" cap="none" normalizeH="0" baseline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Palatino Linotype" panose="02040502050505030304" pitchFamily="18" charset="0"/>
                    <a:ea typeface="Times New Roman" panose="02020603050405020304" pitchFamily="18" charset="0"/>
                  </a:rPr>
                  <a:t>Volumetrikus</a:t>
                </a:r>
                <a:r>
                  <a:rPr kumimoji="0" lang="hu-HU" altLang="hu-HU" sz="1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Palatino Linotype" panose="02040502050505030304" pitchFamily="18" charset="0"/>
                    <a:ea typeface="Times New Roman" panose="02020603050405020304" pitchFamily="18" charset="0"/>
                  </a:rPr>
                  <a:t> szivattyú</a:t>
                </a:r>
                <a:endParaRPr kumimoji="0" lang="hu-HU" altLang="hu-HU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" name="Szövegdoboz 4">
                <a:extLst>
                  <a:ext uri="{FF2B5EF4-FFF2-40B4-BE49-F238E27FC236}">
                    <a16:creationId xmlns:a16="http://schemas.microsoft.com/office/drawing/2014/main" id="{166ED288-B9CA-4269-B001-8AF6BBC2615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85" y="12909"/>
                <a:ext cx="10325" cy="4391"/>
              </a:xfrm>
              <a:prstGeom prst="rect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hu-HU" altLang="hu-HU" sz="1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Palatino Linotype" panose="02040502050505030304" pitchFamily="18" charset="0"/>
                    <a:ea typeface="Times New Roman" panose="02020603050405020304" pitchFamily="18" charset="0"/>
                  </a:rPr>
                  <a:t>Energiaátvitel</a:t>
                </a:r>
                <a:endParaRPr kumimoji="0" lang="hu-HU" altLang="hu-H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anose="02020603050405020304" pitchFamily="18" charset="0"/>
                </a:endParaRP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hu-HU" altLang="hu-HU" sz="1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Palatino Linotype" panose="02040502050505030304" pitchFamily="18" charset="0"/>
                    <a:ea typeface="Times New Roman" panose="02020603050405020304" pitchFamily="18" charset="0"/>
                  </a:rPr>
                  <a:t>vezérlés</a:t>
                </a:r>
                <a:endParaRPr kumimoji="0" lang="hu-HU" altLang="hu-HU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6" name="Szövegdoboz 4">
                <a:extLst>
                  <a:ext uri="{FF2B5EF4-FFF2-40B4-BE49-F238E27FC236}">
                    <a16:creationId xmlns:a16="http://schemas.microsoft.com/office/drawing/2014/main" id="{EA37C1B2-5A77-46F0-9996-A918D7806D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85" y="6007"/>
                <a:ext cx="10049" cy="4701"/>
              </a:xfrm>
              <a:prstGeom prst="rect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hu-HU" altLang="hu-HU" sz="10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Palatino Linotype" panose="02040502050505030304" pitchFamily="18" charset="0"/>
                    <a:ea typeface="Times New Roman" panose="02020603050405020304" pitchFamily="18" charset="0"/>
                  </a:rPr>
                  <a:t>Hidromotor</a:t>
                </a:r>
                <a:endParaRPr kumimoji="0" lang="hu-HU" altLang="hu-HU" sz="12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anose="02020603050405020304" pitchFamily="18" charset="0"/>
                </a:endParaRP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hu-HU" altLang="hu-HU" sz="10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Palatino Linotype" panose="02040502050505030304" pitchFamily="18" charset="0"/>
                    <a:ea typeface="Times New Roman" panose="02020603050405020304" pitchFamily="18" charset="0"/>
                  </a:rPr>
                  <a:t>Munkahenger</a:t>
                </a:r>
                <a:endParaRPr kumimoji="0" lang="hu-HU" altLang="hu-HU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7" name="Szövegdoboz 4">
                <a:extLst>
                  <a:ext uri="{FF2B5EF4-FFF2-40B4-BE49-F238E27FC236}">
                    <a16:creationId xmlns:a16="http://schemas.microsoft.com/office/drawing/2014/main" id="{DCC06257-9326-45E1-9CA5-EB1A941832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527" y="1122"/>
                <a:ext cx="7306" cy="2682"/>
              </a:xfrm>
              <a:prstGeom prst="rect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hu-HU" altLang="hu-HU" sz="1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Palatino Linotype" panose="02040502050505030304" pitchFamily="18" charset="0"/>
                    <a:ea typeface="Times New Roman" panose="02020603050405020304" pitchFamily="18" charset="0"/>
                  </a:rPr>
                  <a:t>Terhelés</a:t>
                </a:r>
                <a:endParaRPr kumimoji="0" lang="hu-HU" altLang="hu-HU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" name="Felfelé nyíl 9">
                <a:extLst>
                  <a:ext uri="{FF2B5EF4-FFF2-40B4-BE49-F238E27FC236}">
                    <a16:creationId xmlns:a16="http://schemas.microsoft.com/office/drawing/2014/main" id="{FE8B2023-E6F1-4077-A5D3-0C5BD3976C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92" y="24718"/>
                <a:ext cx="2376" cy="1800"/>
              </a:xfrm>
              <a:prstGeom prst="upArrow">
                <a:avLst>
                  <a:gd name="adj1" fmla="val 50000"/>
                  <a:gd name="adj2" fmla="val 50000"/>
                </a:avLst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19" name="Felfelé nyíl 13">
                <a:extLst>
                  <a:ext uri="{FF2B5EF4-FFF2-40B4-BE49-F238E27FC236}">
                    <a16:creationId xmlns:a16="http://schemas.microsoft.com/office/drawing/2014/main" id="{BCA856BF-088C-4F7B-AAA7-E2812CF143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35" y="17591"/>
                <a:ext cx="2375" cy="1797"/>
              </a:xfrm>
              <a:prstGeom prst="upArrow">
                <a:avLst>
                  <a:gd name="adj1" fmla="val 50000"/>
                  <a:gd name="adj2" fmla="val 50000"/>
                </a:avLst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0" name="Felfelé nyíl 14">
                <a:extLst>
                  <a:ext uri="{FF2B5EF4-FFF2-40B4-BE49-F238E27FC236}">
                    <a16:creationId xmlns:a16="http://schemas.microsoft.com/office/drawing/2014/main" id="{DDDCDB4E-B6DF-4273-BA55-5BC299F761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51" y="10859"/>
                <a:ext cx="2375" cy="1797"/>
              </a:xfrm>
              <a:prstGeom prst="upArrow">
                <a:avLst>
                  <a:gd name="adj1" fmla="val 50000"/>
                  <a:gd name="adj2" fmla="val 50000"/>
                </a:avLst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  <p:sp>
            <p:nvSpPr>
              <p:cNvPr id="21" name="Felfelé nyíl 15">
                <a:extLst>
                  <a:ext uri="{FF2B5EF4-FFF2-40B4-BE49-F238E27FC236}">
                    <a16:creationId xmlns:a16="http://schemas.microsoft.com/office/drawing/2014/main" id="{05DA3867-B03B-4D13-91DA-8FFDD97186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054" y="4043"/>
                <a:ext cx="2375" cy="1797"/>
              </a:xfrm>
              <a:prstGeom prst="upArrow">
                <a:avLst>
                  <a:gd name="adj1" fmla="val 50000"/>
                  <a:gd name="adj2" fmla="val 50000"/>
                </a:avLst>
              </a:prstGeom>
              <a:solidFill>
                <a:srgbClr val="FFFFFF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hu-HU"/>
              </a:p>
            </p:txBody>
          </p:sp>
        </p:grpSp>
        <p:sp>
          <p:nvSpPr>
            <p:cNvPr id="8" name="Szövegdoboz 17">
              <a:extLst>
                <a:ext uri="{FF2B5EF4-FFF2-40B4-BE49-F238E27FC236}">
                  <a16:creationId xmlns:a16="http://schemas.microsoft.com/office/drawing/2014/main" id="{1EA2EAB6-90BF-4E9A-983A-F7FEDB68D1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56" y="24390"/>
              <a:ext cx="3664" cy="2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hu-HU" altLang="hu-HU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T,n</a:t>
              </a:r>
              <a:endParaRPr kumimoji="0" lang="hu-HU" altLang="hu-H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Szövegdoboz 17">
              <a:extLst>
                <a:ext uri="{FF2B5EF4-FFF2-40B4-BE49-F238E27FC236}">
                  <a16:creationId xmlns:a16="http://schemas.microsoft.com/office/drawing/2014/main" id="{A14FA989-9049-478D-8D4B-46616649DF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83" y="17291"/>
              <a:ext cx="6566" cy="2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14605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hu-HU" altLang="hu-HU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Palatino Linotype" panose="02040502050505030304" pitchFamily="18" charset="0"/>
                  <a:ea typeface="Times New Roman" panose="02020603050405020304" pitchFamily="18" charset="0"/>
                </a:rPr>
                <a:t>Δp ,Q</a:t>
              </a:r>
              <a:endParaRPr kumimoji="0" lang="hu-HU" altLang="hu-H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Szövegdoboz 17">
              <a:extLst>
                <a:ext uri="{FF2B5EF4-FFF2-40B4-BE49-F238E27FC236}">
                  <a16:creationId xmlns:a16="http://schemas.microsoft.com/office/drawing/2014/main" id="{2AA69027-21F8-49A5-AD53-B3656618A8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59" y="10331"/>
              <a:ext cx="6566" cy="2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14605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hu-HU" altLang="hu-HU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Palatino Linotype" panose="02040502050505030304" pitchFamily="18" charset="0"/>
                  <a:ea typeface="Times New Roman" panose="02020603050405020304" pitchFamily="18" charset="0"/>
                </a:rPr>
                <a:t>Δp ,Q</a:t>
              </a:r>
              <a:endParaRPr kumimoji="0" lang="hu-HU" altLang="hu-H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Szövegdoboz 17">
              <a:extLst>
                <a:ext uri="{FF2B5EF4-FFF2-40B4-BE49-F238E27FC236}">
                  <a16:creationId xmlns:a16="http://schemas.microsoft.com/office/drawing/2014/main" id="{2A7CC876-3CD6-4525-8890-790B9DB102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5" y="3498"/>
              <a:ext cx="5887" cy="2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14605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hu-HU" altLang="hu-HU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Palatino Linotype" panose="02040502050505030304" pitchFamily="18" charset="0"/>
                  <a:ea typeface="Times New Roman" panose="02020603050405020304" pitchFamily="18" charset="0"/>
                </a:rPr>
                <a:t>F,v,s</a:t>
              </a:r>
              <a:endParaRPr kumimoji="0" lang="hu-HU" altLang="hu-H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Szövegdoboz 17">
              <a:extLst>
                <a:ext uri="{FF2B5EF4-FFF2-40B4-BE49-F238E27FC236}">
                  <a16:creationId xmlns:a16="http://schemas.microsoft.com/office/drawing/2014/main" id="{D78A8D5F-6CDD-4452-9C1C-EC9FB7CB3D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12" y="3558"/>
              <a:ext cx="5150" cy="2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indent="14605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14605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hu-HU" altLang="hu-HU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T,ω,φ</a:t>
              </a:r>
              <a:endParaRPr kumimoji="0" lang="hu-HU" altLang="hu-HU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endParaRPr>
            </a:p>
            <a:p>
              <a:pPr marL="0" marR="0" lvl="0" indent="14605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hu-HU" altLang="hu-H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556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19FBDAD-7E70-4879-B850-529C55226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Hidraulikus tápegység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64A9AA8-A145-4AE0-9479-2E5B7B93D5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/>
              <a:t>A hidraulikus tápegység a szivattyúból, a meghajtó motorból, a szűrőkből, a nyomáshatárolóból, a manométerből és a tartályból áll. Üzemviteli szempontból az első négy a legfontosabb.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endParaRPr lang="hu-HU" sz="1600" dirty="0"/>
          </a:p>
        </p:txBody>
      </p:sp>
      <p:graphicFrame>
        <p:nvGraphicFramePr>
          <p:cNvPr id="4" name="Táblázat 3">
            <a:extLst>
              <a:ext uri="{FF2B5EF4-FFF2-40B4-BE49-F238E27FC236}">
                <a16:creationId xmlns:a16="http://schemas.microsoft.com/office/drawing/2014/main" id="{DD4BBE9D-5690-405D-B42D-5A9109B595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819320"/>
              </p:ext>
            </p:extLst>
          </p:nvPr>
        </p:nvGraphicFramePr>
        <p:xfrm>
          <a:off x="611560" y="2599134"/>
          <a:ext cx="7920879" cy="36381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0181">
                  <a:extLst>
                    <a:ext uri="{9D8B030D-6E8A-4147-A177-3AD203B41FA5}">
                      <a16:colId xmlns:a16="http://schemas.microsoft.com/office/drawing/2014/main" val="2800070261"/>
                    </a:ext>
                  </a:extLst>
                </a:gridCol>
                <a:gridCol w="3683453">
                  <a:extLst>
                    <a:ext uri="{9D8B030D-6E8A-4147-A177-3AD203B41FA5}">
                      <a16:colId xmlns:a16="http://schemas.microsoft.com/office/drawing/2014/main" val="1865188709"/>
                    </a:ext>
                  </a:extLst>
                </a:gridCol>
                <a:gridCol w="2357245">
                  <a:extLst>
                    <a:ext uri="{9D8B030D-6E8A-4147-A177-3AD203B41FA5}">
                      <a16:colId xmlns:a16="http://schemas.microsoft.com/office/drawing/2014/main" val="1742157741"/>
                    </a:ext>
                  </a:extLst>
                </a:gridCol>
              </a:tblGrid>
              <a:tr h="2611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Szivattyú típusa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Videó címe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Forrás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extLst>
                  <a:ext uri="{0D108BD9-81ED-4DB2-BD59-A6C34878D82A}">
                    <a16:rowId xmlns:a16="http://schemas.microsoft.com/office/drawing/2014/main" val="1913385237"/>
                  </a:ext>
                </a:extLst>
              </a:tr>
              <a:tr h="4824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Dugattyús 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Reciprocating Pump 360p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 u="sng">
                          <a:effectLst/>
                          <a:hlinkClick r:id="rId2"/>
                        </a:rPr>
                        <a:t>https://www.youtube.com/watch?v=9YI9xEQMoG0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extLst>
                  <a:ext uri="{0D108BD9-81ED-4DB2-BD59-A6C34878D82A}">
                    <a16:rowId xmlns:a16="http://schemas.microsoft.com/office/drawing/2014/main" val="3686069118"/>
                  </a:ext>
                </a:extLst>
              </a:tr>
              <a:tr h="4824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Axiáldugattyús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Fixed Displacement Piston Pump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 u="sng">
                          <a:effectLst/>
                          <a:hlinkClick r:id="rId3"/>
                        </a:rPr>
                        <a:t>https://www.youtube.com/watch?v=8l5FtW2E4_A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extLst>
                  <a:ext uri="{0D108BD9-81ED-4DB2-BD59-A6C34878D82A}">
                    <a16:rowId xmlns:a16="http://schemas.microsoft.com/office/drawing/2014/main" val="2420143989"/>
                  </a:ext>
                </a:extLst>
              </a:tr>
              <a:tr h="4824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Radiál­dugattyús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adial Piston Pump Working Animation With Detail Explanation 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 u="sng">
                          <a:effectLst/>
                          <a:hlinkClick r:id="rId4"/>
                        </a:rPr>
                        <a:t>https://www.youtube.com/watch?v=2T-6jDm_ebI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extLst>
                  <a:ext uri="{0D108BD9-81ED-4DB2-BD59-A6C34878D82A}">
                    <a16:rowId xmlns:a16="http://schemas.microsoft.com/office/drawing/2014/main" val="2469402917"/>
                  </a:ext>
                </a:extLst>
              </a:tr>
              <a:tr h="4824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Membrán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Diaphragm Pump Working Animation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 u="sng">
                          <a:effectLst/>
                          <a:hlinkClick r:id="rId5"/>
                        </a:rPr>
                        <a:t>https://www.youtube.com/watch?v=2E1km-qDkqc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extLst>
                  <a:ext uri="{0D108BD9-81ED-4DB2-BD59-A6C34878D82A}">
                    <a16:rowId xmlns:a16="http://schemas.microsoft.com/office/drawing/2014/main" val="3700172993"/>
                  </a:ext>
                </a:extLst>
              </a:tr>
              <a:tr h="4824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Fogaskerék 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External gear pump working animation by basic engineering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 u="sng">
                          <a:effectLst/>
                          <a:hlinkClick r:id="rId6"/>
                        </a:rPr>
                        <a:t>https://www.youtube.com/watch?v=IDPghLcKy-o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extLst>
                  <a:ext uri="{0D108BD9-81ED-4DB2-BD59-A6C34878D82A}">
                    <a16:rowId xmlns:a16="http://schemas.microsoft.com/office/drawing/2014/main" val="3378111214"/>
                  </a:ext>
                </a:extLst>
              </a:tr>
              <a:tr h="4824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Lamellás 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Rotary Vane Pump working animation with detail explanation 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 u="sng">
                          <a:effectLst/>
                          <a:hlinkClick r:id="rId7"/>
                        </a:rPr>
                        <a:t>https://www.youtube.com/watch?v=L30JpM8Lv_A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extLst>
                  <a:ext uri="{0D108BD9-81ED-4DB2-BD59-A6C34878D82A}">
                    <a16:rowId xmlns:a16="http://schemas.microsoft.com/office/drawing/2014/main" val="1995262828"/>
                  </a:ext>
                </a:extLst>
              </a:tr>
              <a:tr h="48243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Csavar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>
                          <a:effectLst/>
                        </a:rPr>
                        <a:t>Screw Pump Working Animation</a:t>
                      </a:r>
                      <a:endParaRPr lang="hu-HU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u-HU" sz="900" u="sng" dirty="0">
                          <a:effectLst/>
                          <a:hlinkClick r:id="rId8"/>
                        </a:rPr>
                        <a:t>https://www.youtube.com/watch?v=8mY7vfOzWeU</a:t>
                      </a:r>
                      <a:endParaRPr lang="hu-HU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58745" marR="58745" marT="0" marB="0"/>
                </a:tc>
                <a:extLst>
                  <a:ext uri="{0D108BD9-81ED-4DB2-BD59-A6C34878D82A}">
                    <a16:rowId xmlns:a16="http://schemas.microsoft.com/office/drawing/2014/main" val="10940003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268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85075E1-44D8-43D4-85B6-683F14A9F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Szelepek, hidraulikus hajtások, kiszolgáló elemek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531E516-A862-4A83-8652-D79C1BEF8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800" dirty="0"/>
              <a:t>A folyadék áramlását az irányító elemek, vagyis a szelepek végzik.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/>
              <a:t>A hidraulikus hajtások témakörbe tartoznak a munkahengerek, melyek lineáris, és a </a:t>
            </a:r>
            <a:r>
              <a:rPr lang="hu-HU" sz="1800" dirty="0" err="1"/>
              <a:t>hidromotorok</a:t>
            </a:r>
            <a:r>
              <a:rPr lang="hu-HU" sz="1800" dirty="0"/>
              <a:t>, melyek forgó mozgást közvetítenek.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/>
              <a:t>A kiszolgáló elemek témakör tartalmazza a hidraulika rendszer kimaradó elemeit, mint a munkafolyadék, a szűrők, a tömlők és a tömítések. </a:t>
            </a: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7430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D2AE924-5D5F-47F9-9520-825435A95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III.</a:t>
            </a:r>
          </a:p>
          <a:p>
            <a:endParaRPr lang="hu-HU" sz="4000" b="1" dirty="0"/>
          </a:p>
          <a:p>
            <a:pPr marL="0" indent="0" algn="ctr">
              <a:buNone/>
            </a:pPr>
            <a:r>
              <a:rPr lang="hu-HU" dirty="0"/>
              <a:t>Jogszabályi előírások és szakmai elvárások</a:t>
            </a:r>
          </a:p>
          <a:p>
            <a:endParaRPr lang="hu-HU" b="1" dirty="0"/>
          </a:p>
          <a:p>
            <a:pPr marL="0" indent="0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https://kepezz.hu/VideoLibraryArticle/Details/28</a:t>
            </a:r>
            <a:r>
              <a:rPr lang="hu-HU" sz="1500" dirty="0"/>
              <a:t>  (regisztráció után)</a:t>
            </a:r>
          </a:p>
          <a:p>
            <a:endParaRPr lang="hu-HU" sz="1500" b="1" dirty="0"/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7128823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16689E1-E2F0-4146-923B-E7CA8E868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79F64C9D-138D-4F9D-BDA5-207BDC6416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6968519"/>
              </p:ext>
            </p:extLst>
          </p:nvPr>
        </p:nvGraphicFramePr>
        <p:xfrm>
          <a:off x="574441" y="932916"/>
          <a:ext cx="7776864" cy="58437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2288">
                  <a:extLst>
                    <a:ext uri="{9D8B030D-6E8A-4147-A177-3AD203B41FA5}">
                      <a16:colId xmlns:a16="http://schemas.microsoft.com/office/drawing/2014/main" val="1510052028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351585785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630094513"/>
                    </a:ext>
                  </a:extLst>
                </a:gridCol>
              </a:tblGrid>
              <a:tr h="263836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600">
                          <a:effectLst/>
                        </a:rPr>
                        <a:t>Feladatprofil</a:t>
                      </a:r>
                      <a:endParaRPr lang="hu-HU" sz="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600">
                          <a:effectLst/>
                        </a:rPr>
                        <a:t>Tulajdonságprofil</a:t>
                      </a:r>
                      <a:endParaRPr lang="hu-HU" sz="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836900"/>
                  </a:ext>
                </a:extLst>
              </a:tr>
              <a:tr h="115826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600">
                          <a:effectLst/>
                        </a:rPr>
                        <a:t>Szakmai ismeretek</a:t>
                      </a:r>
                      <a:endParaRPr lang="hu-HU" sz="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600">
                          <a:effectLst/>
                        </a:rPr>
                        <a:t>Szakmai készségek</a:t>
                      </a:r>
                      <a:endParaRPr lang="hu-HU" sz="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 anchor="ctr"/>
                </a:tc>
                <a:extLst>
                  <a:ext uri="{0D108BD9-81ED-4DB2-BD59-A6C34878D82A}">
                    <a16:rowId xmlns:a16="http://schemas.microsoft.com/office/drawing/2014/main" val="2937669910"/>
                  </a:ext>
                </a:extLst>
              </a:tr>
              <a:tr h="928758">
                <a:tc rowSpan="7">
                  <a:txBody>
                    <a:bodyPr/>
                    <a:lstStyle/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Egyszerű hidraulikus kapcsolási rajzot készít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Kapcsolási rajz alapján összeállítja a villamos áramkört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Kapcsolási rajz alapján összeállítja a hidraulikus kapcsolást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Villamos kapcsolásokat értelmez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Hidraulikus kapcsolásokat értelmez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Hidraulikus méréseket végez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Automatikai berendezések üzemeltetését, üzemeltetések irányítását végzi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Műszeres hibafeltárási feladatokat végez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Hibafeltárást végez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Műszeres hibajavítást és ellenőrzést végez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Hibajavítást végez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Behatárolt hibás egységet, modult kicseréli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Behatárolt hibás alkatrészt kicseréli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Javítást követő visszaellenőrzést végez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Visszaszereli a javított készüléket/berendezést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Funkciópróbát végez a visszaszerelt eszközön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Dokumentálja az elvégzett hibajavítást</a:t>
                      </a:r>
                      <a:endParaRPr lang="hu-HU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/>
                </a:tc>
                <a:tc rowSpan="7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Alkatrészek szabványos jelölései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Alkatrészek szabványos jelölései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Az alkatrészek csoportosítása, alkalmazási területei és jellemzői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Bekötési, </a:t>
                      </a:r>
                      <a:r>
                        <a:rPr lang="hu-HU" sz="700" dirty="0" err="1">
                          <a:effectLst/>
                        </a:rPr>
                        <a:t>huzalozási</a:t>
                      </a:r>
                      <a:r>
                        <a:rPr lang="hu-HU" sz="700" dirty="0">
                          <a:effectLst/>
                        </a:rPr>
                        <a:t> rajzok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Hidraulikus energiaátalakítók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Hidraulikus hibajavítások, villamos karbantartási műveletek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Hidraulikus irányítóelemek és kiegészítők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Hidraulikus mérő-, szabályzókörök és vezérlések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Hidraulikus tápegységek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Hidraulikus, elektrohidraulikus hibafeltárási eljárások, módszerek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Hidraulikus, elektrohidraulikus hibajavítási eljárások, módszerek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Hidraulikus, elektrohidraulikus hibajavítások dokumentációi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Kapcsolási rajzok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Szabványos jelölések, mértékegységek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Szerelési rajzok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Villamos érzékelők felépítése, működése és jellemzői</a:t>
                      </a:r>
                    </a:p>
                    <a:p>
                      <a:pPr marL="180340" indent="-180340"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Villamos gépek biztonságtechnikája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A villamos áram hatásai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Elektronikus mérőműszerek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Elektrotechnikai ismeretek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Irányítástechnikai ismeretek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Mérési jegyzőkönyv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700" dirty="0">
                          <a:effectLst/>
                        </a:rPr>
                        <a:t>Villamos mérések</a:t>
                      </a:r>
                      <a:endParaRPr lang="hu-HU" sz="7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Szakmai nyelvű szöveg megértése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Információforrások kezelése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Műszaki rajz olvasása, értelmezése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Szakmai számolási készség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Jelképek értelmezése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/>
                </a:tc>
                <a:extLst>
                  <a:ext uri="{0D108BD9-81ED-4DB2-BD59-A6C34878D82A}">
                    <a16:rowId xmlns:a16="http://schemas.microsoft.com/office/drawing/2014/main" val="2282041441"/>
                  </a:ext>
                </a:extLst>
              </a:tr>
              <a:tr h="149846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Személyes kompetenciák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 anchor="ctr"/>
                </a:tc>
                <a:extLst>
                  <a:ext uri="{0D108BD9-81ED-4DB2-BD59-A6C34878D82A}">
                    <a16:rowId xmlns:a16="http://schemas.microsoft.com/office/drawing/2014/main" val="1613293701"/>
                  </a:ext>
                </a:extLst>
              </a:tr>
              <a:tr h="539302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Pontosság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Türelmesség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Kézügyesség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/>
                </a:tc>
                <a:extLst>
                  <a:ext uri="{0D108BD9-81ED-4DB2-BD59-A6C34878D82A}">
                    <a16:rowId xmlns:a16="http://schemas.microsoft.com/office/drawing/2014/main" val="2269938059"/>
                  </a:ext>
                </a:extLst>
              </a:tr>
              <a:tr h="149846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Társas kompetenciák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 anchor="ctr"/>
                </a:tc>
                <a:extLst>
                  <a:ext uri="{0D108BD9-81ED-4DB2-BD59-A6C34878D82A}">
                    <a16:rowId xmlns:a16="http://schemas.microsoft.com/office/drawing/2014/main" val="614056095"/>
                  </a:ext>
                </a:extLst>
              </a:tr>
              <a:tr h="539302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Határozottság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Prezentációs készség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Kapcsolatteremtő készség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/>
                </a:tc>
                <a:extLst>
                  <a:ext uri="{0D108BD9-81ED-4DB2-BD59-A6C34878D82A}">
                    <a16:rowId xmlns:a16="http://schemas.microsoft.com/office/drawing/2014/main" val="3096535571"/>
                  </a:ext>
                </a:extLst>
              </a:tr>
              <a:tr h="149846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>
                          <a:effectLst/>
                        </a:rPr>
                        <a:t>Módszer kompetenciák</a:t>
                      </a:r>
                      <a:endParaRPr lang="hu-HU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 anchor="ctr"/>
                </a:tc>
                <a:extLst>
                  <a:ext uri="{0D108BD9-81ED-4DB2-BD59-A6C34878D82A}">
                    <a16:rowId xmlns:a16="http://schemas.microsoft.com/office/drawing/2014/main" val="793159621"/>
                  </a:ext>
                </a:extLst>
              </a:tr>
              <a:tr h="2831869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Rendszerben való gondolkodás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Gyakorlatias feladatértelmezés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800" dirty="0">
                          <a:effectLst/>
                        </a:rPr>
                        <a:t>Hibakeresés</a:t>
                      </a:r>
                      <a:endParaRPr lang="hu-HU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6804" marR="36804" marT="0" marB="0"/>
                </a:tc>
                <a:extLst>
                  <a:ext uri="{0D108BD9-81ED-4DB2-BD59-A6C34878D82A}">
                    <a16:rowId xmlns:a16="http://schemas.microsoft.com/office/drawing/2014/main" val="5450899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0043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5A5DC52-D414-4FC4-A6F3-1DB568025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5ACEAEE-C092-44BE-9E3A-B81C9E43E6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C5EE22E4-6A97-4BF6-A8C2-731D11A73365}"/>
              </a:ext>
            </a:extLst>
          </p:cNvPr>
          <p:cNvSpPr txBox="1"/>
          <p:nvPr/>
        </p:nvSpPr>
        <p:spPr>
          <a:xfrm>
            <a:off x="827584" y="2132856"/>
            <a:ext cx="7488832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Általánosan az OKJ képzéseket, a szakképzéseket és a felnőttképzési rendszert a 150/2012 kormányrendelet, a 11/2020 kormányrendelet, a 12/2020 kormányrendelet és a 2019. évi LXXX. törvény szabályozza. </a:t>
            </a: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 szakmajegyzéket a 12/2020. évi kormányrendelet 1. számú melléklete tartalmazza. </a:t>
            </a:r>
          </a:p>
          <a:p>
            <a:pPr marL="0" indent="0" algn="just">
              <a:buNone/>
            </a:pPr>
            <a:endParaRPr lang="hu-HU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 vonatkozó törvények 2020. év során változtak. </a:t>
            </a:r>
          </a:p>
        </p:txBody>
      </p:sp>
    </p:spTree>
    <p:extLst>
      <p:ext uri="{BB962C8B-B14F-4D97-AF65-F5344CB8AC3E}">
        <p14:creationId xmlns:p14="http://schemas.microsoft.com/office/powerpoint/2010/main" val="16168308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66181FA-48C8-4627-9F32-43474F107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szabványok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67007BB-1EC6-4BA4-AA5D-EBC7C48FF8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hidraulika témakörébe tartozó szabványokat a Nemzetközi Szervezet a Szabványosításért (International Organization </a:t>
            </a:r>
            <a:r>
              <a:rPr lang="hu-HU" sz="1600" dirty="0" err="1"/>
              <a:t>for</a:t>
            </a:r>
            <a:r>
              <a:rPr lang="hu-HU" sz="1600" dirty="0"/>
              <a:t> </a:t>
            </a:r>
            <a:r>
              <a:rPr lang="hu-HU" sz="1600" dirty="0" err="1"/>
              <a:t>Standardization</a:t>
            </a:r>
            <a:r>
              <a:rPr lang="hu-HU" sz="1600" dirty="0"/>
              <a:t>, továbbiakban ISO) adatbázisában lehet megtalálni a nemzetközi szabványosztályozás (International </a:t>
            </a:r>
            <a:r>
              <a:rPr lang="hu-HU" sz="1600" dirty="0" err="1"/>
              <a:t>Classification</a:t>
            </a:r>
            <a:r>
              <a:rPr lang="hu-HU" sz="1600" dirty="0"/>
              <a:t> </a:t>
            </a:r>
            <a:r>
              <a:rPr lang="hu-HU" sz="1600" dirty="0" err="1"/>
              <a:t>for</a:t>
            </a:r>
            <a:r>
              <a:rPr lang="hu-HU" sz="1600" dirty="0"/>
              <a:t> </a:t>
            </a:r>
            <a:r>
              <a:rPr lang="hu-HU" sz="1600" dirty="0" err="1"/>
              <a:t>Standards</a:t>
            </a:r>
            <a:r>
              <a:rPr lang="hu-HU" sz="1600" dirty="0"/>
              <a:t>, továbbiakban ICS) szerinti azonosító szám alapján.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graphicFrame>
        <p:nvGraphicFramePr>
          <p:cNvPr id="5" name="Táblázat 4">
            <a:extLst>
              <a:ext uri="{FF2B5EF4-FFF2-40B4-BE49-F238E27FC236}">
                <a16:creationId xmlns:a16="http://schemas.microsoft.com/office/drawing/2014/main" id="{60EC70FD-2581-4575-BDBB-C0EC40473B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39980"/>
              </p:ext>
            </p:extLst>
          </p:nvPr>
        </p:nvGraphicFramePr>
        <p:xfrm>
          <a:off x="539552" y="2996952"/>
          <a:ext cx="8147248" cy="34563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1972">
                  <a:extLst>
                    <a:ext uri="{9D8B030D-6E8A-4147-A177-3AD203B41FA5}">
                      <a16:colId xmlns:a16="http://schemas.microsoft.com/office/drawing/2014/main" val="3823628977"/>
                    </a:ext>
                  </a:extLst>
                </a:gridCol>
                <a:gridCol w="6265276">
                  <a:extLst>
                    <a:ext uri="{9D8B030D-6E8A-4147-A177-3AD203B41FA5}">
                      <a16:colId xmlns:a16="http://schemas.microsoft.com/office/drawing/2014/main" val="633283798"/>
                    </a:ext>
                  </a:extLst>
                </a:gridCol>
              </a:tblGrid>
              <a:tr h="257370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200">
                          <a:effectLst/>
                        </a:rPr>
                        <a:t>Az ICS 23.100.01 csoportba tartozó általános szabványok összefoglalója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661519"/>
                  </a:ext>
                </a:extLst>
              </a:tr>
              <a:tr h="48626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 dirty="0">
                          <a:effectLst/>
                        </a:rPr>
                        <a:t>ISO 1219-1:2012</a:t>
                      </a:r>
                      <a:br>
                        <a:rPr lang="hu-HU" sz="1000" dirty="0">
                          <a:effectLst/>
                        </a:rPr>
                      </a:br>
                      <a:r>
                        <a:rPr lang="hu-HU" sz="1000" dirty="0">
                          <a:effectLst/>
                        </a:rPr>
                        <a:t>ISO 14617-10:2002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Rajzi jelek és kapcsolási rajzok. </a:t>
                      </a:r>
                      <a:endParaRPr lang="hu-HU" sz="1100">
                        <a:effectLst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Átalakítók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3217352"/>
                  </a:ext>
                </a:extLst>
              </a:tr>
              <a:tr h="21441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 2944:2000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Hidraulika rendszerek és elemei: névleges nyomások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2231606"/>
                  </a:ext>
                </a:extLst>
              </a:tr>
              <a:tr h="21441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 4413:2010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Általános szabályok és biztonsági követelmények a rendszerrel és elemeivel szemben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86255316"/>
                  </a:ext>
                </a:extLst>
              </a:tr>
              <a:tr h="21441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 5598:2008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Névjegyzék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53717316"/>
                  </a:ext>
                </a:extLst>
              </a:tr>
              <a:tr h="21441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 6072:2011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Kapcsolat a folyadék és a rugalmas csövek között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6275445"/>
                  </a:ext>
                </a:extLst>
              </a:tr>
              <a:tr h="44768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 9110-1:1990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Mérési módszerek. 1. rész: általános mérési elvek, 2. rész: átlagos statikus nyomás mérése zárt körben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8295864"/>
                  </a:ext>
                </a:extLst>
              </a:tr>
              <a:tr h="2597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ISO/TR 10686:2013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Tisztaságellenőrzési módszerek a hidraulikus rendszerre, az elemekre és a folyadékra vonatkozóan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8015135"/>
                  </a:ext>
                </a:extLst>
              </a:tr>
              <a:tr h="45907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 15086-1:2001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A rendszer és elemeinek zajkibocsátásának meghatározása. 1. rész: bevezető, 2. rész hangsebesség mérése csőben, 3. rész hidraulikus impedancia mérése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0944675"/>
                  </a:ext>
                </a:extLst>
              </a:tr>
              <a:tr h="21441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 18869:2017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A szerszámokkal vagy anélkül működtetett csatlakozók vizsgálati módszerei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6508312"/>
                  </a:ext>
                </a:extLst>
              </a:tr>
              <a:tr h="21441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ISO/TR 19972-1:2009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Módszerek a hidraulikus alkatrészek megbízhatóságának felmérésére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5449389"/>
                  </a:ext>
                </a:extLst>
              </a:tr>
              <a:tr h="2597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ISO/CD TR 22164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 dirty="0">
                          <a:effectLst/>
                        </a:rPr>
                        <a:t>Alkalmazási megjegyzések a hidraulikus rendszerek energiahatékonyságának optimalizálásához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53255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75783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03DA603-72EF-423E-B776-56EE72BC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Európai uniós irányelvek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3540BB3-4F6D-45F5-8259-F297C8C90B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/>
              <a:t>A 2014/68/EU </a:t>
            </a:r>
            <a:r>
              <a:rPr lang="hu-HU" sz="1800" dirty="0" err="1"/>
              <a:t>Pressure</a:t>
            </a:r>
            <a:r>
              <a:rPr lang="hu-HU" sz="1800" dirty="0"/>
              <a:t> </a:t>
            </a:r>
            <a:r>
              <a:rPr lang="hu-HU" sz="1800" dirty="0" err="1"/>
              <a:t>Equipment</a:t>
            </a:r>
            <a:r>
              <a:rPr lang="hu-HU" sz="1800" dirty="0"/>
              <a:t> </a:t>
            </a:r>
            <a:r>
              <a:rPr lang="hu-HU" sz="1800" dirty="0" err="1"/>
              <a:t>Directive</a:t>
            </a:r>
            <a:r>
              <a:rPr lang="hu-HU" sz="1800" dirty="0"/>
              <a:t> (PED) irányelv rendelkezik a 0,5 bárnál magasabb nyomású folyadékot vagy gázt tartalmazó szerelvényekről és termékekről.</a:t>
            </a: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/>
              <a:t>A Gépi Irányelvekről (</a:t>
            </a:r>
            <a:r>
              <a:rPr lang="hu-HU" sz="1800" dirty="0" err="1"/>
              <a:t>Mashine</a:t>
            </a:r>
            <a:r>
              <a:rPr lang="hu-HU" sz="1800" dirty="0"/>
              <a:t> </a:t>
            </a:r>
            <a:r>
              <a:rPr lang="hu-HU" sz="1800" dirty="0" err="1"/>
              <a:t>directive</a:t>
            </a:r>
            <a:r>
              <a:rPr lang="hu-HU" sz="1800" dirty="0"/>
              <a:t>, MD) a 2014/30/EU irányelv rendelkezik.</a:t>
            </a: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/>
              <a:t>Az Elektromágneses kompatibilitásról (EMC) a 2014/30/EU ad utasítást.</a:t>
            </a:r>
          </a:p>
        </p:txBody>
      </p:sp>
    </p:spTree>
    <p:extLst>
      <p:ext uri="{BB962C8B-B14F-4D97-AF65-F5344CB8AC3E}">
        <p14:creationId xmlns:p14="http://schemas.microsoft.com/office/powerpoint/2010/main" val="40652027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Hidraulika képzés javasolt tematikája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https://kepezz.hu/VideoLibraryArticle/Details/28</a:t>
            </a:r>
            <a:r>
              <a:rPr lang="hu-HU" sz="1600" dirty="0"/>
              <a:t>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35ABC3F-95BC-4DB9-B9F7-CCDAF5970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Javasolt tematika, óraszámokkal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510DC5-D585-4A1C-80C5-63F77C70F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 marL="27051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</a:t>
            </a:r>
            <a:r>
              <a:rPr lang="hu-H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Alapismeretek (1. nap 4 óra)</a:t>
            </a:r>
          </a:p>
          <a:p>
            <a:pPr marL="27051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	Energiaátalakítók (1. nap 4 óra)</a:t>
            </a:r>
          </a:p>
          <a:p>
            <a:pPr marL="27051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3.	Szelepek, vezérlőelemek (2. nap, 4 óra)</a:t>
            </a:r>
          </a:p>
          <a:p>
            <a:pPr marL="27051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4.	</a:t>
            </a:r>
            <a:r>
              <a:rPr lang="hu-HU" sz="1800" dirty="0" err="1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Elektro</a:t>
            </a: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-hidraulikus elemek, vezérléstechnika (2. nap 4 óra)</a:t>
            </a:r>
          </a:p>
          <a:p>
            <a:pPr marL="27051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	Kiszolgáló elemek (3. nap 4 óra)</a:t>
            </a:r>
          </a:p>
          <a:p>
            <a:pPr marL="27051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6.	Hidraulikus rendszer kialakítása (3. nap 4 óra, 4. nap 2 óra)</a:t>
            </a:r>
          </a:p>
          <a:p>
            <a:pPr marL="27051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hu-HU" sz="1800" dirty="0">
                <a:solidFill>
                  <a:srgbClr val="4B5E9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7.	Üzemeltetés, karbantartás, szervizelés (4. nap 6 óra) </a:t>
            </a:r>
          </a:p>
          <a:p>
            <a:pPr marL="0" indent="0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1242385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3666F82-6D94-4D4F-953E-31EF9003B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Hidraulikus alapismeretek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572D61F-B289-40E0-9E00-B952FEA1E0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hu-HU" sz="1600" dirty="0"/>
              <a:t>A modul célja megismertetni a hidraulika alapjait, az eszközök jelölését, működési elveit. A résztvevő betekintést nyer a hidraulikus rendszerek felépítésébe, üzembe helyezésüknek, üzemeltetésüknek, karbantartásuknak, javításuknak és tervezésüknek módszereibe.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Modul tartalma: </a:t>
            </a:r>
          </a:p>
          <a:p>
            <a:pPr algn="just">
              <a:buFontTx/>
              <a:buChar char="-"/>
            </a:pPr>
            <a:r>
              <a:rPr lang="hu-HU" sz="1600" dirty="0"/>
              <a:t>hidraulikus rendszerek alkalmazási területei </a:t>
            </a:r>
          </a:p>
          <a:p>
            <a:pPr algn="just">
              <a:buFontTx/>
              <a:buChar char="-"/>
            </a:pPr>
            <a:r>
              <a:rPr lang="hu-HU" sz="1600" dirty="0"/>
              <a:t>fizikai alapfogalmak, törvények, áramlástechnikai alapismeretek, energiaátviteli módok, jellemzői, hidraulikus alapszámítások, teljesítmény, hatásfok, veszteségek </a:t>
            </a:r>
          </a:p>
          <a:p>
            <a:pPr algn="just">
              <a:buFontTx/>
              <a:buChar char="-"/>
            </a:pPr>
            <a:r>
              <a:rPr lang="hu-HU" sz="1600" dirty="0"/>
              <a:t>hidraulikus energia előállítása, hidraulikus tápegységek, energiaátalakítók</a:t>
            </a:r>
          </a:p>
          <a:p>
            <a:pPr algn="just">
              <a:buFontTx/>
              <a:buChar char="-"/>
            </a:pPr>
            <a:r>
              <a:rPr lang="hu-HU" sz="1600" dirty="0"/>
              <a:t>a végrehajtó elemek: munkahengerek, </a:t>
            </a:r>
            <a:r>
              <a:rPr lang="hu-HU" sz="1600" dirty="0" err="1"/>
              <a:t>hidromotorok</a:t>
            </a:r>
            <a:r>
              <a:rPr lang="hu-HU" sz="1600" dirty="0"/>
              <a:t>, lengőmotorok</a:t>
            </a:r>
          </a:p>
          <a:p>
            <a:pPr algn="just">
              <a:buFontTx/>
              <a:buChar char="-"/>
            </a:pPr>
            <a:r>
              <a:rPr lang="hu-HU" sz="1600" dirty="0"/>
              <a:t>szelepek és vezérlőelemek (</a:t>
            </a:r>
            <a:r>
              <a:rPr lang="hu-HU" sz="1600" dirty="0" err="1"/>
              <a:t>pl</a:t>
            </a:r>
            <a:r>
              <a:rPr lang="hu-HU" sz="1600" dirty="0"/>
              <a:t>: útszelepek, záró és áramlásirányító elemek, nyomásirányítók, mágnesszelepek) </a:t>
            </a:r>
          </a:p>
          <a:p>
            <a:pPr algn="just">
              <a:buFontTx/>
              <a:buChar char="-"/>
            </a:pPr>
            <a:r>
              <a:rPr lang="hu-HU" sz="1600" dirty="0"/>
              <a:t>munkafolyadék tulajdonságai, kiegészítő elemek, mint például tömlők, olajszűrők, tartályok, mérő- és ellenőrző műszerek</a:t>
            </a:r>
          </a:p>
          <a:p>
            <a:pPr algn="just">
              <a:buFontTx/>
              <a:buChar char="-"/>
            </a:pPr>
            <a:r>
              <a:rPr lang="hu-HU" sz="1600" dirty="0"/>
              <a:t>hidrosztatikában alkalmazott jelképek ismerete, szabványos hidraulikus jelképek használata és rajzolvasás technikájának ismerete </a:t>
            </a:r>
          </a:p>
          <a:p>
            <a:pPr algn="just">
              <a:buFontTx/>
              <a:buChar char="-"/>
            </a:pPr>
            <a:r>
              <a:rPr lang="hu-HU" sz="1600" dirty="0"/>
              <a:t>ipari esettanulmányok, gyakorlati példák.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1333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5DE6F7A-46DA-4F66-86B9-BE9FA630C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energiaátalakítók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2F3A27-4B93-40FB-BE03-864ED4A638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/>
              <a:t>A modul célja a hidraulikus energia előállításához, és annak hasznosításában szerepet játszó berendezések és gépek bemutatása.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Modul tartalma: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600" dirty="0"/>
              <a:t>különböző típusú hidraulikus energiát előállító gépek (különös tekintettel a </a:t>
            </a:r>
            <a:r>
              <a:rPr lang="hu-HU" sz="1600" dirty="0" err="1"/>
              <a:t>volumetrikus</a:t>
            </a:r>
            <a:r>
              <a:rPr lang="hu-HU" sz="1600" dirty="0"/>
              <a:t> gépekre pl. lapátos, dugattyús, fogaskerék szivattyúk) működési elve, szerelésük és karbantartásuk </a:t>
            </a:r>
          </a:p>
          <a:p>
            <a:pPr algn="just">
              <a:buFontTx/>
              <a:buChar char="-"/>
            </a:pPr>
            <a:r>
              <a:rPr lang="hu-HU" sz="1600" dirty="0"/>
              <a:t>hidraulikus tápegységek felépítése és szabályozási módjai</a:t>
            </a:r>
          </a:p>
          <a:p>
            <a:pPr algn="just">
              <a:buFontTx/>
              <a:buChar char="-"/>
            </a:pPr>
            <a:r>
              <a:rPr lang="hu-HU" sz="1600" dirty="0"/>
              <a:t>a végrehajtó elemek (munkahengerek és </a:t>
            </a:r>
            <a:r>
              <a:rPr lang="hu-HU" sz="1600" dirty="0" err="1"/>
              <a:t>hidromotorok</a:t>
            </a:r>
            <a:r>
              <a:rPr lang="hu-HU" sz="1600" dirty="0"/>
              <a:t>) működési elvének és karbantartási feladatainak bemutatása </a:t>
            </a:r>
          </a:p>
          <a:p>
            <a:pPr algn="just">
              <a:buFontTx/>
              <a:buChar char="-"/>
            </a:pPr>
            <a:r>
              <a:rPr lang="hu-HU" sz="1600" dirty="0"/>
              <a:t>hidrosztatikus hajtások működési elve, a hidrosztatikus és hidrodinamikus hajtóművek összehasonlítása </a:t>
            </a:r>
          </a:p>
          <a:p>
            <a:pPr algn="just">
              <a:buFontTx/>
              <a:buChar char="-"/>
            </a:pPr>
            <a:r>
              <a:rPr lang="hu-HU" sz="1600" dirty="0"/>
              <a:t>a hidraulikus hajtásrendszer felépítési módjai, elvi működése, elektronika és hidraulika kapcsolatának ismerete és használata</a:t>
            </a:r>
          </a:p>
          <a:p>
            <a:pPr algn="just">
              <a:buFontTx/>
              <a:buChar char="-"/>
            </a:pPr>
            <a:r>
              <a:rPr lang="hu-HU" sz="1600" dirty="0"/>
              <a:t>ipari esettanulmányok, gyakorlati példák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258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3B4E085-5CCA-480D-B6CC-59520B457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Szelepek, vezérlőelemek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9279886-6382-49E4-9452-7F7E27C579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/>
              <a:t>A modul célja megismertetni a hidraulikus rendszer vezérlését és szabályozását végző elemeket, szelepeket, azok működését, előírás szerinti használatát, üzemeltetését, karbantartását.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modul tartalma: </a:t>
            </a:r>
          </a:p>
          <a:p>
            <a:pPr algn="just">
              <a:buFontTx/>
              <a:buChar char="-"/>
            </a:pPr>
            <a:r>
              <a:rPr lang="hu-HU" sz="1600" dirty="0"/>
              <a:t>zárt és nyitott hidraulikus körfolyamatok bemutatása</a:t>
            </a:r>
          </a:p>
          <a:p>
            <a:pPr algn="just">
              <a:buFontTx/>
              <a:buChar char="-"/>
            </a:pPr>
            <a:r>
              <a:rPr lang="hu-HU" sz="1600" dirty="0"/>
              <a:t>szelepek bemutatása (nyomásirányító, nyomáshatároló, nyomáscsökkentő, áramirányító, mennyiségirányító, áramállandósító, záró, visszacsapó, útszelepek) </a:t>
            </a:r>
          </a:p>
          <a:p>
            <a:pPr algn="just">
              <a:buFontTx/>
              <a:buChar char="-"/>
            </a:pPr>
            <a:r>
              <a:rPr lang="hu-HU" sz="1600" dirty="0"/>
              <a:t>proporcionális szelepek, szerelési módok </a:t>
            </a:r>
          </a:p>
          <a:p>
            <a:pPr algn="just">
              <a:buFontTx/>
              <a:buChar char="-"/>
            </a:pPr>
            <a:r>
              <a:rPr lang="hu-HU" sz="1600" dirty="0"/>
              <a:t>kapcsolástechnika, a proporcionális hidraulika jellemzői </a:t>
            </a:r>
          </a:p>
          <a:p>
            <a:pPr algn="just">
              <a:buFontTx/>
              <a:buChar char="-"/>
            </a:pPr>
            <a:r>
              <a:rPr lang="hu-HU" sz="1600" dirty="0" err="1"/>
              <a:t>fojtásos</a:t>
            </a:r>
            <a:r>
              <a:rPr lang="hu-HU" sz="1600" dirty="0"/>
              <a:t> és energiaátalakító vezérlés alapelvei, alkalmazások, összehasonlításuk előnyeik és hátrányaik alapján. Alkalmazási területeik ismeretei és használata </a:t>
            </a:r>
          </a:p>
          <a:p>
            <a:pPr algn="just">
              <a:buFontTx/>
              <a:buChar char="-"/>
            </a:pPr>
            <a:r>
              <a:rPr lang="hu-HU" sz="1600" dirty="0" err="1"/>
              <a:t>fojtásos</a:t>
            </a:r>
            <a:r>
              <a:rPr lang="hu-HU" sz="1600" dirty="0"/>
              <a:t> hidraulikus vezérlés felépítése, elemeinek bemutatása </a:t>
            </a:r>
          </a:p>
          <a:p>
            <a:pPr algn="just">
              <a:buFontTx/>
              <a:buChar char="-"/>
            </a:pPr>
            <a:r>
              <a:rPr lang="hu-HU" sz="1600" dirty="0"/>
              <a:t>energiaátalakító vezérlés felépítése, elemeinek bemutatása</a:t>
            </a:r>
          </a:p>
          <a:p>
            <a:pPr algn="just">
              <a:buFontTx/>
              <a:buChar char="-"/>
            </a:pPr>
            <a:r>
              <a:rPr lang="hu-HU" sz="1600" dirty="0"/>
              <a:t>ipari esettanulmányok, gyakorlati példák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4984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B7986A6-7EF4-4ACB-BED8-0DA1A7B43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Elektrohidraulikus elemek, vezérléstechnika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BB35E42-BD57-4EDB-9268-CCF35730D5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u-HU" sz="1600" dirty="0"/>
              <a:t>A modul célja megismertetni az iparban használatos elektrohidraulikus eszközöket, az adott célfeladatokhoz alkalmazható elektrohidraulikus elemeket, vezérlések gyakorlati felépítését és tesztelését. Betekintést nyernek a programozható vezérlők (PLC) világába és értesülnek a legújabb fejlesztési irányokról, trendekről.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Modul tartalma:</a:t>
            </a:r>
          </a:p>
          <a:p>
            <a:pPr algn="just">
              <a:buFontTx/>
              <a:buChar char="-"/>
            </a:pPr>
            <a:r>
              <a:rPr lang="hu-HU" sz="1600" dirty="0"/>
              <a:t>különleges szelepek, elővezérelt mágnesszelepek, szerelési módok</a:t>
            </a:r>
          </a:p>
          <a:p>
            <a:pPr algn="just">
              <a:buFontTx/>
              <a:buChar char="-"/>
            </a:pPr>
            <a:r>
              <a:rPr lang="hu-HU" sz="1600" dirty="0"/>
              <a:t>különleges hidraulikus végrehajtó elemek és vezérlésük </a:t>
            </a:r>
          </a:p>
          <a:p>
            <a:pPr algn="just">
              <a:buFontTx/>
              <a:buChar char="-"/>
            </a:pPr>
            <a:r>
              <a:rPr lang="hu-HU" sz="1600" dirty="0"/>
              <a:t>elektrotechnikai és szabályozástechnikai alapismeretek </a:t>
            </a:r>
          </a:p>
          <a:p>
            <a:pPr algn="just">
              <a:buFontTx/>
              <a:buChar char="-"/>
            </a:pPr>
            <a:r>
              <a:rPr lang="hu-HU" sz="1600" dirty="0"/>
              <a:t>elektromos építőelemek (jeladók, szenzorok, jelfeldolgozók, programozható vezérlők)</a:t>
            </a:r>
          </a:p>
          <a:p>
            <a:pPr algn="just">
              <a:buFontTx/>
              <a:buChar char="-"/>
            </a:pPr>
            <a:r>
              <a:rPr lang="hu-HU" sz="1600" dirty="0"/>
              <a:t>analóg és diszkrét jeladók </a:t>
            </a:r>
          </a:p>
          <a:p>
            <a:pPr algn="just">
              <a:buFontTx/>
              <a:buChar char="-"/>
            </a:pPr>
            <a:r>
              <a:rPr lang="hu-HU" sz="1600" dirty="0"/>
              <a:t>áramút-terv, logikai alapfunkciók </a:t>
            </a:r>
          </a:p>
          <a:p>
            <a:pPr algn="just">
              <a:buFontTx/>
              <a:buChar char="-"/>
            </a:pPr>
            <a:r>
              <a:rPr lang="hu-HU" sz="1600" dirty="0"/>
              <a:t>relés vezérlés tervezése, megépítése, beüzemelése</a:t>
            </a:r>
          </a:p>
          <a:p>
            <a:pPr algn="just">
              <a:buFontTx/>
              <a:buChar char="-"/>
            </a:pPr>
            <a:r>
              <a:rPr lang="hu-HU" sz="1600" dirty="0"/>
              <a:t>hidraulikus rendszerek ellenőrzése</a:t>
            </a:r>
          </a:p>
          <a:p>
            <a:pPr algn="just">
              <a:buFontTx/>
              <a:buChar char="-"/>
            </a:pPr>
            <a:r>
              <a:rPr lang="hu-HU" sz="1600" dirty="0"/>
              <a:t>relés vezérlések kiváltása PLC-vel </a:t>
            </a:r>
          </a:p>
          <a:p>
            <a:pPr algn="just">
              <a:buFontTx/>
              <a:buChar char="-"/>
            </a:pPr>
            <a:r>
              <a:rPr lang="hu-HU" sz="1600" dirty="0"/>
              <a:t>PLC-vel vezérelt elektrohidraulikus rendszerek sajátosságai</a:t>
            </a:r>
          </a:p>
          <a:p>
            <a:pPr algn="just">
              <a:buFontTx/>
              <a:buChar char="-"/>
            </a:pPr>
            <a:r>
              <a:rPr lang="hu-HU" sz="1600" dirty="0"/>
              <a:t>ipari esettanulmányok, gyakorlati példák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44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B8D1727-E7A6-4F11-996B-BDC24F123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Kiszolgáló elemel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4755340-1CA0-4985-9CAB-41B189B5BB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hu-HU" sz="1600" dirty="0"/>
              <a:t>A modul célja megismertetni a hidraulikus rendszerek egyéb, kiszolgáló elemeit, mint például a tömlők, csatlakozók, tömítések, hőcserélők, olajtartály, valamint a munkafolyadék jellemzőit. Ezáltal a modern hidraulikus rendszerek minden egyes alkatrésze bemutatásra kerül.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Modul tartalma: </a:t>
            </a:r>
          </a:p>
          <a:p>
            <a:pPr algn="just">
              <a:buFontTx/>
              <a:buChar char="-"/>
            </a:pPr>
            <a:r>
              <a:rPr lang="hu-HU" sz="1600" dirty="0"/>
              <a:t>a munkafolyadék feladatainak, követelményeinek, szabványainak, jellemzőinek, kiválasztásának szempontjainak ismertetése. Munkavédelmi és környezetvédelmi szempontok szerinti alkalmazása </a:t>
            </a:r>
          </a:p>
          <a:p>
            <a:pPr algn="just">
              <a:buFontTx/>
              <a:buChar char="-"/>
            </a:pPr>
            <a:r>
              <a:rPr lang="hu-HU" sz="1600" dirty="0"/>
              <a:t>a folyadék szűréseinek módjai, összehasonlításai előnyeik, hátrányaik és alkalmazási területeik alapján </a:t>
            </a:r>
          </a:p>
          <a:p>
            <a:pPr algn="just">
              <a:buFontTx/>
              <a:buChar char="-"/>
            </a:pPr>
            <a:r>
              <a:rPr lang="hu-HU" sz="1600" dirty="0"/>
              <a:t>a tömlők feladatainak, követelményeinek, szabványainak, jellemzőinek, kiválasztásának szempontjainak ismertetése </a:t>
            </a:r>
          </a:p>
          <a:p>
            <a:pPr algn="just">
              <a:buFontTx/>
              <a:buChar char="-"/>
            </a:pPr>
            <a:r>
              <a:rPr lang="hu-HU" sz="1600" dirty="0"/>
              <a:t>a tömítések feladatainak, követelményeinek, szabványainak, jellemzőinek, kiválasztásának szempontjainak ismertetése. Azok cseréjének és szereléseinek bemutatása</a:t>
            </a:r>
          </a:p>
          <a:p>
            <a:pPr algn="just">
              <a:buFontTx/>
              <a:buChar char="-"/>
            </a:pPr>
            <a:r>
              <a:rPr lang="hu-HU" sz="1600" dirty="0"/>
              <a:t>a tartályok feladatainak, követelményeinek, szabványainak, jellemzőinek, kiválasztásának szempontjainak ismertetése. Azok szereléseinek és karbantartási munkálatainak bemutatása </a:t>
            </a:r>
          </a:p>
          <a:p>
            <a:pPr algn="just">
              <a:buFontTx/>
              <a:buChar char="-"/>
            </a:pPr>
            <a:r>
              <a:rPr lang="hu-HU" sz="1600" dirty="0"/>
              <a:t>a hőcserélők és egyéb tartozékok feladatainak, követelményeinek, szabványainak, jellemzőinek, kiválasztásának szempontjainak ismertetése. Azok szereléseinek és karbantartási munkálatainak bemutatása </a:t>
            </a:r>
          </a:p>
          <a:p>
            <a:pPr algn="just">
              <a:buFontTx/>
              <a:buChar char="-"/>
            </a:pPr>
            <a:r>
              <a:rPr lang="hu-HU" sz="1600" dirty="0"/>
              <a:t>ipari esettanulmányok, gyakorlati példák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9421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181DF29-BDB7-4C00-A3D4-6AAB19C51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Hidraulikus rendszer kialakítása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EE3FC16-DE65-4244-9E97-8C0C1018F0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hu-HU" sz="1600" dirty="0"/>
              <a:t>A modul célja megismertetni a hidraulikus rendszerek elvi kialakításának, szerkezeti elemeinek üzemeltetési, karbantartási feladatit. Egyszerűbb hidraulikai rendszer önálló felépítésének kompetenciájának elsajátítása.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Modul tartalma:</a:t>
            </a:r>
          </a:p>
          <a:p>
            <a:pPr algn="just">
              <a:buFontTx/>
              <a:buChar char="-"/>
            </a:pPr>
            <a:r>
              <a:rPr lang="hu-HU" sz="1600" dirty="0"/>
              <a:t>hidraulikus rendszerek alapismerete</a:t>
            </a:r>
          </a:p>
          <a:p>
            <a:pPr algn="just">
              <a:buFontTx/>
              <a:buChar char="-"/>
            </a:pPr>
            <a:r>
              <a:rPr lang="hu-HU" sz="1600" dirty="0"/>
              <a:t>a hidraulikus rendszereknél alkalmazott alapfeladatok</a:t>
            </a:r>
          </a:p>
          <a:p>
            <a:pPr algn="just">
              <a:buFontTx/>
              <a:buChar char="-"/>
            </a:pPr>
            <a:r>
              <a:rPr lang="hu-HU" sz="1600" dirty="0"/>
              <a:t>fojtással működő állandó nyomású rendszerek</a:t>
            </a:r>
          </a:p>
          <a:p>
            <a:pPr algn="just">
              <a:buFontTx/>
              <a:buChar char="-"/>
            </a:pPr>
            <a:r>
              <a:rPr lang="hu-HU" sz="1600" dirty="0"/>
              <a:t>soros áramirányítóval nyomásszabályozott szivattyú </a:t>
            </a:r>
          </a:p>
          <a:p>
            <a:pPr algn="just">
              <a:buFontTx/>
              <a:buChar char="-"/>
            </a:pPr>
            <a:r>
              <a:rPr lang="hu-HU" sz="1600" dirty="0"/>
              <a:t>tehertartó kapcsolások. Zuhanásgátlás. Korlátozott </a:t>
            </a:r>
            <a:r>
              <a:rPr lang="hu-HU" sz="1600" dirty="0" err="1"/>
              <a:t>szögelfordulású</a:t>
            </a:r>
            <a:r>
              <a:rPr lang="hu-HU" sz="1600" dirty="0"/>
              <a:t> motorok (forgatók) ismerete és alkalmazása </a:t>
            </a:r>
          </a:p>
          <a:p>
            <a:pPr algn="just">
              <a:buFontTx/>
              <a:buChar char="-"/>
            </a:pPr>
            <a:r>
              <a:rPr lang="hu-HU" sz="1600" dirty="0"/>
              <a:t>állandó fajlagos munkatérfogatú energiaátalakítók és </a:t>
            </a:r>
            <a:r>
              <a:rPr lang="hu-HU" sz="1600" dirty="0" err="1"/>
              <a:t>hidroakkumulátor</a:t>
            </a:r>
            <a:r>
              <a:rPr lang="hu-HU" sz="1600" dirty="0"/>
              <a:t>, soros áramirányítóval, </a:t>
            </a:r>
            <a:r>
              <a:rPr lang="hu-HU" sz="1600" dirty="0" err="1"/>
              <a:t>hidroakkumulátorok</a:t>
            </a:r>
            <a:r>
              <a:rPr lang="hu-HU" sz="1600" dirty="0"/>
              <a:t> statikus/dinamikus illesztése, fojtással működő, változó nyomású rendszerek ismerete és alkalmazása </a:t>
            </a:r>
          </a:p>
          <a:p>
            <a:pPr algn="just">
              <a:buFontTx/>
              <a:buChar char="-"/>
            </a:pPr>
            <a:r>
              <a:rPr lang="hu-HU" sz="1600" dirty="0"/>
              <a:t>munkahengerek, </a:t>
            </a:r>
            <a:r>
              <a:rPr lang="hu-HU" sz="1600" dirty="0" err="1"/>
              <a:t>hidromotorok</a:t>
            </a:r>
            <a:r>
              <a:rPr lang="hu-HU" sz="1600" dirty="0"/>
              <a:t> soros és párhuzamos kapcsolása </a:t>
            </a:r>
          </a:p>
          <a:p>
            <a:pPr algn="just">
              <a:buFontTx/>
              <a:buChar char="-"/>
            </a:pPr>
            <a:r>
              <a:rPr lang="hu-HU" sz="1600" dirty="0"/>
              <a:t>2/2-es </a:t>
            </a:r>
            <a:r>
              <a:rPr lang="hu-HU" sz="1600" dirty="0" err="1"/>
              <a:t>nyomásvezérelt</a:t>
            </a:r>
            <a:r>
              <a:rPr lang="hu-HU" sz="1600" dirty="0"/>
              <a:t> elemekkel kialakítható hidraulikai funkciók ismerete és alkalmazása</a:t>
            </a:r>
          </a:p>
          <a:p>
            <a:pPr algn="just">
              <a:buFontTx/>
              <a:buChar char="-"/>
            </a:pPr>
            <a:r>
              <a:rPr lang="hu-HU" sz="1600" dirty="0"/>
              <a:t>járószerkezet hajtások</a:t>
            </a:r>
          </a:p>
          <a:p>
            <a:pPr algn="just">
              <a:buFontTx/>
              <a:buChar char="-"/>
            </a:pPr>
            <a:r>
              <a:rPr lang="hu-HU" sz="1600" dirty="0"/>
              <a:t>ipari esettanulmányok, gyakorlati példák.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4787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25C262A-A4BA-496D-96CD-EDA80E5E9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Üzemeltetés, karbantartás, szervizelés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497EE81-EA13-4311-B882-ADFC720E6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u-HU" sz="1600" dirty="0"/>
              <a:t>A modul célja megismertetni a hidraulikus rendszerek elvi kialakításának, szerkezeti elemeinek üzemeltetési, karbantartási feladatit. 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Modul tartalma:</a:t>
            </a:r>
          </a:p>
          <a:p>
            <a:pPr algn="just">
              <a:buFontTx/>
              <a:buChar char="-"/>
            </a:pPr>
            <a:r>
              <a:rPr lang="hu-HU" sz="1600" dirty="0"/>
              <a:t>karbantartási alapismeretek</a:t>
            </a:r>
          </a:p>
          <a:p>
            <a:pPr algn="just">
              <a:buFontTx/>
              <a:buChar char="-"/>
            </a:pPr>
            <a:r>
              <a:rPr lang="hu-HU" sz="1600" dirty="0"/>
              <a:t>hidraulikus közegek fajtái és kezelése, tisztítása, szűrők, hűtések ismerete és használata </a:t>
            </a:r>
          </a:p>
          <a:p>
            <a:pPr algn="just">
              <a:buFontTx/>
              <a:buChar char="-"/>
            </a:pPr>
            <a:r>
              <a:rPr lang="hu-HU" sz="1600" dirty="0"/>
              <a:t>hidraulikus rendszerek gazdaságos üzemeltetésének főbb szempontjai </a:t>
            </a:r>
          </a:p>
          <a:p>
            <a:pPr algn="just">
              <a:buFontTx/>
              <a:buChar char="-"/>
            </a:pPr>
            <a:r>
              <a:rPr lang="hu-HU" sz="1600" dirty="0"/>
              <a:t>hidraulikus rendszerek üzembe helyezésének előkészítése, üzembe helyezés, üzemeltetés feladatainak ismerete</a:t>
            </a:r>
          </a:p>
          <a:p>
            <a:pPr algn="just">
              <a:buFontTx/>
              <a:buChar char="-"/>
            </a:pPr>
            <a:r>
              <a:rPr lang="hu-HU" sz="1600" dirty="0"/>
              <a:t>hibakeresés és javítás tudnivalóinak</a:t>
            </a:r>
          </a:p>
          <a:p>
            <a:pPr algn="just">
              <a:buFontTx/>
              <a:buChar char="-"/>
            </a:pPr>
            <a:r>
              <a:rPr lang="hu-HU" sz="1600" dirty="0"/>
              <a:t>praktikus gyakorlatok és szisztematikus hibakeresés </a:t>
            </a:r>
          </a:p>
          <a:p>
            <a:pPr algn="just">
              <a:buFontTx/>
              <a:buChar char="-"/>
            </a:pPr>
            <a:r>
              <a:rPr lang="hu-HU" sz="1600" dirty="0"/>
              <a:t>szabványok és előírások </a:t>
            </a:r>
          </a:p>
          <a:p>
            <a:pPr algn="just">
              <a:buFontTx/>
              <a:buChar char="-"/>
            </a:pPr>
            <a:r>
              <a:rPr lang="hu-HU" sz="1600" dirty="0"/>
              <a:t>hibadiagnosztika és karbantartási ismeretek elsajátítása az állásidők csökkentése érdekében </a:t>
            </a:r>
          </a:p>
          <a:p>
            <a:pPr algn="just">
              <a:buFontTx/>
              <a:buChar char="-"/>
            </a:pPr>
            <a:r>
              <a:rPr lang="hu-HU" sz="1600" dirty="0"/>
              <a:t>ipari esettanulmányok, gyakorlati példák ismerete.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9271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26FA39A-3EBC-4D4B-8807-609E6FE13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értékelés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8A3C074-F2D2-4738-9E10-4D39871BB2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képzés egy írásbeli és egy szóbeli vizsgával zárulhat</a:t>
            </a:r>
          </a:p>
          <a:p>
            <a:pPr>
              <a:buFontTx/>
              <a:buChar char="-"/>
            </a:pPr>
            <a:r>
              <a:rPr lang="hu-HU" sz="1600" dirty="0"/>
              <a:t>az írásbeli vizsga tartalmazza az alapvető összefüggések és szakmai ismeretek számonkérését</a:t>
            </a:r>
          </a:p>
          <a:p>
            <a:pPr>
              <a:buFontTx/>
              <a:buChar char="-"/>
            </a:pPr>
            <a:r>
              <a:rPr lang="hu-HU" sz="1600" dirty="0"/>
              <a:t>a szóbeli vizsga során a jelölteknek egy gyakorlati problémát kell megoldaniuk a vizsgáztató oktatóval közösen. </a:t>
            </a:r>
          </a:p>
          <a:p>
            <a:pPr>
              <a:buFontTx/>
              <a:buChar char="-"/>
            </a:pPr>
            <a:endParaRPr lang="hu-HU" sz="1050" dirty="0"/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2FAB2C15-BE6E-4223-A9A4-E07E85BF5D0F}"/>
              </a:ext>
            </a:extLst>
          </p:cNvPr>
          <p:cNvSpPr txBox="1"/>
          <p:nvPr/>
        </p:nvSpPr>
        <p:spPr>
          <a:xfrm>
            <a:off x="611560" y="3429000"/>
            <a:ext cx="7848872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jelöltek képesek lesznek tapasztalatszerzés után az önálló munkavégzésre a hidraulika témakörébe tartozó üzemeltetési és karbantartási feladatok elvégzésére. A hallgatóktól elvárható a munkavédelmi és balesetvédelmi szabályok betartása a teljes felelősség tudatában. </a:t>
            </a:r>
          </a:p>
        </p:txBody>
      </p:sp>
    </p:spTree>
    <p:extLst>
      <p:ext uri="{BB962C8B-B14F-4D97-AF65-F5344CB8AC3E}">
        <p14:creationId xmlns:p14="http://schemas.microsoft.com/office/powerpoint/2010/main" val="27193972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AFFADF7B-5EC1-41FE-A9D6-50001699C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V</a:t>
            </a:r>
            <a:r>
              <a:rPr lang="hu-HU" dirty="0"/>
              <a:t>. 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Versenyelőnyök, versenyhátrányok</a:t>
            </a:r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https://kepezz.hu/VideoLibraryArticle/Details/28</a:t>
            </a:r>
            <a:r>
              <a:rPr lang="hu-HU" sz="1600" dirty="0"/>
              <a:t> (regisztráció után)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33263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985E00-9ED6-445E-A61E-7B88727F7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936104"/>
          </a:xfrm>
        </p:spPr>
        <p:txBody>
          <a:bodyPr>
            <a:normAutofit/>
          </a:bodyPr>
          <a:lstStyle/>
          <a:p>
            <a:r>
              <a:rPr lang="hu-HU" dirty="0"/>
              <a:t>A képzéssel szerezhető versenyelőnyök</a:t>
            </a:r>
          </a:p>
        </p:txBody>
      </p:sp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7296F9A8-4336-44AA-8AC8-354DF8E9EA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3365478"/>
              </p:ext>
            </p:extLst>
          </p:nvPr>
        </p:nvGraphicFramePr>
        <p:xfrm>
          <a:off x="447989" y="1772817"/>
          <a:ext cx="8300475" cy="43924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1300">
                  <a:extLst>
                    <a:ext uri="{9D8B030D-6E8A-4147-A177-3AD203B41FA5}">
                      <a16:colId xmlns:a16="http://schemas.microsoft.com/office/drawing/2014/main" val="1777642451"/>
                    </a:ext>
                  </a:extLst>
                </a:gridCol>
                <a:gridCol w="2626684">
                  <a:extLst>
                    <a:ext uri="{9D8B030D-6E8A-4147-A177-3AD203B41FA5}">
                      <a16:colId xmlns:a16="http://schemas.microsoft.com/office/drawing/2014/main" val="1902837377"/>
                    </a:ext>
                  </a:extLst>
                </a:gridCol>
                <a:gridCol w="3792491">
                  <a:extLst>
                    <a:ext uri="{9D8B030D-6E8A-4147-A177-3AD203B41FA5}">
                      <a16:colId xmlns:a16="http://schemas.microsoft.com/office/drawing/2014/main" val="1066467667"/>
                    </a:ext>
                  </a:extLst>
                </a:gridCol>
              </a:tblGrid>
              <a:tr h="4186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 dirty="0">
                          <a:effectLst/>
                        </a:rPr>
                        <a:t>Elsajátított ismeret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Gyakorlati alkalmazás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Versenyelőny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6460367"/>
                  </a:ext>
                </a:extLst>
              </a:tr>
              <a:tr h="116228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Hidraulikus elemek rendeltetésszerű alkalmazása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Hosszabb élettartam 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Kevesebb karbantartás 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Kevesebb leállás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Gazdaságosabb üzemeltetés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Üzemeltetési, karbantartási és gyártási költségek csökkentése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1421905"/>
                  </a:ext>
                </a:extLst>
              </a:tr>
              <a:tr h="88960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Hidraulikus rendszer felépítése / tervezése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Optimális rendszer felépítése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Meglévő rendszer továbbfejlesztése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Üzemeltetési költségek csökkentése </a:t>
                      </a:r>
                      <a:endParaRPr lang="hu-HU" sz="1100">
                        <a:effectLst/>
                      </a:endParaRPr>
                    </a:p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Teljesítmény, pontosság növelése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9003624"/>
                  </a:ext>
                </a:extLst>
              </a:tr>
              <a:tr h="100759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Üzemeltetés és karbantartás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Szakszerű karbantartás 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Tervezett karbantartás miatt kevesebb leállás 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Gyorsabb hibakeresés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Karbantartási és gyártási költségek csökkentése</a:t>
                      </a:r>
                      <a:endParaRPr lang="hu-HU" sz="1100">
                        <a:effectLst/>
                      </a:endParaRPr>
                    </a:p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Karbantartási idők csökkentése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3636999"/>
                  </a:ext>
                </a:extLst>
              </a:tr>
              <a:tr h="91439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Vezérléstechnikai ismeretek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Magasabb fokú automatizálás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 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 dirty="0">
                          <a:effectLst/>
                        </a:rPr>
                        <a:t>Gyorsabb és pontosabb gyártás</a:t>
                      </a:r>
                      <a:endParaRPr lang="hu-HU" sz="1100" dirty="0">
                        <a:effectLst/>
                      </a:endParaRPr>
                    </a:p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 dirty="0">
                          <a:effectLst/>
                        </a:rPr>
                        <a:t>selejtszám-csökkentés </a:t>
                      </a:r>
                      <a:endParaRPr lang="hu-HU" sz="1100" dirty="0">
                        <a:effectLst/>
                      </a:endParaRPr>
                    </a:p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 dirty="0">
                          <a:effectLst/>
                        </a:rPr>
                        <a:t>Kevesebb munkaerőigény (kisebb bérköltség) 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98407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13955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53EEC6A-0EAB-4866-B6B2-D1AAC9107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 képzés elmaradásából származó versenyhátrány</a:t>
            </a:r>
          </a:p>
        </p:txBody>
      </p:sp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81B4E6DC-A0B5-4927-B808-FA6AE9741D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6450802"/>
              </p:ext>
            </p:extLst>
          </p:nvPr>
        </p:nvGraphicFramePr>
        <p:xfrm>
          <a:off x="395536" y="1772816"/>
          <a:ext cx="8352927" cy="44644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84309">
                  <a:extLst>
                    <a:ext uri="{9D8B030D-6E8A-4147-A177-3AD203B41FA5}">
                      <a16:colId xmlns:a16="http://schemas.microsoft.com/office/drawing/2014/main" val="2860285902"/>
                    </a:ext>
                  </a:extLst>
                </a:gridCol>
                <a:gridCol w="2784309">
                  <a:extLst>
                    <a:ext uri="{9D8B030D-6E8A-4147-A177-3AD203B41FA5}">
                      <a16:colId xmlns:a16="http://schemas.microsoft.com/office/drawing/2014/main" val="2946542059"/>
                    </a:ext>
                  </a:extLst>
                </a:gridCol>
                <a:gridCol w="2784309">
                  <a:extLst>
                    <a:ext uri="{9D8B030D-6E8A-4147-A177-3AD203B41FA5}">
                      <a16:colId xmlns:a16="http://schemas.microsoft.com/office/drawing/2014/main" val="1943544571"/>
                    </a:ext>
                  </a:extLst>
                </a:gridCol>
              </a:tblGrid>
              <a:tr h="2787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Hiányzó ismeret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Következmény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Versenyhátrány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96079265"/>
                  </a:ext>
                </a:extLst>
              </a:tr>
              <a:tr h="133899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Hidraulikus elemek nem rendeltetésszerű alkalmazása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Rövidebb élettartam 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Több karbantartás 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Több leállás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Gazdaságtalan üzemeltetés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Üzemeltetési, karbantartási és gyártási költségek növekedése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3579224"/>
                  </a:ext>
                </a:extLst>
              </a:tr>
              <a:tr h="95024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Fejlesztési lehetőségek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Fejlesztések elmaradása </a:t>
                      </a:r>
                      <a:endParaRPr lang="hu-HU" sz="1100">
                        <a:effectLst/>
                      </a:endParaRPr>
                    </a:p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Pontossági követelmények és határidők nem teljesítése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Piac- és profitvesztés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3878882"/>
                  </a:ext>
                </a:extLst>
              </a:tr>
              <a:tr h="98558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Vezérléstechnikai ismeretek és automatizálási ismeretek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Kézi gyártás automatizálás helyett</a:t>
                      </a:r>
                      <a:endParaRPr lang="hu-HU" sz="1100">
                        <a:effectLst/>
                      </a:endParaRPr>
                    </a:p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 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Magas gyártási költségek</a:t>
                      </a:r>
                      <a:endParaRPr lang="hu-HU" sz="1100">
                        <a:effectLst/>
                      </a:endParaRPr>
                    </a:p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Nagyobb selejtszám</a:t>
                      </a:r>
                      <a:endParaRPr lang="hu-HU" sz="1100">
                        <a:effectLst/>
                      </a:endParaRPr>
                    </a:p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Kapacitásvesztés munkaerőhiány miatt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1703521"/>
                  </a:ext>
                </a:extLst>
              </a:tr>
              <a:tr h="63216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Vezérléstechnikai ismeretek és automatizálási ismeretek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Ipar 4.0. követelményeinek nem teljesítése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Piacvesztés</a:t>
                      </a:r>
                      <a:endParaRPr lang="hu-HU" sz="1100">
                        <a:effectLst/>
                      </a:endParaRPr>
                    </a:p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Megrendelések csökkenése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2552828"/>
                  </a:ext>
                </a:extLst>
              </a:tr>
              <a:tr h="27875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Környezetvédelmi ismeretek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1125" indent="-11112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>
                          <a:effectLst/>
                        </a:rPr>
                        <a:t>Környezetvédelmi előírások megszegése </a:t>
                      </a:r>
                      <a:endParaRPr lang="hu-HU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12395" indent="-112395" algn="just">
                        <a:lnSpc>
                          <a:spcPct val="150000"/>
                        </a:lnSpc>
                        <a:spcAft>
                          <a:spcPts val="200"/>
                        </a:spcAft>
                      </a:pPr>
                      <a:r>
                        <a:rPr lang="hu-HU" sz="1000" dirty="0">
                          <a:effectLst/>
                        </a:rPr>
                        <a:t>Büntetés </a:t>
                      </a:r>
                      <a:endParaRPr lang="hu-HU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45709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0729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06E5790B-F460-4683-98B9-DACB56481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endParaRPr lang="hu-HU" b="1" dirty="0"/>
          </a:p>
          <a:p>
            <a:endParaRPr lang="hu-HU" sz="1500" b="1" dirty="0"/>
          </a:p>
          <a:p>
            <a:pPr marL="0" indent="0">
              <a:buNone/>
            </a:pPr>
            <a:endParaRPr lang="hu-HU" sz="1500" b="1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https://kepezz.hu/VideoLibraryArticle/Details/28</a:t>
            </a:r>
            <a:r>
              <a:rPr lang="hu-HU" sz="1800" dirty="0"/>
              <a:t>  (regisztráció után)</a:t>
            </a:r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1845603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23C12CB-F714-4330-A65E-DB7711C3A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B2DFC5C-A691-44AF-B065-EDD3EA58E741}"/>
              </a:ext>
            </a:extLst>
          </p:cNvPr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 algn="just">
              <a:buNone/>
            </a:pPr>
            <a:r>
              <a:rPr lang="hu-HU" sz="1600" dirty="0"/>
              <a:t>A képzések elvégzése által a résztvevők szakmai tudása fejlődik. Cél, hogy a képzést elvégző hallgató egy olyan ismeretanyaggal gazdagodjon, amely tudás hozzájárul a vállalkozás hatékonyságának és versenyképességének növeléséhez.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B3CCAE54-9DE6-4643-99F8-F32E8D7C3067}"/>
              </a:ext>
            </a:extLst>
          </p:cNvPr>
          <p:cNvSpPr txBox="1"/>
          <p:nvPr/>
        </p:nvSpPr>
        <p:spPr>
          <a:xfrm>
            <a:off x="683568" y="1772816"/>
            <a:ext cx="7776864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Hidraulikus rendszereket az ipar számos területén alkalmaznak nagy teljesítménysűrűségük, megbízható működésük és jó szabályozhatóságuk miatt. A folyamatos fejlesztéseknek köszönhetően az elektromos rendszerekkel kiegészülve lépést tudtak tartani a teljesen elektronikus gépegységekkel szemben. Ráadásul az új trendeknek köszönhetően egyre elterjedtebb és egyre szükségszerűbb alkalmazásuk. </a:t>
            </a:r>
          </a:p>
        </p:txBody>
      </p:sp>
    </p:spTree>
    <p:extLst>
      <p:ext uri="{BB962C8B-B14F-4D97-AF65-F5344CB8AC3E}">
        <p14:creationId xmlns:p14="http://schemas.microsoft.com/office/powerpoint/2010/main" val="6033966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444</TotalTime>
  <Words>2527</Words>
  <Application>Microsoft Office PowerPoint</Application>
  <PresentationFormat>Diavetítés a képernyőre (4:3 oldalarány)</PresentationFormat>
  <Paragraphs>432</Paragraphs>
  <Slides>32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32</vt:i4>
      </vt:variant>
    </vt:vector>
  </HeadingPairs>
  <TitlesOfParts>
    <vt:vector size="36" baseType="lpstr">
      <vt:lpstr>Arial</vt:lpstr>
      <vt:lpstr>Calibri</vt:lpstr>
      <vt:lpstr>Palatino Linotype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Hidraulika elem technika     2021</vt:lpstr>
      <vt:lpstr>PowerPoint-bemutató</vt:lpstr>
      <vt:lpstr>alkalmazási terület</vt:lpstr>
      <vt:lpstr>A hidraulika jövője</vt:lpstr>
      <vt:lpstr>Legújabb fejlesztések</vt:lpstr>
      <vt:lpstr>PowerPoint-bemutató</vt:lpstr>
      <vt:lpstr>Alapvető fizikai ismeretek</vt:lpstr>
      <vt:lpstr>Hidraulikus rendszer felépítése</vt:lpstr>
      <vt:lpstr>Hidraulikus tápegység</vt:lpstr>
      <vt:lpstr>Szelepek, hidraulikus hajtások, kiszolgáló elemek</vt:lpstr>
      <vt:lpstr>PowerPoint-bemutató</vt:lpstr>
      <vt:lpstr>Szakmai elvárások</vt:lpstr>
      <vt:lpstr>Jogszabályi előírások</vt:lpstr>
      <vt:lpstr>szabványok</vt:lpstr>
      <vt:lpstr>Európai uniós irányelvek</vt:lpstr>
      <vt:lpstr>PowerPoint-bemutató</vt:lpstr>
      <vt:lpstr>Javasolt tematika, óraszámokkal</vt:lpstr>
      <vt:lpstr>Hidraulikus alapismeretek</vt:lpstr>
      <vt:lpstr>energiaátalakítók</vt:lpstr>
      <vt:lpstr>Szelepek, vezérlőelemek</vt:lpstr>
      <vt:lpstr>Elektrohidraulikus elemek, vezérléstechnika</vt:lpstr>
      <vt:lpstr>Kiszolgáló elemel</vt:lpstr>
      <vt:lpstr>Hidraulikus rendszer kialakítása</vt:lpstr>
      <vt:lpstr>Üzemeltetés, karbantartás, szervizelés</vt:lpstr>
      <vt:lpstr>értékelés</vt:lpstr>
      <vt:lpstr>PowerPoint-bemutató</vt:lpstr>
      <vt:lpstr>A képzéssel szerezhető versenyelőnyök</vt:lpstr>
      <vt:lpstr>A képzés elmaradásából származó versenyhátrány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834</cp:revision>
  <cp:lastPrinted>2019-09-17T07:24:41Z</cp:lastPrinted>
  <dcterms:created xsi:type="dcterms:W3CDTF">2014-03-03T11:13:53Z</dcterms:created>
  <dcterms:modified xsi:type="dcterms:W3CDTF">2021-04-26T09:03:03Z</dcterms:modified>
</cp:coreProperties>
</file>