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8" r:id="rId1"/>
  </p:sldMasterIdLst>
  <p:notesMasterIdLst>
    <p:notesMasterId r:id="rId45"/>
  </p:notesMasterIdLst>
  <p:sldIdLst>
    <p:sldId id="256" r:id="rId2"/>
    <p:sldId id="297" r:id="rId3"/>
    <p:sldId id="264" r:id="rId4"/>
    <p:sldId id="354" r:id="rId5"/>
    <p:sldId id="393" r:id="rId6"/>
    <p:sldId id="394" r:id="rId7"/>
    <p:sldId id="265" r:id="rId8"/>
    <p:sldId id="377" r:id="rId9"/>
    <p:sldId id="395" r:id="rId10"/>
    <p:sldId id="396" r:id="rId11"/>
    <p:sldId id="397" r:id="rId12"/>
    <p:sldId id="398" r:id="rId13"/>
    <p:sldId id="399" r:id="rId14"/>
    <p:sldId id="400" r:id="rId15"/>
    <p:sldId id="401" r:id="rId16"/>
    <p:sldId id="269" r:id="rId17"/>
    <p:sldId id="360" r:id="rId18"/>
    <p:sldId id="402" r:id="rId19"/>
    <p:sldId id="403" r:id="rId20"/>
    <p:sldId id="404" r:id="rId21"/>
    <p:sldId id="405" r:id="rId22"/>
    <p:sldId id="406" r:id="rId23"/>
    <p:sldId id="407" r:id="rId24"/>
    <p:sldId id="408" r:id="rId25"/>
    <p:sldId id="409" r:id="rId26"/>
    <p:sldId id="410" r:id="rId27"/>
    <p:sldId id="411" r:id="rId28"/>
    <p:sldId id="296" r:id="rId29"/>
    <p:sldId id="385" r:id="rId30"/>
    <p:sldId id="412" r:id="rId31"/>
    <p:sldId id="413" r:id="rId32"/>
    <p:sldId id="414" r:id="rId33"/>
    <p:sldId id="415" r:id="rId34"/>
    <p:sldId id="416" r:id="rId35"/>
    <p:sldId id="417" r:id="rId36"/>
    <p:sldId id="344" r:id="rId37"/>
    <p:sldId id="345" r:id="rId38"/>
    <p:sldId id="376" r:id="rId39"/>
    <p:sldId id="418" r:id="rId40"/>
    <p:sldId id="419" r:id="rId41"/>
    <p:sldId id="389" r:id="rId42"/>
    <p:sldId id="350" r:id="rId43"/>
    <p:sldId id="258" r:id="rId44"/>
  </p:sldIdLst>
  <p:sldSz cx="9144000" cy="6858000" type="screen4x3"/>
  <p:notesSz cx="6794500" cy="9906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0" userDrawn="1">
          <p15:clr>
            <a:srgbClr val="A4A3A4"/>
          </p15:clr>
        </p15:guide>
        <p15:guide id="2" pos="2140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árpát Kinga" initials="KK" lastIdx="1" clrIdx="0">
    <p:extLst>
      <p:ext uri="{19B8F6BF-5375-455C-9EA6-DF929625EA0E}">
        <p15:presenceInfo xmlns:p15="http://schemas.microsoft.com/office/powerpoint/2012/main" userId="Kárpát Kinga" providerId="None"/>
      </p:ext>
    </p:extLst>
  </p:cmAuthor>
  <p:cmAuthor id="2" name="Kiss Violetta" initials="KV" lastIdx="1" clrIdx="1">
    <p:extLst>
      <p:ext uri="{19B8F6BF-5375-455C-9EA6-DF929625EA0E}">
        <p15:presenceInfo xmlns:p15="http://schemas.microsoft.com/office/powerpoint/2012/main" userId="S::kiss.violetta@mkik.hu::8dda6d2a-547f-4359-9dae-dec8dd7bfaaa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B5E90"/>
    <a:srgbClr val="3A5CB5"/>
    <a:srgbClr val="2349AC"/>
    <a:srgbClr val="B9B9B9"/>
    <a:srgbClr val="0000CC"/>
    <a:srgbClr val="E0A9A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Közepesen sötét stílus 2 – 1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84" autoAdjust="0"/>
    <p:restoredTop sz="94622" autoAdjust="0"/>
  </p:normalViewPr>
  <p:slideViewPr>
    <p:cSldViewPr snapToObjects="1">
      <p:cViewPr varScale="1">
        <p:scale>
          <a:sx n="108" d="100"/>
          <a:sy n="108" d="100"/>
        </p:scale>
        <p:origin x="2022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Objects="1">
      <p:cViewPr varScale="1">
        <p:scale>
          <a:sx n="86" d="100"/>
          <a:sy n="86" d="100"/>
        </p:scale>
        <p:origin x="3786" y="78"/>
      </p:cViewPr>
      <p:guideLst>
        <p:guide orient="horz" pos="3120"/>
        <p:guide pos="214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4283" cy="495300"/>
          </a:xfrm>
          <a:prstGeom prst="rect">
            <a:avLst/>
          </a:prstGeom>
        </p:spPr>
        <p:txBody>
          <a:bodyPr vert="horz" lIns="91294" tIns="45647" rIns="91294" bIns="45647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48645" y="0"/>
            <a:ext cx="2944283" cy="495300"/>
          </a:xfrm>
          <a:prstGeom prst="rect">
            <a:avLst/>
          </a:prstGeom>
        </p:spPr>
        <p:txBody>
          <a:bodyPr vert="horz" lIns="91294" tIns="45647" rIns="91294" bIns="45647" rtlCol="0"/>
          <a:lstStyle>
            <a:lvl1pPr algn="r">
              <a:defRPr sz="1200"/>
            </a:lvl1pPr>
          </a:lstStyle>
          <a:p>
            <a:fld id="{6E1230F8-2015-46AC-9C15-B08EDE877F5D}" type="datetimeFigureOut">
              <a:rPr lang="hu-HU" smtClean="0"/>
              <a:t>2021. 04. 28.</a:t>
            </a:fld>
            <a:endParaRPr lang="hu-HU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920750" y="742950"/>
            <a:ext cx="4953000" cy="3714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94" tIns="45647" rIns="91294" bIns="45647" rtlCol="0" anchor="ctr"/>
          <a:lstStyle/>
          <a:p>
            <a:endParaRPr lang="hu-HU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79450" y="4705350"/>
            <a:ext cx="5435600" cy="4457700"/>
          </a:xfrm>
          <a:prstGeom prst="rect">
            <a:avLst/>
          </a:prstGeom>
        </p:spPr>
        <p:txBody>
          <a:bodyPr vert="horz" lIns="91294" tIns="45647" rIns="91294" bIns="45647" rtlCol="0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1" y="9408981"/>
            <a:ext cx="2944283" cy="495300"/>
          </a:xfrm>
          <a:prstGeom prst="rect">
            <a:avLst/>
          </a:prstGeom>
        </p:spPr>
        <p:txBody>
          <a:bodyPr vert="horz" lIns="91294" tIns="45647" rIns="91294" bIns="45647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48645" y="9408981"/>
            <a:ext cx="2944283" cy="495300"/>
          </a:xfrm>
          <a:prstGeom prst="rect">
            <a:avLst/>
          </a:prstGeom>
        </p:spPr>
        <p:txBody>
          <a:bodyPr vert="horz" lIns="91294" tIns="45647" rIns="91294" bIns="45647" rtlCol="0" anchor="b"/>
          <a:lstStyle>
            <a:lvl1pPr algn="r">
              <a:defRPr sz="1200"/>
            </a:lvl1pPr>
          </a:lstStyle>
          <a:p>
            <a:fld id="{CDA5C11E-540C-488B-B718-84796C0B45F1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0365856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A5C11E-540C-488B-B718-84796C0B45F1}" type="slidenum">
              <a:rPr lang="hu-HU" smtClean="0"/>
              <a:t>1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1123891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A5C11E-540C-488B-B718-84796C0B45F1}" type="slidenum">
              <a:rPr lang="hu-HU" smtClean="0"/>
              <a:t>2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0843262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A5C11E-540C-488B-B718-84796C0B45F1}" type="slidenum">
              <a:rPr lang="hu-HU" smtClean="0"/>
              <a:t>43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1123891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/>
              <a:t>Alcím mintájának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2021. 04. 28.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  <p:sp>
        <p:nvSpPr>
          <p:cNvPr id="7" name="Cím 1"/>
          <p:cNvSpPr txBox="1">
            <a:spLocks/>
          </p:cNvSpPr>
          <p:nvPr userDrawn="1"/>
        </p:nvSpPr>
        <p:spPr>
          <a:xfrm>
            <a:off x="447989" y="44624"/>
            <a:ext cx="4412043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400" b="1" kern="1200" cap="all" baseline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hu-HU"/>
              <a:t>Mintacím szerkesztése</a:t>
            </a:r>
          </a:p>
        </p:txBody>
      </p:sp>
    </p:spTree>
    <p:extLst>
      <p:ext uri="{BB962C8B-B14F-4D97-AF65-F5344CB8AC3E}">
        <p14:creationId xmlns:p14="http://schemas.microsoft.com/office/powerpoint/2010/main" val="38052360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47989" y="44624"/>
            <a:ext cx="4700075" cy="936104"/>
          </a:xfrm>
        </p:spPr>
        <p:txBody>
          <a:bodyPr>
            <a:normAutofit/>
          </a:bodyPr>
          <a:lstStyle>
            <a:lvl1pPr algn="l">
              <a:defRPr sz="2400"/>
            </a:lvl1pPr>
          </a:lstStyle>
          <a:p>
            <a:r>
              <a:rPr lang="hu-HU" dirty="0"/>
              <a:t>Mintacím szerkesztése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2021. 04. 28.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3296148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2021. 04. 28.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  <p:sp>
        <p:nvSpPr>
          <p:cNvPr id="7" name="Cím 1"/>
          <p:cNvSpPr txBox="1">
            <a:spLocks/>
          </p:cNvSpPr>
          <p:nvPr userDrawn="1"/>
        </p:nvSpPr>
        <p:spPr>
          <a:xfrm>
            <a:off x="447989" y="44624"/>
            <a:ext cx="4412043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400" b="1" kern="1200" cap="all" baseline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hu-HU"/>
              <a:t>Mintacím szerkesztése</a:t>
            </a:r>
          </a:p>
        </p:txBody>
      </p:sp>
    </p:spTree>
    <p:extLst>
      <p:ext uri="{BB962C8B-B14F-4D97-AF65-F5344CB8AC3E}">
        <p14:creationId xmlns:p14="http://schemas.microsoft.com/office/powerpoint/2010/main" val="34690271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dirty="0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2021. 04. 28.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6345614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2021. 04. 28.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44561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6" name="Tartalom helye 2"/>
          <p:cNvSpPr>
            <a:spLocks noGrp="1"/>
          </p:cNvSpPr>
          <p:nvPr>
            <p:ph idx="1"/>
          </p:nvPr>
        </p:nvSpPr>
        <p:spPr>
          <a:xfrm>
            <a:off x="447989" y="1628800"/>
            <a:ext cx="5111750" cy="4691063"/>
          </a:xfr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dirty="0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7" name="Kép helye 2"/>
          <p:cNvSpPr>
            <a:spLocks noGrp="1"/>
          </p:cNvSpPr>
          <p:nvPr>
            <p:ph type="pic" idx="13"/>
          </p:nvPr>
        </p:nvSpPr>
        <p:spPr>
          <a:xfrm>
            <a:off x="5724128" y="1633102"/>
            <a:ext cx="3240360" cy="469106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0861757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1435100"/>
            <a:ext cx="5111750" cy="46910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2021. 04. 28.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  <p:sp>
        <p:nvSpPr>
          <p:cNvPr id="9" name="Cím 1"/>
          <p:cNvSpPr>
            <a:spLocks noGrp="1"/>
          </p:cNvSpPr>
          <p:nvPr>
            <p:ph type="title"/>
          </p:nvPr>
        </p:nvSpPr>
        <p:spPr>
          <a:xfrm>
            <a:off x="447989" y="44624"/>
            <a:ext cx="4412043" cy="864096"/>
          </a:xfrm>
        </p:spPr>
        <p:txBody>
          <a:bodyPr/>
          <a:lstStyle/>
          <a:p>
            <a:r>
              <a:rPr lang="hu-HU"/>
              <a:t>Mintacím szerkesztése</a:t>
            </a:r>
          </a:p>
        </p:txBody>
      </p:sp>
    </p:spTree>
    <p:extLst>
      <p:ext uri="{BB962C8B-B14F-4D97-AF65-F5344CB8AC3E}">
        <p14:creationId xmlns:p14="http://schemas.microsoft.com/office/powerpoint/2010/main" val="14287766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2021. 04. 28.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903494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8"/>
          <p:cNvSpPr>
            <a:spLocks noGrp="1"/>
          </p:cNvSpPr>
          <p:nvPr>
            <p:ph type="title" hasCustomPrompt="1"/>
          </p:nvPr>
        </p:nvSpPr>
        <p:spPr>
          <a:xfrm>
            <a:off x="4495800" y="2286000"/>
            <a:ext cx="4419600" cy="1143000"/>
          </a:xfrm>
        </p:spPr>
        <p:txBody>
          <a:bodyPr anchor="t">
            <a:noAutofit/>
          </a:bodyPr>
          <a:lstStyle>
            <a:lvl1pPr algn="l">
              <a:defRPr sz="4400" b="1" cap="all" baseline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r>
              <a:rPr lang="hu-HU" dirty="0"/>
              <a:t>Prezentáció Címe</a:t>
            </a:r>
            <a:endParaRPr lang="en-US" dirty="0"/>
          </a:p>
        </p:txBody>
      </p:sp>
      <p:sp>
        <p:nvSpPr>
          <p:cNvPr id="17" name="Text Placeholder 15"/>
          <p:cNvSpPr>
            <a:spLocks noGrp="1"/>
          </p:cNvSpPr>
          <p:nvPr>
            <p:ph type="body" sz="quarter" idx="10" hasCustomPrompt="1"/>
          </p:nvPr>
        </p:nvSpPr>
        <p:spPr>
          <a:xfrm>
            <a:off x="4495800" y="3886200"/>
            <a:ext cx="4343400" cy="914400"/>
          </a:xfrm>
        </p:spPr>
        <p:txBody>
          <a:bodyPr wrap="square" anchor="t"/>
          <a:lstStyle>
            <a:lvl1pPr marL="514350" indent="-514350" algn="l">
              <a:spcAft>
                <a:spcPts val="600"/>
              </a:spcAft>
              <a:buFontTx/>
              <a:buNone/>
              <a:defRPr cap="all" baseline="0">
                <a:solidFill>
                  <a:srgbClr val="FFFFFF"/>
                </a:solidFill>
                <a:latin typeface="Arial"/>
                <a:cs typeface="Arial"/>
              </a:defRPr>
            </a:lvl1pPr>
            <a:lvl2pPr>
              <a:buNone/>
              <a:defRPr/>
            </a:lvl2pPr>
          </a:lstStyle>
          <a:p>
            <a:pPr lvl="0"/>
            <a:r>
              <a:rPr lang="hu-HU" dirty="0"/>
              <a:t>Click to edit Alcím</a:t>
            </a:r>
          </a:p>
          <a:p>
            <a:pPr lvl="0"/>
            <a:endParaRPr lang="hu-H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47989" y="44624"/>
            <a:ext cx="4412043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dirty="0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dirty="0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D05FFA-4383-4574-9830-A5FF25BE8406}" type="datetimeFigureOut">
              <a:rPr lang="hu-HU" smtClean="0"/>
              <a:t>2021. 04. 28.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915082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6" r:id="rId7"/>
    <p:sldLayoutId id="2147483667" r:id="rId8"/>
    <p:sldLayoutId id="2147483670" r:id="rId9"/>
  </p:sldLayoutIdLst>
  <p:txStyles>
    <p:titleStyle>
      <a:lvl1pPr algn="l" defTabSz="914400" rtl="0" eaLnBrk="1" latinLnBrk="0" hangingPunct="1">
        <a:spcBef>
          <a:spcPct val="0"/>
        </a:spcBef>
        <a:buNone/>
        <a:defRPr sz="2400" b="1" kern="1200" cap="all" baseline="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4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adatvedelmirendelet.hu/adatvedelmi-tisztviselo/" TargetMode="External"/><Relationship Id="rId3" Type="http://schemas.openxmlformats.org/officeDocument/2006/relationships/hyperlink" Target="http://net.jogtar.hu/jr/gen/hjegy_doc.cgi?docid=A1300005.TV" TargetMode="External"/><Relationship Id="rId7" Type="http://schemas.openxmlformats.org/officeDocument/2006/relationships/hyperlink" Target="http://ppos.hu/jogszabalyok_linkek/PPOS_uj_adatvedelmi_torveny_201108.pdf" TargetMode="External"/><Relationship Id="rId2" Type="http://schemas.openxmlformats.org/officeDocument/2006/relationships/hyperlink" Target="http://net.jogtar.hu/jr/gen/hjegy_doc.cgi?docid=A1100112.TV#lbj2param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net.jogtar.hu/jr/gen/hjegy_doc.cgi?docid=A1200100.TV" TargetMode="External"/><Relationship Id="rId5" Type="http://schemas.openxmlformats.org/officeDocument/2006/relationships/hyperlink" Target="http://net.jogtar.hu/jr/gen/hjegy_doc.cgi?docid=A1200001.TV" TargetMode="External"/><Relationship Id="rId4" Type="http://schemas.openxmlformats.org/officeDocument/2006/relationships/hyperlink" Target="http://net.jogtar.hu/jr/gen/hjegy_doc.cgi?docid=A1200002.TV" TargetMode="External"/><Relationship Id="rId9" Type="http://schemas.openxmlformats.org/officeDocument/2006/relationships/hyperlink" Target="http://net.jogtar.hu/jr/gen/hjegy_doc.cgi?docid=A0800048.TV" TargetMode="Externa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4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s://www.thetop10bestantivirus.com/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4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adatv&#233;delem.hu/" TargetMode="Externa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google.com/intl/hu/gmail/about/for-work/" TargetMode="Externa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4" TargetMode="Externa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hyperlink" Target="https://wifipedia.hu/" TargetMode="Externa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4" TargetMode="Externa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hyperlink" Target="https://hu.wikipedia.org/wiki/Malware" TargetMode="Externa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4" TargetMode="Externa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4" TargetMode="Externa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24" TargetMode="Externa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9.png"/><Relationship Id="rId4" Type="http://schemas.openxmlformats.org/officeDocument/2006/relationships/hyperlink" Target="http://www.kepezz.hu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251520" y="620688"/>
            <a:ext cx="8424936" cy="3456384"/>
          </a:xfrm>
        </p:spPr>
        <p:txBody>
          <a:bodyPr/>
          <a:lstStyle/>
          <a:p>
            <a:pPr algn="ctr"/>
            <a:r>
              <a:rPr lang="hu-HU" dirty="0"/>
              <a:t>GINOP 6.1.7-17 </a:t>
            </a:r>
            <a:br>
              <a:rPr lang="hu-HU" sz="3000" dirty="0"/>
            </a:br>
            <a:br>
              <a:rPr lang="hu-HU" sz="3000" dirty="0"/>
            </a:br>
            <a:r>
              <a:rPr lang="hu-HU" sz="2800" dirty="0"/>
              <a:t>Munkahelyi képzések támogatása </a:t>
            </a:r>
            <a:r>
              <a:rPr lang="hu-HU" sz="2800" dirty="0" err="1"/>
              <a:t>mikro</a:t>
            </a:r>
            <a:r>
              <a:rPr lang="hu-HU" sz="2800" dirty="0"/>
              <a:t>-, kis- és középvállalatok és nagyvállalatok munkavállalói számára indított képzések szakmai támogató programja</a:t>
            </a:r>
            <a:br>
              <a:rPr lang="hu-HU" dirty="0"/>
            </a:br>
            <a:br>
              <a:rPr lang="hu-HU" dirty="0"/>
            </a:br>
            <a:br>
              <a:rPr lang="hu-HU" dirty="0"/>
            </a:br>
            <a:br>
              <a:rPr lang="hu-HU" dirty="0"/>
            </a:br>
            <a:endParaRPr lang="hu-HU" sz="3200" dirty="0"/>
          </a:p>
        </p:txBody>
      </p:sp>
      <p:sp>
        <p:nvSpPr>
          <p:cNvPr id="3" name="Szövegdoboz 2">
            <a:extLst>
              <a:ext uri="{FF2B5EF4-FFF2-40B4-BE49-F238E27FC236}">
                <a16:creationId xmlns:a16="http://schemas.microsoft.com/office/drawing/2014/main" id="{3F64C79F-F088-4636-942F-4B8F8C75A557}"/>
              </a:ext>
            </a:extLst>
          </p:cNvPr>
          <p:cNvSpPr txBox="1"/>
          <p:nvPr/>
        </p:nvSpPr>
        <p:spPr>
          <a:xfrm>
            <a:off x="1691680" y="4221088"/>
            <a:ext cx="49685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1800" dirty="0">
                <a:solidFill>
                  <a:schemeClr val="bg1"/>
                </a:solidFill>
              </a:rPr>
              <a:t>Munkahelyi képzések </a:t>
            </a:r>
            <a:br>
              <a:rPr lang="hu-HU" sz="1800" dirty="0">
                <a:solidFill>
                  <a:schemeClr val="bg1"/>
                </a:solidFill>
              </a:rPr>
            </a:br>
            <a:r>
              <a:rPr lang="hu-HU" sz="1800" dirty="0">
                <a:solidFill>
                  <a:schemeClr val="bg1"/>
                </a:solidFill>
              </a:rPr>
              <a:t>megvalósítását segítő </a:t>
            </a:r>
            <a:br>
              <a:rPr lang="hu-HU" sz="1800" dirty="0">
                <a:solidFill>
                  <a:schemeClr val="bg1"/>
                </a:solidFill>
              </a:rPr>
            </a:br>
            <a:r>
              <a:rPr lang="hu-HU" sz="1800" dirty="0">
                <a:solidFill>
                  <a:schemeClr val="bg1"/>
                </a:solidFill>
              </a:rPr>
              <a:t>szakmai ajánlások és útmutatók</a:t>
            </a:r>
            <a:endParaRPr lang="hu-H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97705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251520" y="620688"/>
            <a:ext cx="8424936" cy="3456384"/>
          </a:xfrm>
        </p:spPr>
        <p:txBody>
          <a:bodyPr/>
          <a:lstStyle/>
          <a:p>
            <a:pPr algn="ctr"/>
            <a:br>
              <a:rPr lang="hu-HU" sz="3000" dirty="0"/>
            </a:br>
            <a:br>
              <a:rPr lang="hu-HU" dirty="0"/>
            </a:br>
            <a:r>
              <a:rPr lang="hu-HU" sz="3800" dirty="0"/>
              <a:t>informatikai adatvédelem</a:t>
            </a:r>
            <a:br>
              <a:rPr lang="hu-HU" sz="3800" dirty="0"/>
            </a:br>
            <a:br>
              <a:rPr lang="hu-HU" sz="3800" dirty="0"/>
            </a:br>
            <a:br>
              <a:rPr lang="hu-HU" sz="3800" dirty="0"/>
            </a:br>
            <a:br>
              <a:rPr lang="hu-HU" sz="3800" dirty="0"/>
            </a:br>
            <a:br>
              <a:rPr lang="hu-HU" sz="3800" dirty="0"/>
            </a:br>
            <a:r>
              <a:rPr lang="hu-HU" sz="3200" dirty="0"/>
              <a:t>2021</a:t>
            </a:r>
          </a:p>
        </p:txBody>
      </p:sp>
      <p:sp>
        <p:nvSpPr>
          <p:cNvPr id="3" name="Szövegdoboz 2">
            <a:extLst>
              <a:ext uri="{FF2B5EF4-FFF2-40B4-BE49-F238E27FC236}">
                <a16:creationId xmlns:a16="http://schemas.microsoft.com/office/drawing/2014/main" id="{D4DBAB1F-128A-478E-AC07-D939B2318756}"/>
              </a:ext>
            </a:extLst>
          </p:cNvPr>
          <p:cNvSpPr txBox="1"/>
          <p:nvPr/>
        </p:nvSpPr>
        <p:spPr>
          <a:xfrm>
            <a:off x="1619672" y="3212976"/>
            <a:ext cx="532859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1800" dirty="0">
                <a:solidFill>
                  <a:schemeClr val="bg1"/>
                </a:solidFill>
              </a:rPr>
              <a:t>A bemutatóban hivatkozott </a:t>
            </a:r>
            <a:br>
              <a:rPr lang="hu-HU" sz="1800" dirty="0">
                <a:solidFill>
                  <a:schemeClr val="bg1"/>
                </a:solidFill>
              </a:rPr>
            </a:br>
            <a:r>
              <a:rPr lang="hu-HU" sz="1800" dirty="0">
                <a:solidFill>
                  <a:schemeClr val="bg1"/>
                </a:solidFill>
              </a:rPr>
              <a:t>szakmai anyag </a:t>
            </a:r>
            <a:br>
              <a:rPr lang="hu-HU" sz="1800" dirty="0">
                <a:solidFill>
                  <a:schemeClr val="bg1"/>
                </a:solidFill>
              </a:rPr>
            </a:br>
            <a:r>
              <a:rPr lang="hu-HU" sz="1800" dirty="0">
                <a:solidFill>
                  <a:schemeClr val="bg1"/>
                </a:solidFill>
              </a:rPr>
              <a:t>kidolgozója: </a:t>
            </a:r>
            <a:br>
              <a:rPr lang="hu-HU" sz="1800" dirty="0">
                <a:solidFill>
                  <a:schemeClr val="bg1"/>
                </a:solidFill>
              </a:rPr>
            </a:br>
            <a:r>
              <a:rPr lang="hu-HU" sz="1800" dirty="0">
                <a:solidFill>
                  <a:schemeClr val="bg1"/>
                </a:solidFill>
              </a:rPr>
              <a:t>Bíró Ádám</a:t>
            </a:r>
            <a:br>
              <a:rPr lang="hu-HU" dirty="0">
                <a:solidFill>
                  <a:schemeClr val="bg1"/>
                </a:solidFill>
              </a:rPr>
            </a:br>
            <a:endParaRPr lang="hu-H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97903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Alcím 7">
            <a:extLst>
              <a:ext uri="{FF2B5EF4-FFF2-40B4-BE49-F238E27FC236}">
                <a16:creationId xmlns:a16="http://schemas.microsoft.com/office/drawing/2014/main" id="{258E1041-C55F-4EAE-BCD8-98225E25B1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hu-HU" sz="4000" b="1" dirty="0"/>
          </a:p>
          <a:p>
            <a:pPr marL="0" indent="0" algn="ctr">
              <a:buNone/>
            </a:pPr>
            <a:r>
              <a:rPr lang="hu-HU" sz="4000" b="1" dirty="0"/>
              <a:t>I. </a:t>
            </a:r>
            <a:endParaRPr lang="hu-HU" dirty="0"/>
          </a:p>
          <a:p>
            <a:pPr marL="0" indent="0" algn="ctr">
              <a:buNone/>
            </a:pPr>
            <a:r>
              <a:rPr lang="hu-HU" dirty="0"/>
              <a:t>Bevezetés, vonatkozó jogszabályok</a:t>
            </a:r>
          </a:p>
          <a:p>
            <a:pPr marL="0" indent="0">
              <a:buNone/>
            </a:pPr>
            <a:endParaRPr lang="hu-HU" dirty="0"/>
          </a:p>
          <a:p>
            <a:pPr marL="0" indent="0" algn="ctr">
              <a:buNone/>
            </a:pPr>
            <a:r>
              <a:rPr lang="hu-HU" sz="1500" dirty="0"/>
              <a:t>Részletes tájékoztatás: </a:t>
            </a:r>
            <a:r>
              <a:rPr lang="hu-HU" sz="1500" dirty="0">
                <a:hlinkClick r:id="rId2"/>
              </a:rPr>
              <a:t>https://kepezz.hu/VideoLibraryArticle/Details/4</a:t>
            </a:r>
            <a:r>
              <a:rPr lang="hu-HU" sz="1500" dirty="0"/>
              <a:t>  (regisztráció után)</a:t>
            </a:r>
          </a:p>
          <a:p>
            <a:pPr marL="0" indent="0">
              <a:buNone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5316661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1347BFE6-B43A-40DF-B826-61176BE76C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bevezetés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7E315F57-6B24-4041-9787-09B4A309E1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582563"/>
            <a:ext cx="8229600" cy="499715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 algn="just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 algn="just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 algn="just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 algn="just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 algn="just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 algn="just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 algn="just">
              <a:buNone/>
            </a:pPr>
            <a:endParaRPr lang="hu-HU" sz="1600" dirty="0"/>
          </a:p>
          <a:p>
            <a:pPr marL="0" indent="0" algn="just">
              <a:buNone/>
            </a:pPr>
            <a:endParaRPr lang="hu-HU" sz="1600" dirty="0"/>
          </a:p>
          <a:p>
            <a:pPr marL="0" indent="0" algn="just">
              <a:buNone/>
            </a:pPr>
            <a:endParaRPr lang="hu-HU" sz="1600" dirty="0"/>
          </a:p>
          <a:p>
            <a:pPr marL="0" indent="0" algn="just">
              <a:buNone/>
            </a:pPr>
            <a:endParaRPr lang="hu-HU" sz="1600" dirty="0"/>
          </a:p>
        </p:txBody>
      </p:sp>
      <p:sp>
        <p:nvSpPr>
          <p:cNvPr id="4" name="Szövegdoboz 3">
            <a:extLst>
              <a:ext uri="{FF2B5EF4-FFF2-40B4-BE49-F238E27FC236}">
                <a16:creationId xmlns:a16="http://schemas.microsoft.com/office/drawing/2014/main" id="{BB62F685-F4E0-4F98-9C80-4ED02CB0773E}"/>
              </a:ext>
            </a:extLst>
          </p:cNvPr>
          <p:cNvSpPr txBox="1"/>
          <p:nvPr/>
        </p:nvSpPr>
        <p:spPr>
          <a:xfrm>
            <a:off x="457200" y="1772815"/>
            <a:ext cx="8003232" cy="2308324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indent="0" algn="just">
              <a:buNone/>
            </a:pPr>
            <a:r>
              <a:rPr lang="hu-HU" sz="1800" dirty="0">
                <a:solidFill>
                  <a:srgbClr val="4B5E90"/>
                </a:solidFill>
              </a:rPr>
              <a:t>Az informatika jobban </a:t>
            </a:r>
            <a:r>
              <a:rPr lang="hu-HU" sz="1800" dirty="0" err="1">
                <a:solidFill>
                  <a:srgbClr val="4B5E90"/>
                </a:solidFill>
              </a:rPr>
              <a:t>átszövi</a:t>
            </a:r>
            <a:r>
              <a:rPr lang="hu-HU" sz="1800" dirty="0">
                <a:solidFill>
                  <a:srgbClr val="4B5E90"/>
                </a:solidFill>
              </a:rPr>
              <a:t> mindennapjainkat, mint azt általában gondolnánk. Ma már minden vállalkozás használ számítógépet, okostelefont. Ezeken az eszközökön a vállalkozás napi működéséhez szükséges információktól kezdve, az ügyfelek adatain keresztül, a banki tevékenységeken át, akár az adóbevallásig rengeteg értékes és bizalmas adatot kezelnek és tárolnak. De vajon biztosak-e abban, hogy az eszközeik, így velük az adataik biztonságban vannak, nem kerülhetnek rosszhiszemű emberek, vagy a konkurencia kezébe?</a:t>
            </a:r>
          </a:p>
        </p:txBody>
      </p:sp>
      <p:sp>
        <p:nvSpPr>
          <p:cNvPr id="5" name="Szövegdoboz 4">
            <a:extLst>
              <a:ext uri="{FF2B5EF4-FFF2-40B4-BE49-F238E27FC236}">
                <a16:creationId xmlns:a16="http://schemas.microsoft.com/office/drawing/2014/main" id="{EF063BA8-4A54-4CC9-B625-929B8A008BF7}"/>
              </a:ext>
            </a:extLst>
          </p:cNvPr>
          <p:cNvSpPr txBox="1"/>
          <p:nvPr/>
        </p:nvSpPr>
        <p:spPr>
          <a:xfrm>
            <a:off x="755576" y="4509120"/>
            <a:ext cx="7416824" cy="203132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indent="0" algn="just">
              <a:buNone/>
            </a:pPr>
            <a:r>
              <a:rPr lang="hu-HU" sz="1800" dirty="0">
                <a:solidFill>
                  <a:schemeClr val="tx1"/>
                </a:solidFill>
              </a:rPr>
              <a:t>Megéri egy cégnek rövid és hosszú távon is befektetni informatikai rendszereinek és azokon tárolt adatok védelmébe, mert ezzel nem csak az ügyfelek bizalmát érdemelheti ki, hanem működése is hatékonyabbá válhat, </a:t>
            </a:r>
            <a:r>
              <a:rPr lang="hu-HU" sz="1800" dirty="0" err="1">
                <a:solidFill>
                  <a:schemeClr val="tx1"/>
                </a:solidFill>
              </a:rPr>
              <a:t>mellyekkel</a:t>
            </a:r>
            <a:r>
              <a:rPr lang="hu-HU" sz="1800" dirty="0">
                <a:solidFill>
                  <a:schemeClr val="tx1"/>
                </a:solidFill>
              </a:rPr>
              <a:t> versenyelőnyhöz juthat a piacon. Mindezek figyelmen kívül hagyása pedig épp az ellenkező hatást fogja kiváltani, azaz csökken a cégbe vetett bizalom, kevesebb ügyfél választja, magasabb költségen dolgozik, tehát versenyhátrányba kerül</a:t>
            </a:r>
            <a:r>
              <a:rPr lang="hu-HU" sz="1800" dirty="0">
                <a:solidFill>
                  <a:srgbClr val="4B5E9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714919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70EAB226-3052-4D7C-8F25-2284430BB8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Vonatkozó  jogszabályok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C471233F-7EB0-4BDD-93CD-4E4D186A0F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25000" lnSpcReduction="20000"/>
          </a:bodyPr>
          <a:lstStyle/>
          <a:p>
            <a:pPr marL="342900" lvl="0" indent="-342900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●"/>
            </a:pPr>
            <a:r>
              <a:rPr lang="hu-HU" u="none" strike="noStrike" dirty="0">
                <a:solidFill>
                  <a:srgbClr val="0000FF"/>
                </a:solidFill>
                <a:effectLst/>
                <a:ea typeface="Comfortaa"/>
                <a:hlinkClick r:id="rId2"/>
              </a:rPr>
              <a:t>2011. évi CXII. törvény az információs önrendelkezési jogról és az információszabadságról</a:t>
            </a:r>
            <a:r>
              <a:rPr lang="hu-HU" u="none" strike="noStrike" dirty="0">
                <a:effectLst/>
                <a:ea typeface="Comfortaa"/>
              </a:rPr>
              <a:t>. </a:t>
            </a:r>
          </a:p>
          <a:p>
            <a:pPr marL="342900" lvl="0" indent="-342900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●"/>
            </a:pPr>
            <a:r>
              <a:rPr lang="hu-HU" u="none" strike="noStrike" dirty="0">
                <a:solidFill>
                  <a:srgbClr val="0000FF"/>
                </a:solidFill>
                <a:effectLst/>
                <a:ea typeface="Comfortaa"/>
                <a:hlinkClick r:id="rId3"/>
              </a:rPr>
              <a:t>2013. évi V. törvény a Polgári Törvénykönyvről</a:t>
            </a:r>
            <a:r>
              <a:rPr lang="hu-HU" u="none" strike="noStrike" dirty="0">
                <a:effectLst/>
                <a:ea typeface="Comfortaa"/>
              </a:rPr>
              <a:t>. net.jogtar.hu. (Hozzáférés: 2014. november 28.)</a:t>
            </a:r>
          </a:p>
          <a:p>
            <a:pPr marL="342900" lvl="0" indent="-342900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●"/>
            </a:pPr>
            <a:r>
              <a:rPr lang="hu-HU" u="none" strike="noStrike" dirty="0">
                <a:solidFill>
                  <a:srgbClr val="0000FF"/>
                </a:solidFill>
                <a:effectLst/>
                <a:ea typeface="Comfortaa"/>
                <a:hlinkClick r:id="rId4"/>
              </a:rPr>
              <a:t>2012. évi II. törvény a szabálysértésekről, a szabálysértési eljárásról és a szabálysértési nyilvántartási rendszerről</a:t>
            </a:r>
            <a:r>
              <a:rPr lang="hu-HU" u="none" strike="noStrike" dirty="0">
                <a:effectLst/>
                <a:ea typeface="Comfortaa"/>
              </a:rPr>
              <a:t>. net.jogtar.hu. (Hozzáférés: 2014. november 28.)</a:t>
            </a:r>
          </a:p>
          <a:p>
            <a:pPr marL="342900" lvl="0" indent="-342900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●"/>
            </a:pPr>
            <a:r>
              <a:rPr lang="hu-HU" u="none" strike="noStrike" dirty="0">
                <a:solidFill>
                  <a:srgbClr val="0000FF"/>
                </a:solidFill>
                <a:effectLst/>
                <a:ea typeface="Comfortaa"/>
                <a:hlinkClick r:id="rId5"/>
              </a:rPr>
              <a:t>2012. évi I. törvény a munka törvénykönyvéről</a:t>
            </a:r>
            <a:r>
              <a:rPr lang="hu-HU" u="none" strike="noStrike" dirty="0">
                <a:effectLst/>
                <a:ea typeface="Comfortaa"/>
              </a:rPr>
              <a:t>. net.jogtar.hu. (Hozzáférés: 2014. november 28.)</a:t>
            </a:r>
          </a:p>
          <a:p>
            <a:pPr marL="342900" lvl="0" indent="-342900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●"/>
            </a:pPr>
            <a:r>
              <a:rPr lang="hu-HU" u="none" strike="noStrike" dirty="0">
                <a:solidFill>
                  <a:srgbClr val="0000FF"/>
                </a:solidFill>
                <a:effectLst/>
                <a:ea typeface="Comfortaa"/>
                <a:hlinkClick r:id="rId6"/>
              </a:rPr>
              <a:t>2012. évi C. törvény a Büntető Törvénykönyvről</a:t>
            </a:r>
            <a:r>
              <a:rPr lang="hu-HU" u="none" strike="noStrike" dirty="0">
                <a:effectLst/>
                <a:ea typeface="Comfortaa"/>
              </a:rPr>
              <a:t>. net.jogtar.hu. (Hozzáférés: 2014. november 28.)</a:t>
            </a:r>
          </a:p>
          <a:p>
            <a:pPr marL="342900" lvl="0" indent="-342900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●"/>
            </a:pPr>
            <a:r>
              <a:rPr lang="hu-HU" u="none" strike="noStrike" dirty="0">
                <a:solidFill>
                  <a:srgbClr val="0000FF"/>
                </a:solidFill>
                <a:effectLst/>
                <a:ea typeface="Comfortaa"/>
                <a:hlinkClick r:id="rId7"/>
              </a:rPr>
              <a:t>A PPOS összefoglalója az új adatvédelmi törvényről</a:t>
            </a:r>
            <a:r>
              <a:rPr lang="hu-HU" u="none" strike="noStrike" dirty="0">
                <a:effectLst/>
                <a:ea typeface="Comfortaa"/>
              </a:rPr>
              <a:t>. </a:t>
            </a:r>
            <a:r>
              <a:rPr lang="hu-HU" u="none" strike="noStrike" dirty="0" err="1">
                <a:effectLst/>
                <a:ea typeface="Comfortaa"/>
              </a:rPr>
              <a:t>Privacy</a:t>
            </a:r>
            <a:r>
              <a:rPr lang="hu-HU" u="none" strike="noStrike" dirty="0">
                <a:effectLst/>
                <a:ea typeface="Comfortaa"/>
              </a:rPr>
              <a:t> Policy Online Services. (Hozzáférés: 2014. november 28.)</a:t>
            </a:r>
          </a:p>
          <a:p>
            <a:pPr marL="342900" lvl="0" indent="-342900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●"/>
            </a:pPr>
            <a:r>
              <a:rPr lang="hu-HU" u="none" strike="noStrike" dirty="0">
                <a:solidFill>
                  <a:srgbClr val="0000FF"/>
                </a:solidFill>
                <a:effectLst/>
                <a:ea typeface="Comfortaa"/>
                <a:hlinkClick r:id="rId8"/>
              </a:rPr>
              <a:t>Adatvédelmi tisztviselő | Adatvédelem - adatvédelmi rendelet - GDPR</a:t>
            </a:r>
            <a:r>
              <a:rPr lang="hu-HU" u="none" strike="noStrike" dirty="0">
                <a:effectLst/>
                <a:ea typeface="Comfortaa"/>
              </a:rPr>
              <a:t> (magyar nyelven). www.adatvedelmirendelet.hu. (Hozzáférés: 2018. október 10.)</a:t>
            </a:r>
          </a:p>
          <a:p>
            <a:pPr marL="342900" lvl="0" indent="-342900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●"/>
            </a:pPr>
            <a:r>
              <a:rPr lang="hu-HU" u="none" strike="noStrike" dirty="0">
                <a:solidFill>
                  <a:srgbClr val="0000FF"/>
                </a:solidFill>
                <a:effectLst/>
                <a:ea typeface="Comfortaa"/>
                <a:hlinkClick r:id="rId9"/>
              </a:rPr>
              <a:t>2008. évi XLVIII. törvény a gazdasági reklámtevékenység alapvető feltételeiről és egyes korlátairól</a:t>
            </a:r>
            <a:endParaRPr lang="hu-HU" u="none" strike="noStrike" dirty="0">
              <a:effectLst/>
              <a:ea typeface="Comfortaa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●"/>
            </a:pPr>
            <a:r>
              <a:rPr lang="hu-HU" u="none" strike="noStrike" dirty="0">
                <a:effectLst/>
                <a:ea typeface="Comfortaa"/>
              </a:rPr>
              <a:t>1995. évi CXIX. törvény a kutatás és a közvetlen üzletszerzés célját szolgáló név- és lakcímadatok kezeléséről</a:t>
            </a:r>
          </a:p>
          <a:p>
            <a:pPr marL="342900" lvl="0" indent="-342900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●"/>
            </a:pPr>
            <a:r>
              <a:rPr lang="hu-HU" u="none" strike="noStrike" dirty="0">
                <a:effectLst/>
                <a:ea typeface="Comfortaa"/>
              </a:rPr>
              <a:t>2001. évi CVIII. törvény az elektronikus kereskedelmi szolgáltatások, valamint az információs társadalommal összefüggő szolgáltatások egyes kérdéseiről</a:t>
            </a:r>
          </a:p>
          <a:p>
            <a:pPr marL="342900" lvl="0" indent="-342900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●"/>
            </a:pPr>
            <a:r>
              <a:rPr lang="hu-HU" u="none" strike="noStrike" dirty="0">
                <a:effectLst/>
                <a:ea typeface="Comfortaa"/>
              </a:rPr>
              <a:t>2003. évi C. törvény az elektronikus hírközlésről</a:t>
            </a:r>
          </a:p>
          <a:p>
            <a:pPr marL="342900" lvl="0" indent="-342900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●"/>
            </a:pPr>
            <a:r>
              <a:rPr lang="hu-HU" u="none" strike="noStrike" dirty="0">
                <a:effectLst/>
                <a:ea typeface="Comfortaa"/>
              </a:rPr>
              <a:t>2005. évi XC. törvény az elektronikus információszabadságról</a:t>
            </a:r>
          </a:p>
          <a:p>
            <a:pPr marL="342900" lvl="0" indent="-342900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●"/>
            </a:pPr>
            <a:r>
              <a:rPr lang="hu-HU" u="none" strike="noStrike" dirty="0">
                <a:effectLst/>
                <a:ea typeface="Comfortaa"/>
              </a:rPr>
              <a:t>1959. évi IV. törvény a Polgári Törvénykönyvről</a:t>
            </a:r>
          </a:p>
          <a:p>
            <a:pPr marL="342900" lvl="0" indent="-342900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●"/>
            </a:pPr>
            <a:r>
              <a:rPr lang="hu-HU" dirty="0">
                <a:effectLst/>
                <a:ea typeface="Comfortaa"/>
              </a:rPr>
              <a:t>Az Európai Parlament és a Tanács (EU) 2016/679 rendelete (2016. április 27.) </a:t>
            </a:r>
          </a:p>
          <a:p>
            <a:pPr marL="342900" lvl="0" indent="-342900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●"/>
            </a:pPr>
            <a:r>
              <a:rPr lang="hu-HU" dirty="0">
                <a:effectLst/>
                <a:ea typeface="Comfortaa"/>
              </a:rPr>
              <a:t>Elektronikus aláírást szabályozó törvény, illetve az azt módosító kormányrendelet</a:t>
            </a:r>
            <a:endParaRPr lang="hu-HU" u="none" strike="noStrike" dirty="0">
              <a:effectLst/>
              <a:ea typeface="Comfortaa"/>
            </a:endParaRPr>
          </a:p>
          <a:p>
            <a:pPr marL="0" indent="0">
              <a:buNone/>
            </a:pPr>
            <a:endParaRPr lang="hu-HU" sz="1600" dirty="0"/>
          </a:p>
        </p:txBody>
      </p:sp>
    </p:spTree>
    <p:extLst>
      <p:ext uri="{BB962C8B-B14F-4D97-AF65-F5344CB8AC3E}">
        <p14:creationId xmlns:p14="http://schemas.microsoft.com/office/powerpoint/2010/main" val="40736097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97DD8397-D5CF-41F7-9BD7-7A45AD1A52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IT biztonsági előírások készítése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D5A095DB-259E-4C3F-8E01-3639F03F623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Az alábbi pontok - szinte kötelező minimumként - mindegyikben megtalálhatóak: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>
              <a:buFontTx/>
              <a:buChar char="-"/>
            </a:pPr>
            <a:r>
              <a:rPr lang="hu-HU" sz="1600" dirty="0"/>
              <a:t>célkitűzések</a:t>
            </a:r>
          </a:p>
          <a:p>
            <a:pPr>
              <a:buFontTx/>
              <a:buChar char="-"/>
            </a:pPr>
            <a:r>
              <a:rPr lang="hu-HU" sz="1600" dirty="0"/>
              <a:t>követendő irányelvek, szabványok, ajánlások </a:t>
            </a:r>
          </a:p>
          <a:p>
            <a:pPr>
              <a:buFontTx/>
              <a:buChar char="-"/>
            </a:pPr>
            <a:r>
              <a:rPr lang="hu-HU" sz="1600" dirty="0"/>
              <a:t>vállalkozás szerepkörei</a:t>
            </a:r>
          </a:p>
          <a:p>
            <a:pPr>
              <a:buFontTx/>
              <a:buChar char="-"/>
            </a:pPr>
            <a:r>
              <a:rPr lang="hu-HU" sz="1600" dirty="0"/>
              <a:t>kockázatelemzés és kockázatkezelés </a:t>
            </a:r>
          </a:p>
          <a:p>
            <a:pPr>
              <a:buFontTx/>
              <a:buChar char="-"/>
            </a:pPr>
            <a:r>
              <a:rPr lang="hu-HU" sz="1600" dirty="0"/>
              <a:t>biztonságtervezési eljárásrendek</a:t>
            </a:r>
          </a:p>
          <a:p>
            <a:pPr>
              <a:buFontTx/>
              <a:buChar char="-"/>
            </a:pPr>
            <a:r>
              <a:rPr lang="hu-HU" sz="1600" dirty="0"/>
              <a:t>oktatások </a:t>
            </a:r>
          </a:p>
          <a:p>
            <a:pPr>
              <a:buFontTx/>
              <a:buChar char="-"/>
            </a:pPr>
            <a:r>
              <a:rPr lang="hu-HU" sz="1600" dirty="0"/>
              <a:t>fizikai belépés</a:t>
            </a:r>
          </a:p>
          <a:p>
            <a:pPr>
              <a:buFontTx/>
              <a:buChar char="-"/>
            </a:pPr>
            <a:r>
              <a:rPr lang="hu-HU" sz="1600" dirty="0"/>
              <a:t>karbantartás </a:t>
            </a:r>
          </a:p>
          <a:p>
            <a:pPr>
              <a:buFontTx/>
              <a:buChar char="-"/>
            </a:pPr>
            <a:r>
              <a:rPr lang="hu-HU" sz="1600" dirty="0"/>
              <a:t>vészhelyzet, katasztrófa kezelése</a:t>
            </a:r>
          </a:p>
          <a:p>
            <a:pPr>
              <a:buFontTx/>
              <a:buChar char="-"/>
            </a:pPr>
            <a:r>
              <a:rPr lang="hu-HU" sz="1600" dirty="0"/>
              <a:t>meghibásodások kezelése </a:t>
            </a:r>
          </a:p>
          <a:p>
            <a:pPr>
              <a:buFontTx/>
              <a:buChar char="-"/>
            </a:pPr>
            <a:r>
              <a:rPr lang="hu-HU" sz="1600" dirty="0"/>
              <a:t>eszköz és szoftver beszerzések</a:t>
            </a:r>
          </a:p>
          <a:p>
            <a:pPr>
              <a:buFontTx/>
              <a:buChar char="-"/>
            </a:pPr>
            <a:r>
              <a:rPr lang="hu-HU" sz="1600" dirty="0" err="1"/>
              <a:t>IBSz</a:t>
            </a:r>
            <a:r>
              <a:rPr lang="hu-HU" sz="1600" dirty="0"/>
              <a:t> felülvizsgálata </a:t>
            </a: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/>
          </a:p>
        </p:txBody>
      </p:sp>
      <p:sp>
        <p:nvSpPr>
          <p:cNvPr id="4" name="Szövegdoboz 3">
            <a:extLst>
              <a:ext uri="{FF2B5EF4-FFF2-40B4-BE49-F238E27FC236}">
                <a16:creationId xmlns:a16="http://schemas.microsoft.com/office/drawing/2014/main" id="{AB3B703C-1A2F-4617-B3FA-D5A239701D9E}"/>
              </a:ext>
            </a:extLst>
          </p:cNvPr>
          <p:cNvSpPr txBox="1"/>
          <p:nvPr/>
        </p:nvSpPr>
        <p:spPr>
          <a:xfrm>
            <a:off x="1187624" y="1772817"/>
            <a:ext cx="6912768" cy="83099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hu-HU" sz="1600" dirty="0">
                <a:solidFill>
                  <a:srgbClr val="4B5E90"/>
                </a:solidFill>
              </a:rPr>
              <a:t>A vállalkozás számára az IT biztonsági előírásokat belső vagy külső szakértő készítheti, melyet általában Informatikai Biztonsági Szabályzatnak (</a:t>
            </a:r>
            <a:r>
              <a:rPr lang="hu-HU" sz="1600" dirty="0" err="1">
                <a:solidFill>
                  <a:srgbClr val="4B5E90"/>
                </a:solidFill>
              </a:rPr>
              <a:t>IBSz</a:t>
            </a:r>
            <a:r>
              <a:rPr lang="hu-HU" sz="1600" dirty="0">
                <a:solidFill>
                  <a:srgbClr val="4B5E90"/>
                </a:solidFill>
              </a:rPr>
              <a:t>) nevezzük.</a:t>
            </a:r>
          </a:p>
        </p:txBody>
      </p:sp>
    </p:spTree>
    <p:extLst>
      <p:ext uri="{BB962C8B-B14F-4D97-AF65-F5344CB8AC3E}">
        <p14:creationId xmlns:p14="http://schemas.microsoft.com/office/powerpoint/2010/main" val="16041876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Alcím 7">
            <a:extLst>
              <a:ext uri="{FF2B5EF4-FFF2-40B4-BE49-F238E27FC236}">
                <a16:creationId xmlns:a16="http://schemas.microsoft.com/office/drawing/2014/main" id="{65741DBD-AAD9-4EB6-9655-63F2F4F5F9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hu-HU" sz="4000" b="1" dirty="0"/>
          </a:p>
          <a:p>
            <a:pPr marL="0" indent="0" algn="ctr">
              <a:buNone/>
            </a:pPr>
            <a:r>
              <a:rPr lang="hu-HU" sz="4000" b="1" dirty="0"/>
              <a:t>II.</a:t>
            </a:r>
            <a:endParaRPr lang="hu-HU" dirty="0"/>
          </a:p>
          <a:p>
            <a:pPr marL="0" indent="0" algn="ctr">
              <a:buNone/>
            </a:pPr>
            <a:r>
              <a:rPr lang="hu-HU" dirty="0"/>
              <a:t>Eszközök védelme</a:t>
            </a:r>
          </a:p>
          <a:p>
            <a:pPr marL="0" indent="0">
              <a:buNone/>
            </a:pPr>
            <a:endParaRPr lang="hu-HU" dirty="0"/>
          </a:p>
          <a:p>
            <a:pPr marL="0" indent="0" algn="ctr">
              <a:buNone/>
            </a:pPr>
            <a:r>
              <a:rPr lang="hu-HU" sz="1500" dirty="0"/>
              <a:t>Részletes tájékoztatás: </a:t>
            </a:r>
            <a:r>
              <a:rPr lang="hu-HU" sz="1500" dirty="0">
                <a:hlinkClick r:id="rId2"/>
              </a:rPr>
              <a:t>https://kepezz.hu/VideoLibraryArticle/Details/4</a:t>
            </a:r>
            <a:r>
              <a:rPr lang="hu-HU" sz="1500" dirty="0"/>
              <a:t>  (regisztráció után)</a:t>
            </a: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2832219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C776ADB8-664E-4F66-BBB7-9842E327DD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Fizikai védelem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0BED716D-D425-4B06-8BFA-6EC257BB59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Fizikai behatások: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>
              <a:buFontTx/>
              <a:buChar char="-"/>
            </a:pPr>
            <a:r>
              <a:rPr lang="hu-HU" sz="1600" dirty="0"/>
              <a:t>meghibásodás, különösebb külső behatás nélkül</a:t>
            </a:r>
          </a:p>
          <a:p>
            <a:pPr>
              <a:buFontTx/>
              <a:buChar char="-"/>
            </a:pPr>
            <a:r>
              <a:rPr lang="hu-HU" sz="1600" dirty="0"/>
              <a:t>lopás, rongálás</a:t>
            </a:r>
          </a:p>
          <a:p>
            <a:pPr>
              <a:buFontTx/>
              <a:buChar char="-"/>
            </a:pPr>
            <a:r>
              <a:rPr lang="hu-HU" sz="1600" dirty="0"/>
              <a:t>fizikai behatások: tűz, víz, hideg-meleg, por, villámlás, elektromos hálózat hibái</a:t>
            </a:r>
          </a:p>
          <a:p>
            <a:pPr>
              <a:buFontTx/>
              <a:buChar char="-"/>
            </a:pPr>
            <a:endParaRPr lang="hu-HU" sz="1600" dirty="0"/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Online igénybevehető szolgáltatások, amelyeket többféle eszközről is tudunk használni (számítógép, tablet, okostelefon), akár egyszerre többen is: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>
              <a:buFontTx/>
              <a:buChar char="-"/>
            </a:pPr>
            <a:r>
              <a:rPr lang="hu-HU" sz="1600" dirty="0"/>
              <a:t>adattárhely </a:t>
            </a:r>
          </a:p>
          <a:p>
            <a:pPr>
              <a:buFontTx/>
              <a:buChar char="-"/>
            </a:pPr>
            <a:r>
              <a:rPr lang="hu-HU" sz="1600" dirty="0"/>
              <a:t>irodai alkalmazások </a:t>
            </a:r>
          </a:p>
          <a:p>
            <a:pPr>
              <a:buFontTx/>
              <a:buChar char="-"/>
            </a:pPr>
            <a:r>
              <a:rPr lang="hu-HU" sz="1600" dirty="0"/>
              <a:t>levelezők </a:t>
            </a:r>
          </a:p>
          <a:p>
            <a:pPr>
              <a:buFontTx/>
              <a:buChar char="-"/>
            </a:pPr>
            <a:r>
              <a:rPr lang="hu-HU" sz="1600" dirty="0"/>
              <a:t>menedzsment alkalmazások</a:t>
            </a:r>
          </a:p>
          <a:p>
            <a:pPr>
              <a:buFontTx/>
              <a:buChar char="-"/>
            </a:pPr>
            <a:r>
              <a:rPr lang="hu-HU" sz="1600" dirty="0"/>
              <a:t>webtárhely / </a:t>
            </a:r>
            <a:r>
              <a:rPr lang="hu-HU" sz="1600" dirty="0" err="1"/>
              <a:t>webhosting</a:t>
            </a:r>
            <a:endParaRPr lang="hu-HU" sz="1600" dirty="0">
              <a:solidFill>
                <a:srgbClr val="4B5E90"/>
              </a:solidFill>
            </a:endParaRPr>
          </a:p>
          <a:p>
            <a:pPr>
              <a:buFontTx/>
              <a:buChar char="-"/>
            </a:pPr>
            <a:endParaRPr lang="hu-HU" sz="1600" dirty="0"/>
          </a:p>
        </p:txBody>
      </p:sp>
    </p:spTree>
    <p:extLst>
      <p:ext uri="{BB962C8B-B14F-4D97-AF65-F5344CB8AC3E}">
        <p14:creationId xmlns:p14="http://schemas.microsoft.com/office/powerpoint/2010/main" val="228382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B9626230-BBC5-4F42-B6F8-21EE317589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Fizikai védelem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2C3944C3-47A7-4D06-85F2-E8972E6F79D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Legfontosabb előnye a felhőszolgáltatásoknak, illetve a felhőben való adattárolásnak, hogy több biztonsági problémát is orvosol egyszerre: 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>
              <a:buFontTx/>
              <a:buChar char="-"/>
            </a:pPr>
            <a:r>
              <a:rPr lang="hu-HU" sz="1600" dirty="0"/>
              <a:t>biztonsági mentés </a:t>
            </a:r>
          </a:p>
          <a:p>
            <a:pPr>
              <a:buFontTx/>
              <a:buChar char="-"/>
            </a:pPr>
            <a:r>
              <a:rPr lang="hu-HU" sz="1600" dirty="0"/>
              <a:t>a fentebb felsorolt fizikai behatások “csak” az irodai és mobil eszközeinket sújtják, de a náluk gyakran sokkal értékesebb adatainkat - amelyeket bizonyos esetekben törvény által előírt kötelességünk védeni – megvédik</a:t>
            </a:r>
          </a:p>
          <a:p>
            <a:pPr>
              <a:buFontTx/>
              <a:buChar char="-"/>
            </a:pPr>
            <a:r>
              <a:rPr lang="hu-HU" sz="1600" dirty="0"/>
              <a:t>rendelkezésre állás: gyakorlatilag a nap 24 órájában elérhetőek </a:t>
            </a:r>
          </a:p>
          <a:p>
            <a:pPr>
              <a:buFontTx/>
              <a:buChar char="-"/>
            </a:pPr>
            <a:r>
              <a:rPr lang="hu-HU" sz="1600" dirty="0"/>
              <a:t>eszköz meghibásodása esetén nincs adatvesztés </a:t>
            </a:r>
          </a:p>
          <a:p>
            <a:pPr>
              <a:buFontTx/>
              <a:buChar char="-"/>
            </a:pPr>
            <a:r>
              <a:rPr lang="hu-HU" sz="1600" dirty="0"/>
              <a:t>lopás esetén sincs adatvesztés, de pont emiatt különösen nagy figyelmet kell fordítani az eszköz jelszavas védelmére, követésére, elvesztés esetén való zárolásának lehetőségére</a:t>
            </a:r>
          </a:p>
          <a:p>
            <a:pPr>
              <a:buFontTx/>
              <a:buChar char="-"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 algn="just">
              <a:buNone/>
            </a:pPr>
            <a:r>
              <a:rPr lang="hu-HU" sz="1600" dirty="0">
                <a:solidFill>
                  <a:srgbClr val="4B5E90"/>
                </a:solidFill>
              </a:rPr>
              <a:t>A felhő egyetlen hátránya, ami az előnye is, hogy online. Internet nélkül nem működik. </a:t>
            </a:r>
          </a:p>
        </p:txBody>
      </p:sp>
    </p:spTree>
    <p:extLst>
      <p:ext uri="{BB962C8B-B14F-4D97-AF65-F5344CB8AC3E}">
        <p14:creationId xmlns:p14="http://schemas.microsoft.com/office/powerpoint/2010/main" val="30241961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214B273D-A4C8-4E36-AB2D-9F88AACF2A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jelszavak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3CA10999-AE98-4617-91D1-820800F67EE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Kellően erős a jelszó, ha: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>
              <a:buFontTx/>
              <a:buChar char="-"/>
            </a:pPr>
            <a:r>
              <a:rPr lang="hu-HU" sz="1600" dirty="0"/>
              <a:t>nem kötődik hozzánk kitalálható módon</a:t>
            </a:r>
          </a:p>
          <a:p>
            <a:pPr>
              <a:buFontTx/>
              <a:buChar char="-"/>
            </a:pPr>
            <a:r>
              <a:rPr lang="hu-HU" sz="1600" dirty="0"/>
              <a:t>a jelszó nem értelmes szó</a:t>
            </a:r>
          </a:p>
          <a:p>
            <a:pPr>
              <a:buFontTx/>
              <a:buChar char="-"/>
            </a:pPr>
            <a:r>
              <a:rPr lang="hu-HU" sz="1600" dirty="0"/>
              <a:t>nem lehet túl rövid</a:t>
            </a:r>
          </a:p>
          <a:p>
            <a:pPr>
              <a:buFontTx/>
              <a:buChar char="-"/>
            </a:pPr>
            <a:r>
              <a:rPr lang="hu-HU" sz="1600" dirty="0"/>
              <a:t>nem csak betűk vannak benne</a:t>
            </a:r>
          </a:p>
          <a:p>
            <a:pPr>
              <a:buFontTx/>
              <a:buChar char="-"/>
            </a:pPr>
            <a:r>
              <a:rPr lang="hu-HU" sz="1600" dirty="0"/>
              <a:t>speciális karakterek használata </a:t>
            </a:r>
          </a:p>
          <a:p>
            <a:pPr>
              <a:buFontTx/>
              <a:buChar char="-"/>
            </a:pPr>
            <a:endParaRPr lang="hu-HU" sz="1600" dirty="0"/>
          </a:p>
        </p:txBody>
      </p:sp>
      <p:sp>
        <p:nvSpPr>
          <p:cNvPr id="4" name="Szövegdoboz 3">
            <a:extLst>
              <a:ext uri="{FF2B5EF4-FFF2-40B4-BE49-F238E27FC236}">
                <a16:creationId xmlns:a16="http://schemas.microsoft.com/office/drawing/2014/main" id="{CD5EDEC3-CA1E-49EE-9C9F-6FAC66ED3DCD}"/>
              </a:ext>
            </a:extLst>
          </p:cNvPr>
          <p:cNvSpPr txBox="1"/>
          <p:nvPr/>
        </p:nvSpPr>
        <p:spPr>
          <a:xfrm>
            <a:off x="827584" y="1772817"/>
            <a:ext cx="7488832" cy="1323439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hu-HU" sz="1600" dirty="0">
                <a:solidFill>
                  <a:srgbClr val="4B5E90"/>
                </a:solidFill>
              </a:rPr>
              <a:t>Eszközeink védelmében a jelszó pontosan olyan, mint lakásunk esetében az ajtózár. </a:t>
            </a:r>
          </a:p>
          <a:p>
            <a:pPr algn="just"/>
            <a:r>
              <a:rPr lang="hu-HU" sz="1600" dirty="0">
                <a:solidFill>
                  <a:srgbClr val="4B5E90"/>
                </a:solidFill>
              </a:rPr>
              <a:t>Minden eszközünk és rendszerünk esetében szükség van jelszó védelemre. </a:t>
            </a:r>
          </a:p>
          <a:p>
            <a:pPr algn="just"/>
            <a:r>
              <a:rPr lang="hu-HU" sz="1600" dirty="0">
                <a:solidFill>
                  <a:srgbClr val="4B5E90"/>
                </a:solidFill>
              </a:rPr>
              <a:t>A jelszavak alapján a gép vagy rendszer nem tud személyt azonosítani, csak azt, hogy a jelszó megfelelő-e.</a:t>
            </a:r>
          </a:p>
        </p:txBody>
      </p:sp>
    </p:spTree>
    <p:extLst>
      <p:ext uri="{BB962C8B-B14F-4D97-AF65-F5344CB8AC3E}">
        <p14:creationId xmlns:p14="http://schemas.microsoft.com/office/powerpoint/2010/main" val="375493239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E72822D0-81D1-4CC3-A6AD-78477551B3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Több faktoros bejelentkezés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62EAF4FD-7A56-478A-83CC-8A1C82B2006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hu-HU" sz="1600" dirty="0"/>
              <a:t>általában két lépcsős változat jellemző</a:t>
            </a:r>
          </a:p>
          <a:p>
            <a:pPr>
              <a:buFontTx/>
              <a:buChar char="-"/>
            </a:pPr>
            <a:r>
              <a:rPr lang="hu-HU" sz="1600" dirty="0"/>
              <a:t>online account kezelő rendszernél (pl. </a:t>
            </a:r>
            <a:r>
              <a:rPr lang="hu-HU" sz="1600" dirty="0" err="1"/>
              <a:t>google</a:t>
            </a:r>
            <a:r>
              <a:rPr lang="hu-HU" sz="1600" dirty="0"/>
              <a:t>, facebook, </a:t>
            </a:r>
            <a:r>
              <a:rPr lang="hu-HU" sz="1600" dirty="0" err="1"/>
              <a:t>microsoft</a:t>
            </a:r>
            <a:r>
              <a:rPr lang="hu-HU" sz="1600" dirty="0"/>
              <a:t>) létrehozunk egy felhasználói fiókot és mellé beállítunk egy jelszót</a:t>
            </a:r>
          </a:p>
          <a:p>
            <a:pPr>
              <a:buFontTx/>
              <a:buChar char="-"/>
            </a:pPr>
            <a:r>
              <a:rPr lang="hu-HU" sz="1600" dirty="0"/>
              <a:t>megadunk néhány kérdés-válasz kombinációt arra az esetre, ha elfelejtenénk a </a:t>
            </a:r>
            <a:r>
              <a:rPr lang="hu-HU" sz="1600" dirty="0" err="1"/>
              <a:t>jelszavunkat</a:t>
            </a:r>
            <a:r>
              <a:rPr lang="hu-HU" sz="1600" dirty="0"/>
              <a:t>, és megadunk egy kizárólagos használatú másodlagos e-mail címet, vagy telefonszámot</a:t>
            </a:r>
          </a:p>
          <a:p>
            <a:pPr>
              <a:buFontTx/>
              <a:buChar char="-"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>
              <a:buFontTx/>
              <a:buChar char="-"/>
            </a:pPr>
            <a:endParaRPr lang="hu-HU" sz="1600" dirty="0"/>
          </a:p>
        </p:txBody>
      </p:sp>
      <p:pic>
        <p:nvPicPr>
          <p:cNvPr id="4" name="image6.png">
            <a:extLst>
              <a:ext uri="{FF2B5EF4-FFF2-40B4-BE49-F238E27FC236}">
                <a16:creationId xmlns:a16="http://schemas.microsoft.com/office/drawing/2014/main" id="{265938BB-43C3-4B4C-9F75-EBF5127BD8C6}"/>
              </a:ext>
            </a:extLst>
          </p:cNvPr>
          <p:cNvPicPr/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1691680" y="3789040"/>
            <a:ext cx="5309870" cy="1587500"/>
          </a:xfrm>
          <a:prstGeom prst="rect">
            <a:avLst/>
          </a:prstGeom>
          <a:ln/>
        </p:spPr>
      </p:pic>
    </p:spTree>
    <p:extLst>
      <p:ext uri="{BB962C8B-B14F-4D97-AF65-F5344CB8AC3E}">
        <p14:creationId xmlns:p14="http://schemas.microsoft.com/office/powerpoint/2010/main" val="200161028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39A46E1D-00B3-40B8-A53A-EE7A925FDD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Munkahelyen belüli védelem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0AE52E9D-DE04-4FB1-A63B-D392B30012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hu-HU" sz="1600" dirty="0"/>
              <a:t>az irodai számítógépek, illetve az olyan terekben elhelyezett számítógépek, ahol ügyfelek, vagy akár potenciális ügyfelek egy helyiségben jelen lehetnek, mindig le kell zárni a gépet, ha azt magára hagyjuk</a:t>
            </a:r>
          </a:p>
          <a:p>
            <a:pPr>
              <a:buFontTx/>
              <a:buChar char="-"/>
            </a:pPr>
            <a:r>
              <a:rPr lang="hu-HU" sz="1600" dirty="0"/>
              <a:t>Windows operációs rendszerek esetén Windows gomb + L billentyű együttes lenyomásával, Mac-en </a:t>
            </a:r>
            <a:r>
              <a:rPr lang="hu-HU" sz="1600" dirty="0" err="1"/>
              <a:t>Command</a:t>
            </a:r>
            <a:r>
              <a:rPr lang="hu-HU" sz="1600" dirty="0"/>
              <a:t> + </a:t>
            </a:r>
            <a:r>
              <a:rPr lang="hu-HU" sz="1600" dirty="0" err="1"/>
              <a:t>Control</a:t>
            </a:r>
            <a:r>
              <a:rPr lang="hu-HU" sz="1600" dirty="0"/>
              <a:t> + Q. billentyűkombinációval tudjuk zárolni a gépet</a:t>
            </a:r>
          </a:p>
          <a:p>
            <a:pPr>
              <a:buFontTx/>
              <a:buChar char="-"/>
            </a:pPr>
            <a:r>
              <a:rPr lang="hu-HU" sz="1600" dirty="0"/>
              <a:t>nap végén érdemes bezárni az alkalmazásokat, amiken dolgoztunk, de minimum mindenben menteni a munkánkat</a:t>
            </a:r>
          </a:p>
          <a:p>
            <a:pPr>
              <a:buFontTx/>
              <a:buChar char="-"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</p:txBody>
      </p:sp>
      <p:pic>
        <p:nvPicPr>
          <p:cNvPr id="4" name="image1.png">
            <a:extLst>
              <a:ext uri="{FF2B5EF4-FFF2-40B4-BE49-F238E27FC236}">
                <a16:creationId xmlns:a16="http://schemas.microsoft.com/office/drawing/2014/main" id="{BC9A11A9-4501-40BF-B993-91FB8F641EC8}"/>
              </a:ext>
            </a:extLst>
          </p:cNvPr>
          <p:cNvPicPr/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3491880" y="3863181"/>
            <a:ext cx="2386965" cy="2785745"/>
          </a:xfrm>
          <a:prstGeom prst="rect">
            <a:avLst/>
          </a:prstGeom>
          <a:ln/>
        </p:spPr>
      </p:pic>
    </p:spTree>
    <p:extLst>
      <p:ext uri="{BB962C8B-B14F-4D97-AF65-F5344CB8AC3E}">
        <p14:creationId xmlns:p14="http://schemas.microsoft.com/office/powerpoint/2010/main" val="302943143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9D4A278C-AA80-4F99-AEC8-CBD8839BD5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Eszközszintű titkosítás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078B1BEB-5A30-4EB8-966E-595FF1D1AC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</p:txBody>
      </p:sp>
      <p:sp>
        <p:nvSpPr>
          <p:cNvPr id="5" name="Szövegdoboz 4">
            <a:extLst>
              <a:ext uri="{FF2B5EF4-FFF2-40B4-BE49-F238E27FC236}">
                <a16:creationId xmlns:a16="http://schemas.microsoft.com/office/drawing/2014/main" id="{2BB7BABF-ED3C-45A8-928B-5A80D53A07EB}"/>
              </a:ext>
            </a:extLst>
          </p:cNvPr>
          <p:cNvSpPr txBox="1"/>
          <p:nvPr/>
        </p:nvSpPr>
        <p:spPr>
          <a:xfrm>
            <a:off x="1187624" y="2276872"/>
            <a:ext cx="6768752" cy="286232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hu-HU" dirty="0"/>
              <a:t>Több gyártó is kínál megoldásokat, legyen az akár az eszköz gyártója, akár az eszközön futtatott operációs rendszer gyártója. A célja mindegyiknek az, hogy az adatokhoz mindig csak az arra jogosultak férhessenek hozzá.</a:t>
            </a:r>
          </a:p>
          <a:p>
            <a:pPr algn="just"/>
            <a:r>
              <a:rPr lang="hu-HU" dirty="0"/>
              <a:t> Ez lehet pl. egy számítógép esetében a gépen dolgozó felhasználók által kezelt adatok olyan eltitkosítása, amely által mindenki csak a sajátjához férhet hozzá, illetve véd az eszköz durvább feltörési kísérlete ellen is, pl. ha azt fizikailag szétszerelik, adattárólójukat más számítógépekkel kísérlik meg olvasni.</a:t>
            </a:r>
          </a:p>
        </p:txBody>
      </p:sp>
    </p:spTree>
    <p:extLst>
      <p:ext uri="{BB962C8B-B14F-4D97-AF65-F5344CB8AC3E}">
        <p14:creationId xmlns:p14="http://schemas.microsoft.com/office/powerpoint/2010/main" val="240363840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00C4D88A-9817-4397-B7AB-E0903609F5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vírusirtó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BFFD59B8-4DBB-4A2E-8320-F096A8CE033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hu-HU" sz="1600" dirty="0"/>
              <a:t>elsősorban az internet eléréssel rendelkező, </a:t>
            </a:r>
            <a:r>
              <a:rPr lang="hu-HU" sz="1600" dirty="0" err="1"/>
              <a:t>windows</a:t>
            </a:r>
            <a:r>
              <a:rPr lang="hu-HU" sz="1600" dirty="0"/>
              <a:t> operációs rendszert használó eszközökön érdemes víruskereső szoftvert tartani</a:t>
            </a:r>
          </a:p>
          <a:p>
            <a:pPr>
              <a:buFontTx/>
              <a:buChar char="-"/>
            </a:pPr>
            <a:r>
              <a:rPr lang="hu-HU" sz="1600" dirty="0"/>
              <a:t>a vírusirtóknak van egy adatbázisuk, amelyben a vírusok “fantomképét” tárolják, és ha ezt felismerik a számítógépen, akkor közbe avatkoznak, és figyelmeztetik a felhasználót</a:t>
            </a:r>
          </a:p>
          <a:p>
            <a:pPr>
              <a:buFontTx/>
              <a:buChar char="-"/>
            </a:pPr>
            <a:r>
              <a:rPr lang="hu-HU" sz="1600" dirty="0"/>
              <a:t>a vírusírtók működése erőforrásigényes, amelyet a felhasználó úgy tapasztal, hogy lassul a gépe</a:t>
            </a:r>
          </a:p>
          <a:p>
            <a:pPr>
              <a:buFontTx/>
              <a:buChar char="-"/>
            </a:pPr>
            <a:r>
              <a:rPr lang="hu-HU" sz="1600" dirty="0"/>
              <a:t>Angol nyelvű oldal a témában: </a:t>
            </a:r>
            <a:r>
              <a:rPr lang="hu-HU" sz="1600" dirty="0">
                <a:hlinkClick r:id="rId2"/>
              </a:rPr>
              <a:t>https://www.thetop10bestantivirus.com</a:t>
            </a: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</p:txBody>
      </p:sp>
      <p:pic>
        <p:nvPicPr>
          <p:cNvPr id="4" name="image9.png">
            <a:extLst>
              <a:ext uri="{FF2B5EF4-FFF2-40B4-BE49-F238E27FC236}">
                <a16:creationId xmlns:a16="http://schemas.microsoft.com/office/drawing/2014/main" id="{08DF400D-79DC-4210-8E9D-652F6BC05247}"/>
              </a:ext>
            </a:extLst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2555776" y="3933056"/>
            <a:ext cx="3312368" cy="2304256"/>
          </a:xfrm>
          <a:prstGeom prst="rect">
            <a:avLst/>
          </a:prstGeom>
          <a:ln/>
        </p:spPr>
      </p:pic>
    </p:spTree>
    <p:extLst>
      <p:ext uri="{BB962C8B-B14F-4D97-AF65-F5344CB8AC3E}">
        <p14:creationId xmlns:p14="http://schemas.microsoft.com/office/powerpoint/2010/main" val="11038336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82375BB0-3AD9-4C92-8C91-3561FC6AD7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Szoftverek naprakészen tartása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DC19D81B-40F5-4905-96F7-77F677C09B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Amelyeknél szinte biztos, hogy érdemes a termék legfrissebb verzióját használni: </a:t>
            </a:r>
          </a:p>
          <a:p>
            <a:pPr marL="0" indent="0">
              <a:buNone/>
            </a:pPr>
            <a:endParaRPr lang="hu-HU" sz="1600" dirty="0"/>
          </a:p>
          <a:p>
            <a:pPr>
              <a:buFontTx/>
              <a:buChar char="-"/>
            </a:pPr>
            <a:r>
              <a:rPr lang="hu-HU" sz="1600" dirty="0"/>
              <a:t>operációs rendszer </a:t>
            </a:r>
          </a:p>
          <a:p>
            <a:pPr>
              <a:buFontTx/>
              <a:buChar char="-"/>
            </a:pPr>
            <a:r>
              <a:rPr lang="hu-HU" sz="1600" dirty="0"/>
              <a:t>vírusirtó </a:t>
            </a:r>
          </a:p>
          <a:p>
            <a:pPr>
              <a:buFontTx/>
              <a:buChar char="-"/>
            </a:pPr>
            <a:r>
              <a:rPr lang="hu-HU" sz="1600" dirty="0"/>
              <a:t>böngésző </a:t>
            </a:r>
          </a:p>
          <a:p>
            <a:pPr>
              <a:buFontTx/>
              <a:buChar char="-"/>
            </a:pPr>
            <a:r>
              <a:rPr lang="hu-HU" sz="1600" dirty="0"/>
              <a:t>levelező kliens </a:t>
            </a:r>
          </a:p>
          <a:p>
            <a:pPr>
              <a:buFontTx/>
              <a:buChar char="-"/>
            </a:pPr>
            <a:r>
              <a:rPr lang="hu-HU" sz="1600" dirty="0"/>
              <a:t>titkosítást illetve elektronikus aláírást kezelő szoftverek</a:t>
            </a:r>
          </a:p>
          <a:p>
            <a:pPr>
              <a:buFontTx/>
              <a:buChar char="-"/>
            </a:pPr>
            <a:endParaRPr lang="hu-HU" sz="1600" dirty="0"/>
          </a:p>
          <a:p>
            <a:pPr marL="0" indent="0" algn="just">
              <a:buNone/>
            </a:pPr>
            <a:r>
              <a:rPr lang="hu-HU" sz="1600" dirty="0">
                <a:solidFill>
                  <a:srgbClr val="4B5E90"/>
                </a:solidFill>
              </a:rPr>
              <a:t>Szoftver beszerzés előtt figyelembe kell venni a támogatás hosszát, és aszerint kell megtalálni a megfelelő ár-érték arányú terméket. Ha jól választunk, versenyelőnyhöz juthatunk.</a:t>
            </a:r>
          </a:p>
          <a:p>
            <a:pPr marL="0" indent="0">
              <a:buNone/>
            </a:pPr>
            <a:endParaRPr lang="hu-HU" sz="1600" dirty="0"/>
          </a:p>
        </p:txBody>
      </p:sp>
      <p:sp>
        <p:nvSpPr>
          <p:cNvPr id="4" name="Szövegdoboz 3">
            <a:extLst>
              <a:ext uri="{FF2B5EF4-FFF2-40B4-BE49-F238E27FC236}">
                <a16:creationId xmlns:a16="http://schemas.microsoft.com/office/drawing/2014/main" id="{03063F1B-B79C-4390-8D02-D7F33DACE9D3}"/>
              </a:ext>
            </a:extLst>
          </p:cNvPr>
          <p:cNvSpPr txBox="1"/>
          <p:nvPr/>
        </p:nvSpPr>
        <p:spPr>
          <a:xfrm>
            <a:off x="755576" y="1772817"/>
            <a:ext cx="7632848" cy="107721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hu-HU" sz="1600" dirty="0" err="1">
                <a:solidFill>
                  <a:srgbClr val="4B5E90"/>
                </a:solidFill>
              </a:rPr>
              <a:t>Szoftvereink</a:t>
            </a:r>
            <a:r>
              <a:rPr lang="hu-HU" sz="1600" dirty="0">
                <a:solidFill>
                  <a:srgbClr val="4B5E90"/>
                </a:solidFill>
              </a:rPr>
              <a:t> és operációs rendszereink frissítése nem csak a legújabb funkciók, használatát teszi lehetővé, hanem hibajavításokat is tartalmaznak. Ezek közül több biztonsági rést megszüntető frissítés, melyek adódhatnak tervezési hiányosságból, vagy a szoftver kiadása óta megjelent új támadási módszerekből. </a:t>
            </a:r>
          </a:p>
        </p:txBody>
      </p:sp>
    </p:spTree>
    <p:extLst>
      <p:ext uri="{BB962C8B-B14F-4D97-AF65-F5344CB8AC3E}">
        <p14:creationId xmlns:p14="http://schemas.microsoft.com/office/powerpoint/2010/main" val="317929959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lcím 4">
            <a:extLst>
              <a:ext uri="{FF2B5EF4-FFF2-40B4-BE49-F238E27FC236}">
                <a16:creationId xmlns:a16="http://schemas.microsoft.com/office/drawing/2014/main" id="{2D2AE924-5D5F-47F9-9520-825435A952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hu-HU" sz="4000" b="1" dirty="0"/>
              <a:t>III.</a:t>
            </a:r>
          </a:p>
          <a:p>
            <a:endParaRPr lang="hu-HU" sz="4000" b="1" dirty="0"/>
          </a:p>
          <a:p>
            <a:pPr marL="0" indent="0" algn="ctr">
              <a:buNone/>
            </a:pPr>
            <a:r>
              <a:rPr lang="hu-HU" dirty="0"/>
              <a:t>Adatok védelme</a:t>
            </a:r>
          </a:p>
          <a:p>
            <a:endParaRPr lang="hu-HU" b="1" dirty="0"/>
          </a:p>
          <a:p>
            <a:pPr marL="0" indent="0">
              <a:buNone/>
            </a:pPr>
            <a:endParaRPr lang="hu-HU" b="1" dirty="0"/>
          </a:p>
          <a:p>
            <a:pPr marL="0" indent="0" algn="ctr">
              <a:buNone/>
            </a:pPr>
            <a:r>
              <a:rPr lang="hu-HU" sz="1500" dirty="0"/>
              <a:t>Részletes tájékoztatás: </a:t>
            </a:r>
            <a:r>
              <a:rPr lang="hu-HU" sz="1500" dirty="0">
                <a:hlinkClick r:id="rId2"/>
              </a:rPr>
              <a:t>https://kepezz.hu/VideoLibraryArticle/Details/4</a:t>
            </a:r>
            <a:r>
              <a:rPr lang="hu-HU" sz="1500" dirty="0"/>
              <a:t>  (regisztráció után)</a:t>
            </a:r>
          </a:p>
          <a:p>
            <a:endParaRPr lang="hu-HU" sz="1500" b="1" dirty="0"/>
          </a:p>
          <a:p>
            <a:endParaRPr lang="hu-HU" b="1" dirty="0"/>
          </a:p>
        </p:txBody>
      </p:sp>
    </p:spTree>
    <p:extLst>
      <p:ext uri="{BB962C8B-B14F-4D97-AF65-F5344CB8AC3E}">
        <p14:creationId xmlns:p14="http://schemas.microsoft.com/office/powerpoint/2010/main" val="271288235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116689E1-E2F0-4146-923B-E7CA8E868A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Adatok osztályozása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770DE31C-FCB5-4205-9DC8-5C8F2848B04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Két fő szempont szerint közelíthetünk: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>
              <a:buFontTx/>
              <a:buChar char="-"/>
            </a:pPr>
            <a:r>
              <a:rPr lang="hu-HU" sz="1600" dirty="0">
                <a:solidFill>
                  <a:srgbClr val="4B5E90"/>
                </a:solidFill>
              </a:rPr>
              <a:t>Érzékenység: </a:t>
            </a:r>
            <a:r>
              <a:rPr lang="hu-HU" sz="1600" dirty="0"/>
              <a:t>az adat érzékenységén a tulajdonosa számára való fontosságát értjük. Ide tartoznak a személyes adatok, vagy olyan információk, amelyek a nyilvánosság, vagy a konkurencia tudomására jutva erkölcsi következménnyel vagy versenyhátránnyal járhatnak</a:t>
            </a:r>
          </a:p>
          <a:p>
            <a:pPr>
              <a:buFontTx/>
              <a:buChar char="-"/>
            </a:pPr>
            <a:r>
              <a:rPr lang="hu-HU" sz="1600" dirty="0">
                <a:solidFill>
                  <a:srgbClr val="4B5E90"/>
                </a:solidFill>
              </a:rPr>
              <a:t>Fontosság</a:t>
            </a:r>
            <a:r>
              <a:rPr lang="hu-HU" sz="1600" dirty="0"/>
              <a:t>: az adat fontosságán a mások, elsősorban az adatot megszerezni próbálók - pl. </a:t>
            </a:r>
            <a:r>
              <a:rPr lang="hu-HU" sz="1600" dirty="0" err="1"/>
              <a:t>hekkerek</a:t>
            </a:r>
            <a:r>
              <a:rPr lang="hu-HU" sz="1600" dirty="0"/>
              <a:t> - számára való fontosságát, értékét, eladhatóságát értjük</a:t>
            </a: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</p:txBody>
      </p:sp>
      <p:sp>
        <p:nvSpPr>
          <p:cNvPr id="4" name="Szövegdoboz 3">
            <a:extLst>
              <a:ext uri="{FF2B5EF4-FFF2-40B4-BE49-F238E27FC236}">
                <a16:creationId xmlns:a16="http://schemas.microsoft.com/office/drawing/2014/main" id="{4834E00E-281B-421B-ABF3-BD4A35AF05ED}"/>
              </a:ext>
            </a:extLst>
          </p:cNvPr>
          <p:cNvSpPr txBox="1"/>
          <p:nvPr/>
        </p:nvSpPr>
        <p:spPr>
          <a:xfrm>
            <a:off x="683568" y="1772817"/>
            <a:ext cx="7776864" cy="83099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hu-HU" sz="1600" dirty="0">
                <a:solidFill>
                  <a:srgbClr val="4B5E90"/>
                </a:solidFill>
              </a:rPr>
              <a:t>Az adatok osztályozására azért van szükség, hogy lássuk, mely adatok mely típusba tartoznak, és el tudjuk dönteni, hogy melyeket akarjuk nyilvánosságra hozni, és melyeket akarjuk, vagy éppen kötelességünk védeni.</a:t>
            </a:r>
          </a:p>
        </p:txBody>
      </p:sp>
    </p:spTree>
    <p:extLst>
      <p:ext uri="{BB962C8B-B14F-4D97-AF65-F5344CB8AC3E}">
        <p14:creationId xmlns:p14="http://schemas.microsoft.com/office/powerpoint/2010/main" val="270004334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C4422AF4-A346-49E3-9AA4-C7AE4CE342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Adatok osztályozása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F5F427C3-DB4E-40B1-9DB6-38D560598E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Adatainkat az érzékenység szempontjából az alábbi csoportokba sorolhatjuk:</a:t>
            </a:r>
          </a:p>
          <a:p>
            <a:pPr marL="0" indent="0">
              <a:buNone/>
            </a:pPr>
            <a:endParaRPr lang="hu-HU" sz="1600" dirty="0"/>
          </a:p>
          <a:p>
            <a:pPr>
              <a:buFontTx/>
              <a:buChar char="-"/>
            </a:pPr>
            <a:r>
              <a:rPr lang="hu-HU" sz="1600" dirty="0"/>
              <a:t>nyilvános </a:t>
            </a:r>
          </a:p>
          <a:p>
            <a:pPr>
              <a:buFontTx/>
              <a:buChar char="-"/>
            </a:pPr>
            <a:r>
              <a:rPr lang="hu-HU" sz="1600" dirty="0"/>
              <a:t>személyes </a:t>
            </a:r>
          </a:p>
          <a:p>
            <a:pPr>
              <a:buFontTx/>
              <a:buChar char="-"/>
            </a:pPr>
            <a:r>
              <a:rPr lang="hu-HU" sz="1600" dirty="0"/>
              <a:t>bizalmas </a:t>
            </a:r>
          </a:p>
          <a:p>
            <a:pPr>
              <a:buFontTx/>
              <a:buChar char="-"/>
            </a:pPr>
            <a:r>
              <a:rPr lang="hu-HU" sz="1600" dirty="0"/>
              <a:t>titkos </a:t>
            </a:r>
          </a:p>
          <a:p>
            <a:pPr>
              <a:buFontTx/>
              <a:buChar char="-"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</p:txBody>
      </p:sp>
      <p:sp>
        <p:nvSpPr>
          <p:cNvPr id="4" name="Szövegdoboz 3">
            <a:extLst>
              <a:ext uri="{FF2B5EF4-FFF2-40B4-BE49-F238E27FC236}">
                <a16:creationId xmlns:a16="http://schemas.microsoft.com/office/drawing/2014/main" id="{F62B2404-A12A-4D74-A2F0-70A9DBAFDA7C}"/>
              </a:ext>
            </a:extLst>
          </p:cNvPr>
          <p:cNvSpPr txBox="1"/>
          <p:nvPr/>
        </p:nvSpPr>
        <p:spPr>
          <a:xfrm>
            <a:off x="1259632" y="4077072"/>
            <a:ext cx="6408712" cy="156966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hu-HU" sz="1600" dirty="0">
                <a:solidFill>
                  <a:srgbClr val="4B5E90"/>
                </a:solidFill>
              </a:rPr>
              <a:t>Ezután fontosság szerint újra meg kell vizsgálnunk, hogy melyek védelméről kell gondoskodnunk. </a:t>
            </a:r>
          </a:p>
          <a:p>
            <a:pPr algn="just"/>
            <a:r>
              <a:rPr lang="hu-HU" sz="1600" dirty="0">
                <a:solidFill>
                  <a:srgbClr val="4B5E90"/>
                </a:solidFill>
              </a:rPr>
              <a:t>A nyilvános csoportot nem szükséges védeni, sőt oda gyakran olyan adatok tartoznak, amelyeket éppen hirdetni szeretnénk.</a:t>
            </a:r>
          </a:p>
          <a:p>
            <a:pPr algn="just"/>
            <a:r>
              <a:rPr lang="hu-HU" sz="1600" dirty="0">
                <a:solidFill>
                  <a:srgbClr val="4B5E90"/>
                </a:solidFill>
              </a:rPr>
              <a:t> A további három csoport adatai viszont már védelemre szorulnak, a kérdés csak a védelem erőssége.</a:t>
            </a:r>
          </a:p>
        </p:txBody>
      </p:sp>
    </p:spTree>
    <p:extLst>
      <p:ext uri="{BB962C8B-B14F-4D97-AF65-F5344CB8AC3E}">
        <p14:creationId xmlns:p14="http://schemas.microsoft.com/office/powerpoint/2010/main" val="403164498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E4CC3365-E8C1-499A-AE32-594A89E2CE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Adatok osztályozása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D514DA33-854D-411E-97B5-05365004B4A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Nyilvános: 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>
              <a:buFontTx/>
              <a:buChar char="-"/>
            </a:pPr>
            <a:r>
              <a:rPr lang="hu-HU" sz="1600" dirty="0"/>
              <a:t>a vállalkozás szempontjából azok az adatok, amelyeket saját elhatározásából tesz közzé. Például a vállalkozás neve, tevékenysége, eredményei, referenciái, stb.</a:t>
            </a:r>
          </a:p>
          <a:p>
            <a:pPr>
              <a:buFontTx/>
              <a:buChar char="-"/>
            </a:pPr>
            <a:r>
              <a:rPr lang="hu-HU" sz="1600" dirty="0"/>
              <a:t>egy természetes személy szempontjából nézve alapvetően nyilvános adat, amit valaki pl. a saját weboldalán tesz közzé, de a közösségi média használatakor sokak számára nem világos, hogy az ott közzétett adataik is nyilvánosak, illetve könnyedén megszerezhetőek a hozzáértők számára</a:t>
            </a:r>
          </a:p>
          <a:p>
            <a:pPr>
              <a:buFontTx/>
              <a:buChar char="-"/>
            </a:pPr>
            <a:endParaRPr lang="hu-HU" sz="1600" dirty="0"/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Személyes: 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>
              <a:buFontTx/>
              <a:buChar char="-"/>
            </a:pPr>
            <a:r>
              <a:rPr lang="hu-HU" sz="1600" dirty="0"/>
              <a:t>a vállalkozás szempontjából azok az adatok, amelyeket nem akar, nem lát fontosnak nyilvánosságra hozni, de ha kiderül, kár nem éri. Például a cég belső felépítése, munkatársak létszáma, belső telefonszámok, e-mail címek</a:t>
            </a:r>
          </a:p>
          <a:p>
            <a:pPr>
              <a:buFontTx/>
              <a:buChar char="-"/>
            </a:pPr>
            <a:r>
              <a:rPr lang="hu-HU" sz="1600" dirty="0"/>
              <a:t>természetes személyek adatai közül személyesek, amelyek nem tartoznak a nyilvánosságra, és azok ismerete hátrányosan hatna tulajdonosukra. Például iratok azonosítója, bankkártya adatok, születési adatok, </a:t>
            </a:r>
            <a:r>
              <a:rPr lang="hu-HU" sz="1600" dirty="0" err="1"/>
              <a:t>stb</a:t>
            </a:r>
            <a:endParaRPr lang="hu-HU" sz="1600" dirty="0">
              <a:solidFill>
                <a:srgbClr val="4B5E90"/>
              </a:solidFill>
            </a:endParaRPr>
          </a:p>
          <a:p>
            <a:pPr>
              <a:buFontTx/>
              <a:buChar char="-"/>
            </a:pPr>
            <a:endParaRPr lang="hu-HU" sz="1600" dirty="0"/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811002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84A4312F-F948-4D74-A051-B8D63C2177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Adatok osztályozása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D047CFC7-4CBB-4B56-A4A1-7BE93D9224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363272" cy="492514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Bizalmas: 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>
              <a:buFontTx/>
              <a:buChar char="-"/>
            </a:pPr>
            <a:r>
              <a:rPr lang="hu-HU" sz="1600" dirty="0"/>
              <a:t>a vállalkozás szempontjából bizalmas lesz az ügyfelei és munkatársai személyes adatai. Továbbá bizalmas adatként kell kezelni minden olyan információt, amely ha kitudódik, hátrányosan hat a vállalkozásra, anyagi kárt okoz, vagy versenyhátrányt jelent. Például pályázati felhívásra tett ajánlatok, már nem élő szerződések, stb.</a:t>
            </a:r>
          </a:p>
          <a:p>
            <a:pPr>
              <a:buFontTx/>
              <a:buChar char="-"/>
            </a:pPr>
            <a:r>
              <a:rPr lang="hu-HU" sz="1600" dirty="0"/>
              <a:t>természetes személyek (ügyfelek, munkatársak) adatai közül azokat tekintjük bizalmasnak, amelyeket nem hoznak nyilvánosságra, de egy meghatározott célból megosztják a vállalkozással, például adószám, jövedelem, bankszámlaszám, stb.</a:t>
            </a:r>
          </a:p>
          <a:p>
            <a:pPr>
              <a:buFontTx/>
              <a:buChar char="-"/>
            </a:pPr>
            <a:endParaRPr lang="hu-HU" sz="1600" dirty="0"/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Titkos: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>
              <a:buFontTx/>
              <a:buChar char="-"/>
            </a:pPr>
            <a:r>
              <a:rPr lang="hu-HU" sz="1600" dirty="0"/>
              <a:t>a vállalkozás szempontjából azok az adatok, amelyeknek nyilvánosságra kerülése nagy anyagi vagy </a:t>
            </a:r>
            <a:r>
              <a:rPr lang="hu-HU" sz="1600" dirty="0" err="1"/>
              <a:t>presztizs</a:t>
            </a:r>
            <a:r>
              <a:rPr lang="hu-HU" sz="1600" dirty="0"/>
              <a:t> veszteséggel járnak. Például szerződések, gyártási titok, stratégiai döntések, jelszavak, ügyfelek bejelentkezési adatai, ügyfelek titkos adatai, stb.</a:t>
            </a:r>
          </a:p>
          <a:p>
            <a:pPr>
              <a:buFontTx/>
              <a:buChar char="-"/>
            </a:pPr>
            <a:r>
              <a:rPr lang="hu-HU" sz="1600" dirty="0"/>
              <a:t>természetes személyek adatai közül titkosnak kell tekinteni azokat a személyes adatokat, amelyek az Adatkezelési törvény szerint különleges adatok. Ilyen adatok, például egészségi állapot, etnikai hovatartozás, vallás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635447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7DC43BEC-7344-4DB5-9778-A2544DABD7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Jogosultság-kezelés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DFEE6AAB-E26C-417B-8E49-06191D45B42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 algn="just">
              <a:buNone/>
            </a:pPr>
            <a:r>
              <a:rPr lang="hu-HU" sz="1800" dirty="0">
                <a:solidFill>
                  <a:srgbClr val="4B5E90"/>
                </a:solidFill>
              </a:rPr>
              <a:t>A jogosultság-kezelés adatvédelmi szempontból kiemelten fontos, mert így tudjuk elejét venni mind a jóhiszemű, mind a rosszhiszemű illetéktelen hozzáférésnek, ezzel pedig az anyagi kárnak, </a:t>
            </a:r>
            <a:r>
              <a:rPr lang="hu-HU" sz="1800" dirty="0" err="1">
                <a:solidFill>
                  <a:srgbClr val="4B5E90"/>
                </a:solidFill>
              </a:rPr>
              <a:t>esetenként</a:t>
            </a:r>
            <a:r>
              <a:rPr lang="hu-HU" sz="1800" dirty="0">
                <a:solidFill>
                  <a:srgbClr val="4B5E90"/>
                </a:solidFill>
              </a:rPr>
              <a:t> pedig akár a törvénysértésnek is. </a:t>
            </a:r>
          </a:p>
        </p:txBody>
      </p:sp>
      <p:sp>
        <p:nvSpPr>
          <p:cNvPr id="4" name="Szövegdoboz 3">
            <a:extLst>
              <a:ext uri="{FF2B5EF4-FFF2-40B4-BE49-F238E27FC236}">
                <a16:creationId xmlns:a16="http://schemas.microsoft.com/office/drawing/2014/main" id="{C1F93AA6-4C1A-48A7-ABE5-DD7AB7464444}"/>
              </a:ext>
            </a:extLst>
          </p:cNvPr>
          <p:cNvSpPr txBox="1"/>
          <p:nvPr/>
        </p:nvSpPr>
        <p:spPr>
          <a:xfrm>
            <a:off x="683568" y="1844825"/>
            <a:ext cx="7560840" cy="1200329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hu-HU" dirty="0"/>
              <a:t>A vállalkozás munkatársai nem mindannyian ugyanazt a feladatot látják el, így különböző adatokhoz, rendszerekhez lehet illetve kell hozzáférniük, felelősségük is ebből adódóan eltérő. A jogosultság-kezelés ezt valósítja meg az informatikában.</a:t>
            </a:r>
          </a:p>
        </p:txBody>
      </p:sp>
    </p:spTree>
    <p:extLst>
      <p:ext uri="{BB962C8B-B14F-4D97-AF65-F5344CB8AC3E}">
        <p14:creationId xmlns:p14="http://schemas.microsoft.com/office/powerpoint/2010/main" val="313534133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A9DFEF93-8AA4-4303-98C0-6B3B004DBD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GDPR – ügyféladatok kezelése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851DDD53-2F72-427F-8F80-7D5DAB76FA0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endParaRPr lang="hu-HU" sz="1800" dirty="0"/>
          </a:p>
          <a:p>
            <a:pPr>
              <a:buFontTx/>
              <a:buChar char="-"/>
            </a:pPr>
            <a:endParaRPr lang="hu-HU" sz="1800" dirty="0"/>
          </a:p>
          <a:p>
            <a:pPr>
              <a:buFontTx/>
              <a:buChar char="-"/>
            </a:pPr>
            <a:r>
              <a:rPr lang="hu-HU" sz="1800" dirty="0"/>
              <a:t>ajánlott szakértő tanácsadó felkeresése</a:t>
            </a:r>
          </a:p>
          <a:p>
            <a:pPr>
              <a:buFontTx/>
              <a:buChar char="-"/>
            </a:pPr>
            <a:r>
              <a:rPr lang="hu-HU" sz="1800" dirty="0"/>
              <a:t>amennyiben személyes adatokat tárolunk vagy kezelünk, akkor annak szabályozottan, az adatok birtokosait megfelelően tájékoztatva a GDPR elveinek megfelelően kell történnie</a:t>
            </a:r>
          </a:p>
          <a:p>
            <a:pPr>
              <a:buFontTx/>
              <a:buChar char="-"/>
            </a:pPr>
            <a:r>
              <a:rPr lang="hu-HU" sz="1800" dirty="0"/>
              <a:t>minden magyar vállalkozásra vonatkozik, amelynek legalább egy alkalmazottja, vagy legalább egy magánszemély ügyfele van</a:t>
            </a:r>
          </a:p>
          <a:p>
            <a:pPr>
              <a:buFontTx/>
              <a:buChar char="-"/>
            </a:pPr>
            <a:r>
              <a:rPr lang="hu-HU" sz="1800" dirty="0"/>
              <a:t>Adatvédelemmel foglalkozó oldal rengeteg hasznos és aktuális információval: </a:t>
            </a:r>
            <a:r>
              <a:rPr lang="hu-HU" sz="1800" dirty="0">
                <a:hlinkClick r:id="rId2"/>
              </a:rPr>
              <a:t>https://www.adatvédelem.hu</a:t>
            </a:r>
            <a:endParaRPr lang="hu-HU" sz="1800" dirty="0"/>
          </a:p>
          <a:p>
            <a:pPr marL="0" indent="0">
              <a:buNone/>
            </a:pPr>
            <a:endParaRPr lang="hu-HU" sz="1800" dirty="0"/>
          </a:p>
        </p:txBody>
      </p:sp>
    </p:spTree>
    <p:extLst>
      <p:ext uri="{BB962C8B-B14F-4D97-AF65-F5344CB8AC3E}">
        <p14:creationId xmlns:p14="http://schemas.microsoft.com/office/powerpoint/2010/main" val="170314256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4171225E-EF6D-4879-AB1B-B01CB301A7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Biztonsági mentések (felhő)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46C9AB48-C59C-4289-8380-23B4D3128EA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endParaRPr lang="hu-HU" sz="1800" dirty="0"/>
          </a:p>
          <a:p>
            <a:pPr>
              <a:buFontTx/>
              <a:buChar char="-"/>
            </a:pPr>
            <a:r>
              <a:rPr lang="hu-HU" sz="1800" dirty="0"/>
              <a:t>a napi munka során keletkező adatok - dokumentumok, fényképek, egy-egy rendszerben elvégzett beállítások, rögzítések - elvesztése komoly problémát jelenthet</a:t>
            </a:r>
          </a:p>
          <a:p>
            <a:pPr>
              <a:buFontTx/>
              <a:buChar char="-"/>
            </a:pPr>
            <a:r>
              <a:rPr lang="hu-HU" sz="1800" dirty="0"/>
              <a:t>feltétlenül szükséges legalább naponta biztonsági mentést készíteni minden olyan információról, ami újként keletkezett, vagy módosult. A biztonsági mentés is több példányban kell, hogy megtörténjen, hogy tényleg biztonságos legyen</a:t>
            </a:r>
          </a:p>
          <a:p>
            <a:pPr>
              <a:buFontTx/>
              <a:buChar char="-"/>
            </a:pPr>
            <a:r>
              <a:rPr lang="hu-HU" sz="1800" dirty="0"/>
              <a:t>a vállalkozás profiljától függ, érdemes-e saját rendszert kiépíteni</a:t>
            </a:r>
          </a:p>
          <a:p>
            <a:pPr>
              <a:buFontTx/>
              <a:buChar char="-"/>
            </a:pPr>
            <a:r>
              <a:rPr lang="hu-HU" sz="1800" dirty="0"/>
              <a:t>általában azonban elmondható, hogy KKV-k esetén a legjobb irány, ha nem saját maguk oldják meg a biztonsági mentés rendszerének kiépítését és üzemeltetését, hanem felhő szolgáltatást vásárolnak</a:t>
            </a:r>
          </a:p>
        </p:txBody>
      </p:sp>
    </p:spTree>
    <p:extLst>
      <p:ext uri="{BB962C8B-B14F-4D97-AF65-F5344CB8AC3E}">
        <p14:creationId xmlns:p14="http://schemas.microsoft.com/office/powerpoint/2010/main" val="376672677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5769BBF2-1D57-4435-AD12-C996E76E70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Biztonsági mentések (felhő)</a:t>
            </a:r>
          </a:p>
        </p:txBody>
      </p:sp>
      <p:pic>
        <p:nvPicPr>
          <p:cNvPr id="4" name="image7.png">
            <a:extLst>
              <a:ext uri="{FF2B5EF4-FFF2-40B4-BE49-F238E27FC236}">
                <a16:creationId xmlns:a16="http://schemas.microsoft.com/office/drawing/2014/main" id="{99000A69-7E88-4AF1-9C86-806EE11F9A60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835696" y="1484784"/>
            <a:ext cx="4700075" cy="2448271"/>
          </a:xfrm>
          <a:prstGeom prst="rect">
            <a:avLst/>
          </a:prstGeom>
          <a:ln/>
        </p:spPr>
      </p:pic>
      <p:sp>
        <p:nvSpPr>
          <p:cNvPr id="5" name="Szövegdoboz 4">
            <a:extLst>
              <a:ext uri="{FF2B5EF4-FFF2-40B4-BE49-F238E27FC236}">
                <a16:creationId xmlns:a16="http://schemas.microsoft.com/office/drawing/2014/main" id="{F6FDD0C1-24D9-49E9-BBB6-ED3821275A26}"/>
              </a:ext>
            </a:extLst>
          </p:cNvPr>
          <p:cNvSpPr txBox="1"/>
          <p:nvPr/>
        </p:nvSpPr>
        <p:spPr>
          <a:xfrm>
            <a:off x="447989" y="4437111"/>
            <a:ext cx="8444491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600" dirty="0">
                <a:solidFill>
                  <a:srgbClr val="4B5E90"/>
                </a:solidFill>
              </a:rPr>
              <a:t>Irodai csomag tartalma általában:</a:t>
            </a:r>
          </a:p>
          <a:p>
            <a:endParaRPr lang="hu-HU" sz="1600" dirty="0">
              <a:solidFill>
                <a:srgbClr val="4B5E90"/>
              </a:solidFill>
            </a:endParaRPr>
          </a:p>
          <a:p>
            <a:pPr marL="285750" indent="-285750">
              <a:buFontTx/>
              <a:buChar char="-"/>
            </a:pPr>
            <a:r>
              <a:rPr lang="hu-HU" sz="1600" dirty="0"/>
              <a:t>e-mail </a:t>
            </a:r>
          </a:p>
          <a:p>
            <a:pPr marL="285750" indent="-285750">
              <a:buFontTx/>
              <a:buChar char="-"/>
            </a:pPr>
            <a:r>
              <a:rPr lang="hu-HU" sz="1600" dirty="0"/>
              <a:t>szövegszerkesztő, táblázatkezelő </a:t>
            </a:r>
          </a:p>
          <a:p>
            <a:pPr marL="285750" indent="-285750">
              <a:buFontTx/>
              <a:buChar char="-"/>
            </a:pPr>
            <a:r>
              <a:rPr lang="hu-HU" sz="1600" dirty="0"/>
              <a:t>naptár </a:t>
            </a:r>
          </a:p>
          <a:p>
            <a:pPr marL="285750" indent="-285750">
              <a:buFontTx/>
              <a:buChar char="-"/>
            </a:pPr>
            <a:r>
              <a:rPr lang="hu-HU" sz="1600" dirty="0"/>
              <a:t>tárhely, ahol </a:t>
            </a:r>
            <a:r>
              <a:rPr lang="hu-HU" sz="1600" dirty="0" err="1"/>
              <a:t>kb</a:t>
            </a:r>
            <a:r>
              <a:rPr lang="hu-HU" sz="1600" dirty="0"/>
              <a:t> bármilyen típusú fájlt tárolhatunk </a:t>
            </a:r>
          </a:p>
          <a:p>
            <a:pPr marL="285750" indent="-285750">
              <a:buFontTx/>
              <a:buChar char="-"/>
            </a:pPr>
            <a:r>
              <a:rPr lang="hu-HU" sz="1600" dirty="0"/>
              <a:t>web </a:t>
            </a:r>
            <a:r>
              <a:rPr lang="hu-HU" sz="1600" dirty="0" err="1"/>
              <a:t>hosting</a:t>
            </a:r>
            <a:endParaRPr lang="hu-HU" sz="1600" dirty="0"/>
          </a:p>
          <a:p>
            <a:endParaRPr lang="hu-HU" dirty="0"/>
          </a:p>
          <a:p>
            <a:endParaRPr lang="hu-HU" dirty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52701567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BA5E9D0C-ED68-4374-B193-A71C150A20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Elektronikus levelezés védelme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18123A73-B77F-4BF7-923F-1BE85DD395A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endParaRPr lang="hu-HU" sz="1800" dirty="0"/>
          </a:p>
          <a:p>
            <a:pPr>
              <a:buFontTx/>
              <a:buChar char="-"/>
            </a:pPr>
            <a:endParaRPr lang="hu-HU" sz="1800" dirty="0"/>
          </a:p>
          <a:p>
            <a:pPr>
              <a:buFontTx/>
              <a:buChar char="-"/>
            </a:pPr>
            <a:r>
              <a:rPr lang="hu-HU" sz="1800" dirty="0"/>
              <a:t>az e-mailekkel kapcsolatban két fő dolgot kell védeni, a postafiókunkhoz való hozzáférést, illetve kéretlen leveleket</a:t>
            </a:r>
          </a:p>
          <a:p>
            <a:pPr>
              <a:buFontTx/>
              <a:buChar char="-"/>
            </a:pPr>
            <a:r>
              <a:rPr lang="hu-HU" sz="1800" dirty="0"/>
              <a:t>a vállalkozás e-</a:t>
            </a:r>
            <a:r>
              <a:rPr lang="hu-HU" sz="1800" dirty="0" err="1"/>
              <a:t>mailezésének</a:t>
            </a:r>
            <a:r>
              <a:rPr lang="hu-HU" sz="1800" dirty="0"/>
              <a:t> üzemeltetését lehetőségünk van saját magunknak végezni, illetve valamilyen szolgáltatótól e-mail szolgáltatást vásárolni</a:t>
            </a:r>
          </a:p>
          <a:p>
            <a:pPr>
              <a:buFontTx/>
              <a:buChar char="-"/>
            </a:pPr>
            <a:r>
              <a:rPr lang="hu-HU" sz="1800" u="sng" dirty="0">
                <a:solidFill>
                  <a:srgbClr val="1155CC"/>
                </a:solidFill>
                <a:effectLst/>
                <a:latin typeface="Comfortaa"/>
                <a:ea typeface="Comfortaa"/>
                <a:cs typeface="Comfortaa"/>
                <a:hlinkClick r:id="rId2"/>
              </a:rPr>
              <a:t>https://www.google.com/intl/hu/gmail/about/for-work/</a:t>
            </a:r>
            <a:endParaRPr lang="hu-HU" sz="1800" dirty="0">
              <a:effectLst/>
              <a:latin typeface="Comfortaa"/>
              <a:ea typeface="Comfortaa"/>
              <a:cs typeface="Comfortaa"/>
            </a:endParaRPr>
          </a:p>
          <a:p>
            <a:pPr>
              <a:buFontTx/>
              <a:buChar char="-"/>
            </a:pPr>
            <a:endParaRPr lang="hu-HU" sz="1800" dirty="0"/>
          </a:p>
          <a:p>
            <a:pPr marL="0" indent="0">
              <a:buNone/>
            </a:pPr>
            <a:endParaRPr lang="hu-HU" sz="1800" dirty="0"/>
          </a:p>
        </p:txBody>
      </p:sp>
    </p:spTree>
    <p:extLst>
      <p:ext uri="{BB962C8B-B14F-4D97-AF65-F5344CB8AC3E}">
        <p14:creationId xmlns:p14="http://schemas.microsoft.com/office/powerpoint/2010/main" val="259249562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B6B802CB-5FF8-425C-ABC1-083C72FFBF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Digitális aláírás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6E7588C6-A649-4D51-AD13-71FB38297E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</p:txBody>
      </p:sp>
      <p:sp>
        <p:nvSpPr>
          <p:cNvPr id="4" name="Szövegdoboz 3">
            <a:extLst>
              <a:ext uri="{FF2B5EF4-FFF2-40B4-BE49-F238E27FC236}">
                <a16:creationId xmlns:a16="http://schemas.microsoft.com/office/drawing/2014/main" id="{4B17753D-9937-461F-919F-7756AD378F6C}"/>
              </a:ext>
            </a:extLst>
          </p:cNvPr>
          <p:cNvSpPr txBox="1"/>
          <p:nvPr/>
        </p:nvSpPr>
        <p:spPr>
          <a:xfrm>
            <a:off x="683568" y="1772817"/>
            <a:ext cx="7632848" cy="83099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hu-HU" sz="1600" dirty="0">
                <a:solidFill>
                  <a:srgbClr val="4B5E90"/>
                </a:solidFill>
              </a:rPr>
              <a:t>A digitális aláírás a hagyományos aláírás elektronikus változata. A digitális aláírással igazolni tudjuk az aláíró személyét, illetve garantálni azt, hogy az aláírt dokumentum az aláírás óta nem változott meg, azaz hiteles. </a:t>
            </a:r>
          </a:p>
        </p:txBody>
      </p:sp>
      <p:pic>
        <p:nvPicPr>
          <p:cNvPr id="5" name="image8.png">
            <a:extLst>
              <a:ext uri="{FF2B5EF4-FFF2-40B4-BE49-F238E27FC236}">
                <a16:creationId xmlns:a16="http://schemas.microsoft.com/office/drawing/2014/main" id="{3340D3A4-DFC1-48DF-A8AA-B69D64F0EE28}"/>
              </a:ext>
            </a:extLst>
          </p:cNvPr>
          <p:cNvPicPr/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2195736" y="3140968"/>
            <a:ext cx="4379193" cy="3157812"/>
          </a:xfrm>
          <a:prstGeom prst="rect">
            <a:avLst/>
          </a:prstGeom>
          <a:ln/>
        </p:spPr>
      </p:pic>
    </p:spTree>
    <p:extLst>
      <p:ext uri="{BB962C8B-B14F-4D97-AF65-F5344CB8AC3E}">
        <p14:creationId xmlns:p14="http://schemas.microsoft.com/office/powerpoint/2010/main" val="191302303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1B929CED-CA33-45CC-A1BD-982120B32F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Digitális aláírás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18F1E30F-8C0A-4193-884C-91FADDF6F87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Előnyei a hagyományos, papír alapú aláírással szemben:</a:t>
            </a:r>
          </a:p>
          <a:p>
            <a:pPr marL="0" indent="0">
              <a:buNone/>
            </a:pPr>
            <a:endParaRPr lang="hu-HU" sz="1600" dirty="0"/>
          </a:p>
          <a:p>
            <a:pPr>
              <a:buFontTx/>
              <a:buChar char="-"/>
            </a:pPr>
            <a:r>
              <a:rPr lang="hu-HU" sz="1600" dirty="0"/>
              <a:t>a hagyományos aláírás hamisítható </a:t>
            </a:r>
          </a:p>
          <a:p>
            <a:pPr>
              <a:buFontTx/>
              <a:buChar char="-"/>
            </a:pPr>
            <a:r>
              <a:rPr lang="hu-HU" sz="1600" dirty="0"/>
              <a:t>a digitális aláírás a teljes dokumentumot igazolja, míg a hagyományos gyakran nem is szerepel minden oldalon, illetve nem garantálja a dokumentum teljességét, így akár ki is lehet egészíteni, vagy elhagyni, vagy cserélni lehet benne részeket</a:t>
            </a:r>
          </a:p>
          <a:p>
            <a:pPr>
              <a:buFontTx/>
              <a:buChar char="-"/>
            </a:pPr>
            <a:r>
              <a:rPr lang="hu-HU" sz="1600" dirty="0"/>
              <a:t>a digitális aláírás nincs rajta a dokumentumon, csak egy ellenőrző összeget tartalmaz, amely a publikus kulccsal együtt meghatározza az aláírás hitelességét</a:t>
            </a:r>
          </a:p>
          <a:p>
            <a:pPr>
              <a:buFontTx/>
              <a:buChar char="-"/>
            </a:pPr>
            <a:r>
              <a:rPr lang="hu-HU" sz="1600" dirty="0"/>
              <a:t>a digitális aláírás kényelmesebb, mint a hagyományos, gondoljunk csak arra, mikor egy szerződés több példányát minden oldalon alá kell írni</a:t>
            </a:r>
          </a:p>
          <a:p>
            <a:pPr>
              <a:buFontTx/>
              <a:buChar char="-"/>
            </a:pPr>
            <a:endParaRPr lang="hu-HU" sz="1600" dirty="0"/>
          </a:p>
          <a:p>
            <a:pPr marL="0" indent="0" algn="just">
              <a:buNone/>
            </a:pPr>
            <a:r>
              <a:rPr lang="hu-HU" sz="1600" dirty="0"/>
              <a:t>Legismertebb hazai elektronikus aláíró program az e-</a:t>
            </a:r>
            <a:r>
              <a:rPr lang="hu-HU" sz="1600" dirty="0" err="1"/>
              <a:t>szigno</a:t>
            </a:r>
            <a:r>
              <a:rPr lang="hu-HU" sz="1600" dirty="0"/>
              <a:t>, de elektronikus aláírást használunk akkor is, mikor a NAV által fejlesztett </a:t>
            </a:r>
            <a:r>
              <a:rPr lang="hu-HU" sz="1600" dirty="0" err="1"/>
              <a:t>ÁNyK</a:t>
            </a:r>
            <a:r>
              <a:rPr lang="hu-HU" sz="1600" dirty="0"/>
              <a:t> alkalmazást használjuk adatküldésre.</a:t>
            </a:r>
          </a:p>
        </p:txBody>
      </p:sp>
    </p:spTree>
    <p:extLst>
      <p:ext uri="{BB962C8B-B14F-4D97-AF65-F5344CB8AC3E}">
        <p14:creationId xmlns:p14="http://schemas.microsoft.com/office/powerpoint/2010/main" val="26736797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lcím 4">
            <a:extLst>
              <a:ext uri="{FF2B5EF4-FFF2-40B4-BE49-F238E27FC236}">
                <a16:creationId xmlns:a16="http://schemas.microsoft.com/office/drawing/2014/main" id="{2CC38AB0-FEA0-438B-9F40-DA91760576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hu-HU" b="1" dirty="0"/>
              <a:t>IV.</a:t>
            </a:r>
          </a:p>
          <a:p>
            <a:endParaRPr lang="hu-HU" b="1" dirty="0"/>
          </a:p>
          <a:p>
            <a:pPr marL="0" indent="0" algn="ctr">
              <a:buNone/>
            </a:pPr>
            <a:r>
              <a:rPr lang="hu-HU" dirty="0"/>
              <a:t>Hálózatok védelme</a:t>
            </a:r>
          </a:p>
          <a:p>
            <a:endParaRPr lang="hu-HU" sz="1500" dirty="0"/>
          </a:p>
          <a:p>
            <a:pPr marL="0" indent="0">
              <a:buNone/>
            </a:pPr>
            <a:endParaRPr lang="hu-HU" sz="1500" dirty="0"/>
          </a:p>
          <a:p>
            <a:pPr marL="0" indent="0">
              <a:buNone/>
            </a:pPr>
            <a:endParaRPr lang="hu-HU" sz="1500" dirty="0"/>
          </a:p>
          <a:p>
            <a:pPr marL="0" indent="0" algn="ctr">
              <a:buNone/>
            </a:pPr>
            <a:r>
              <a:rPr lang="hu-HU" sz="1600" dirty="0"/>
              <a:t>Részletes tájékoztatás: </a:t>
            </a:r>
            <a:r>
              <a:rPr lang="hu-HU" sz="1600" dirty="0">
                <a:hlinkClick r:id="rId2"/>
              </a:rPr>
              <a:t>https://kepezz.hu/VideoLibraryArticle/Details/4</a:t>
            </a:r>
            <a:r>
              <a:rPr lang="hu-HU" sz="1600" dirty="0"/>
              <a:t>  (regisztráció után)</a:t>
            </a:r>
          </a:p>
          <a:p>
            <a:endParaRPr lang="hu-HU" sz="1600" dirty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50287046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455BF001-8AB5-4B7A-8EEB-9EFAA4673F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/>
              <a:t>Wi</a:t>
            </a:r>
            <a:r>
              <a:rPr lang="hu-HU" dirty="0"/>
              <a:t>-Fi titkosítás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0AB9BE3A-279E-4A07-AEAE-FB6155314F7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Cégünk profilja szerint akár három kört is megkülönböztethetünk, amely eszközöknek wifit biztosítunk:</a:t>
            </a:r>
          </a:p>
          <a:p>
            <a:pPr marL="0" indent="0">
              <a:buNone/>
            </a:pPr>
            <a:endParaRPr lang="hu-HU" sz="1600" dirty="0"/>
          </a:p>
          <a:p>
            <a:pPr>
              <a:buFontTx/>
              <a:buChar char="-"/>
            </a:pPr>
            <a:r>
              <a:rPr lang="hu-HU" sz="1600" dirty="0"/>
              <a:t>a céges eszközök, amely kapcsolatban lehetnek a cég vezetékes eszközeivel is</a:t>
            </a:r>
          </a:p>
          <a:p>
            <a:pPr>
              <a:buFontTx/>
              <a:buChar char="-"/>
            </a:pPr>
            <a:r>
              <a:rPr lang="hu-HU" sz="1600" dirty="0"/>
              <a:t>munkatársaink privát eszközei. Irodánkba látogató vendégeinknek is megadhatjuk a hozzáférést. Ez elsősorban nem túl gyakori vendégfogadás esetén releváns megoldás</a:t>
            </a:r>
          </a:p>
          <a:p>
            <a:pPr>
              <a:buFontTx/>
              <a:buChar char="-"/>
            </a:pPr>
            <a:r>
              <a:rPr lang="hu-HU" sz="1600" dirty="0"/>
              <a:t>vendégeink eszközei. Akár az irodába látogató vendégek, partnerek, akár egy vendéglátó hely esetében a fogyasztó vendégek, vagy vásárlók</a:t>
            </a:r>
          </a:p>
          <a:p>
            <a:pPr>
              <a:buFontTx/>
              <a:buChar char="-"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r>
              <a:rPr lang="hu-HU" sz="1600" dirty="0"/>
              <a:t>Ajánlott olvasmány: </a:t>
            </a:r>
            <a:r>
              <a:rPr lang="hu-HU" sz="1600" dirty="0">
                <a:hlinkClick r:id="rId2"/>
              </a:rPr>
              <a:t>https://wifipedia.hu/</a:t>
            </a:r>
            <a:endParaRPr lang="hu-HU" sz="1600" dirty="0"/>
          </a:p>
          <a:p>
            <a:pPr marL="0" indent="0">
              <a:buNone/>
            </a:pPr>
            <a:endParaRPr lang="hu-HU" sz="1600" dirty="0"/>
          </a:p>
        </p:txBody>
      </p:sp>
      <p:sp>
        <p:nvSpPr>
          <p:cNvPr id="4" name="Szövegdoboz 3">
            <a:extLst>
              <a:ext uri="{FF2B5EF4-FFF2-40B4-BE49-F238E27FC236}">
                <a16:creationId xmlns:a16="http://schemas.microsoft.com/office/drawing/2014/main" id="{8178906C-3D55-4186-9183-974F3CB4E74E}"/>
              </a:ext>
            </a:extLst>
          </p:cNvPr>
          <p:cNvSpPr txBox="1"/>
          <p:nvPr/>
        </p:nvSpPr>
        <p:spPr>
          <a:xfrm>
            <a:off x="1043608" y="4437112"/>
            <a:ext cx="6912768" cy="83099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hu-HU" sz="1600" dirty="0">
                <a:solidFill>
                  <a:srgbClr val="4B5E90"/>
                </a:solidFill>
              </a:rPr>
              <a:t>Az első esetben kötelező, a másodikban ajánlott, a harmadikban nem szükséges </a:t>
            </a:r>
            <a:r>
              <a:rPr lang="hu-HU" sz="1600" dirty="0" err="1">
                <a:solidFill>
                  <a:srgbClr val="4B5E90"/>
                </a:solidFill>
              </a:rPr>
              <a:t>titkosítani</a:t>
            </a:r>
            <a:r>
              <a:rPr lang="hu-HU" sz="1600" dirty="0">
                <a:solidFill>
                  <a:srgbClr val="4B5E90"/>
                </a:solidFill>
              </a:rPr>
              <a:t> a wifit, de ez utóbbi esetben mindenképpen külön álló eszközről biztosítsuk a hozzáférést.</a:t>
            </a:r>
          </a:p>
        </p:txBody>
      </p:sp>
    </p:spTree>
    <p:extLst>
      <p:ext uri="{BB962C8B-B14F-4D97-AF65-F5344CB8AC3E}">
        <p14:creationId xmlns:p14="http://schemas.microsoft.com/office/powerpoint/2010/main" val="307909146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94EEC762-BE5F-4435-99BC-AF7F4FFA8D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Virtuális magánhálózatok (VPN)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92CD9C7B-786C-451A-80EA-DADFB063973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hu-HU" sz="1600" dirty="0"/>
              <a:t>a VPN egy nyilvános hálózaton, pl. interneten keresztül kiterjesztett helyi hálózat</a:t>
            </a:r>
          </a:p>
          <a:p>
            <a:pPr>
              <a:buFontTx/>
              <a:buChar char="-"/>
            </a:pPr>
            <a:r>
              <a:rPr lang="hu-HU" sz="1600" dirty="0"/>
              <a:t>a VPN funkciót általában a routerekbe is beépítik, de szoftver segítségével is hozhatunk létre magánhálózatot</a:t>
            </a:r>
          </a:p>
          <a:p>
            <a:pPr>
              <a:buFontTx/>
              <a:buChar char="-"/>
            </a:pPr>
            <a:r>
              <a:rPr lang="hu-HU" sz="1600" dirty="0"/>
              <a:t>az üzembe helyezéshez szükséges egy </a:t>
            </a:r>
            <a:r>
              <a:rPr lang="hu-HU" sz="1600" dirty="0" err="1"/>
              <a:t>szever</a:t>
            </a:r>
            <a:r>
              <a:rPr lang="hu-HU" sz="1600" dirty="0"/>
              <a:t> funkciót ellátó eszköz, amely a </a:t>
            </a:r>
            <a:r>
              <a:rPr lang="hu-HU" sz="1600" dirty="0" err="1"/>
              <a:t>vállakozás</a:t>
            </a:r>
            <a:r>
              <a:rPr lang="hu-HU" sz="1600" dirty="0"/>
              <a:t> belső hálózatához közvetlenül fér hozzá, és telepíteni kell egy VPN kliens alkalmazást azokra az eszközökre, amelyekről távolról szeretnénk csatlakozni</a:t>
            </a:r>
          </a:p>
          <a:p>
            <a:pPr>
              <a:buFontTx/>
              <a:buChar char="-"/>
            </a:pPr>
            <a:r>
              <a:rPr lang="hu-HU" sz="1600" dirty="0"/>
              <a:t>eszköz biztonsági szempontból nagy jelentősége lehet a VPN használatnak, ugyanis a vállalkozás hálózata, benne az adatokat tároló eszközökkel ezen a hálózaton keresztül elérhetőek</a:t>
            </a:r>
          </a:p>
          <a:p>
            <a:pPr>
              <a:buFontTx/>
              <a:buChar char="-"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>
              <a:buFontTx/>
              <a:buChar char="-"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</p:txBody>
      </p:sp>
      <p:pic>
        <p:nvPicPr>
          <p:cNvPr id="4" name="image3.png">
            <a:extLst>
              <a:ext uri="{FF2B5EF4-FFF2-40B4-BE49-F238E27FC236}">
                <a16:creationId xmlns:a16="http://schemas.microsoft.com/office/drawing/2014/main" id="{6C657771-7CF8-4C94-9F84-0FA58A97B27A}"/>
              </a:ext>
            </a:extLst>
          </p:cNvPr>
          <p:cNvPicPr/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2627784" y="3933056"/>
            <a:ext cx="3240360" cy="2376264"/>
          </a:xfrm>
          <a:prstGeom prst="rect">
            <a:avLst/>
          </a:prstGeom>
          <a:ln/>
        </p:spPr>
      </p:pic>
    </p:spTree>
    <p:extLst>
      <p:ext uri="{BB962C8B-B14F-4D97-AF65-F5344CB8AC3E}">
        <p14:creationId xmlns:p14="http://schemas.microsoft.com/office/powerpoint/2010/main" val="141592715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>
            <a:extLst>
              <a:ext uri="{FF2B5EF4-FFF2-40B4-BE49-F238E27FC236}">
                <a16:creationId xmlns:a16="http://schemas.microsoft.com/office/drawing/2014/main" id="{CA223363-32EB-4279-9A47-7E48B1237F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hu-HU" b="1" dirty="0"/>
          </a:p>
          <a:p>
            <a:pPr marL="0" indent="0" algn="ctr">
              <a:buNone/>
            </a:pPr>
            <a:r>
              <a:rPr lang="hu-HU" b="1" dirty="0"/>
              <a:t>V.</a:t>
            </a:r>
          </a:p>
          <a:p>
            <a:pPr marL="0" indent="0" algn="ctr">
              <a:buNone/>
            </a:pPr>
            <a:endParaRPr lang="hu-HU" b="1" dirty="0"/>
          </a:p>
          <a:p>
            <a:pPr marL="0" indent="0" algn="ctr">
              <a:buNone/>
            </a:pPr>
            <a:r>
              <a:rPr lang="hu-HU" dirty="0"/>
              <a:t>Lehetséges támadások</a:t>
            </a:r>
          </a:p>
          <a:p>
            <a:pPr marL="0" indent="0" algn="ctr">
              <a:buNone/>
            </a:pPr>
            <a:endParaRPr lang="hu-HU" dirty="0"/>
          </a:p>
          <a:p>
            <a:pPr marL="0" indent="0" algn="ctr">
              <a:buNone/>
            </a:pPr>
            <a:r>
              <a:rPr lang="hu-HU" sz="1600" dirty="0"/>
              <a:t>Részletes tájékoztatás: </a:t>
            </a:r>
            <a:r>
              <a:rPr lang="hu-HU" sz="1600" dirty="0">
                <a:hlinkClick r:id="rId2"/>
              </a:rPr>
              <a:t>https://kepezz.hu/VideoLibraryArticle/Details/4</a:t>
            </a:r>
            <a:r>
              <a:rPr lang="hu-HU" sz="1600" dirty="0"/>
              <a:t>  (regisztráció után)</a:t>
            </a:r>
          </a:p>
          <a:p>
            <a:pPr marL="0" indent="0" algn="ctr">
              <a:buNone/>
            </a:pPr>
            <a:endParaRPr lang="hu-HU" dirty="0"/>
          </a:p>
          <a:p>
            <a:pPr marL="0" indent="0" algn="ctr">
              <a:buNone/>
            </a:pPr>
            <a:endParaRPr lang="hu-HU" dirty="0"/>
          </a:p>
          <a:p>
            <a:pPr marL="0" indent="0" algn="ctr">
              <a:buNone/>
            </a:pPr>
            <a:endParaRPr lang="hu-HU" dirty="0"/>
          </a:p>
          <a:p>
            <a:pPr marL="0" indent="0" algn="ctr">
              <a:buNone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35570034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3B90031A-37A1-4A6E-ACB8-69FAB25494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 err="1"/>
              <a:t>Social</a:t>
            </a:r>
            <a:r>
              <a:rPr lang="hu-HU" dirty="0"/>
              <a:t> </a:t>
            </a:r>
            <a:r>
              <a:rPr lang="hu-HU" dirty="0" err="1"/>
              <a:t>hacking</a:t>
            </a:r>
            <a:r>
              <a:rPr lang="hu-HU" dirty="0"/>
              <a:t> – pszichológiai manipuláció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9044CEBD-E3A9-43A9-A3F0-B7A38FD9E85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A biztonsági protokollokon túl ezt a támadási módot leginkább a munkatársak felkészítésével lehet kivédeni: 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>
              <a:buFontTx/>
              <a:buChar char="-"/>
            </a:pPr>
            <a:r>
              <a:rPr lang="hu-HU" sz="1600" dirty="0"/>
              <a:t>ehhez meg kell ismerni, hogy mik azok az adatok, vagy rendszerekkel és belső működéssel kapcsolatos információk, amelyek érzékenynek számítanak biztonsági szempontból</a:t>
            </a:r>
          </a:p>
          <a:p>
            <a:pPr>
              <a:buFontTx/>
              <a:buChar char="-"/>
            </a:pPr>
            <a:r>
              <a:rPr lang="hu-HU" sz="1600" dirty="0"/>
              <a:t>be kell vezetni az ilyen információk cseréje előtt a másik fél pontos kilétéről való meggyőződést</a:t>
            </a:r>
          </a:p>
          <a:p>
            <a:pPr>
              <a:buFontTx/>
              <a:buChar char="-"/>
            </a:pPr>
            <a:r>
              <a:rPr lang="hu-HU" sz="1600" dirty="0"/>
              <a:t>érdemes néhány lehetséges esetet </a:t>
            </a:r>
            <a:r>
              <a:rPr lang="hu-HU" sz="1600" dirty="0" err="1"/>
              <a:t>végiggondolni</a:t>
            </a:r>
            <a:r>
              <a:rPr lang="hu-HU" sz="1600" dirty="0"/>
              <a:t>, pár szituációt kipróbálni az oktatáson</a:t>
            </a:r>
          </a:p>
          <a:p>
            <a:pPr>
              <a:buFontTx/>
              <a:buChar char="-"/>
            </a:pPr>
            <a:r>
              <a:rPr lang="hu-HU" sz="1600" dirty="0"/>
              <a:t>a közösségi média veszélyeire is figyelni kell</a:t>
            </a:r>
            <a:endParaRPr lang="hu-HU" sz="1600" dirty="0">
              <a:solidFill>
                <a:srgbClr val="4B5E90"/>
              </a:solidFill>
            </a:endParaRPr>
          </a:p>
        </p:txBody>
      </p:sp>
      <p:sp>
        <p:nvSpPr>
          <p:cNvPr id="4" name="Szövegdoboz 3">
            <a:extLst>
              <a:ext uri="{FF2B5EF4-FFF2-40B4-BE49-F238E27FC236}">
                <a16:creationId xmlns:a16="http://schemas.microsoft.com/office/drawing/2014/main" id="{C0DCFA85-9C13-4CB1-A995-40827918FC48}"/>
              </a:ext>
            </a:extLst>
          </p:cNvPr>
          <p:cNvSpPr txBox="1"/>
          <p:nvPr/>
        </p:nvSpPr>
        <p:spPr>
          <a:xfrm>
            <a:off x="899592" y="1844825"/>
            <a:ext cx="7272808" cy="83099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hu-HU" sz="1600" dirty="0">
                <a:solidFill>
                  <a:schemeClr val="tx1"/>
                </a:solidFill>
              </a:rPr>
              <a:t>Amikor egy jogosultsággal rendelkező felhasználó jogosulatlan személy számára bizalmas adatokat ad át, vagy lehetőséget biztosít a rendszerbe történő belépésre a másik személy megtévesztő viselkedése miatt.</a:t>
            </a:r>
          </a:p>
        </p:txBody>
      </p:sp>
    </p:spTree>
    <p:extLst>
      <p:ext uri="{BB962C8B-B14F-4D97-AF65-F5344CB8AC3E}">
        <p14:creationId xmlns:p14="http://schemas.microsoft.com/office/powerpoint/2010/main" val="422969125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C2F63B3C-6F30-40DA-A703-981B318B5A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/>
              <a:t>Phishing</a:t>
            </a:r>
            <a:r>
              <a:rPr lang="hu-HU" dirty="0"/>
              <a:t> emails – Adathalász levelek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8D5C88EC-44AA-4A11-A1E0-5C9C528E98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endParaRPr lang="hu-HU" sz="1600" dirty="0"/>
          </a:p>
          <a:p>
            <a:pPr>
              <a:buFontTx/>
              <a:buChar char="-"/>
            </a:pPr>
            <a:r>
              <a:rPr lang="hu-HU" sz="1800" dirty="0"/>
              <a:t>a pszichológiai manipuláció e-mailben</a:t>
            </a:r>
          </a:p>
          <a:p>
            <a:pPr>
              <a:buFontTx/>
              <a:buChar char="-"/>
            </a:pPr>
            <a:r>
              <a:rPr lang="hu-HU" sz="1800" dirty="0"/>
              <a:t>a támadó vagy az előző ponthoz hasonló módszerrel segítségkérésnek álcázva próbál adatot szerezni, vagy a címzett egy hiteles partnerének próbál tűnni, pl. egy banknak</a:t>
            </a:r>
          </a:p>
          <a:p>
            <a:pPr>
              <a:buFontTx/>
              <a:buChar char="-"/>
            </a:pPr>
            <a:r>
              <a:rPr lang="hu-HU" sz="1800" dirty="0"/>
              <a:t>ezekben az esetekben a levélben gyakran valamilyen, akár valós esetre hivatkozva (pl. egy törvénymódosításra) igyekeznek információkat szerezni úgy, hogy a levélben egy adategyeztetésre szolgáló linket küldenek, amely egy a támadó birtokában lévő oldalra irányít</a:t>
            </a:r>
          </a:p>
          <a:p>
            <a:pPr>
              <a:buFontTx/>
              <a:buChar char="-"/>
            </a:pPr>
            <a:r>
              <a:rPr lang="hu-HU" sz="1800" dirty="0"/>
              <a:t>ilyen esetekben az </a:t>
            </a:r>
            <a:r>
              <a:rPr lang="hu-HU" sz="1800" dirty="0" err="1"/>
              <a:t>url</a:t>
            </a:r>
            <a:r>
              <a:rPr lang="hu-HU" sz="1800" dirty="0"/>
              <a:t> (a böngésző címsorában látható szöveg) az egyik legárulkodóbb</a:t>
            </a:r>
          </a:p>
          <a:p>
            <a:pPr>
              <a:buFontTx/>
              <a:buChar char="-"/>
            </a:pPr>
            <a:r>
              <a:rPr lang="hu-HU" sz="1800" dirty="0">
                <a:solidFill>
                  <a:srgbClr val="4B5E90"/>
                </a:solidFill>
              </a:rPr>
              <a:t>a hivatalok és bankok nem kérnek bizalmas adatot e-mailben!</a:t>
            </a:r>
          </a:p>
        </p:txBody>
      </p:sp>
    </p:spTree>
    <p:extLst>
      <p:ext uri="{BB962C8B-B14F-4D97-AF65-F5344CB8AC3E}">
        <p14:creationId xmlns:p14="http://schemas.microsoft.com/office/powerpoint/2010/main" val="143658194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47ABA44C-912F-45AF-A6F6-A729A12170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/>
              <a:t>Malwares</a:t>
            </a:r>
            <a:r>
              <a:rPr lang="hu-HU" dirty="0"/>
              <a:t> – Károkozó programok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CE2237EE-F4A3-42F8-BC15-50715DE4E7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363272" cy="4997152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Típusai:</a:t>
            </a:r>
          </a:p>
          <a:p>
            <a:pPr>
              <a:buFontTx/>
              <a:buChar char="-"/>
            </a:pPr>
            <a:r>
              <a:rPr lang="hu-HU" sz="1600" dirty="0"/>
              <a:t>vírusok </a:t>
            </a:r>
          </a:p>
          <a:p>
            <a:pPr>
              <a:buFontTx/>
              <a:buChar char="-"/>
            </a:pPr>
            <a:r>
              <a:rPr lang="hu-HU" sz="1600" dirty="0"/>
              <a:t>férgek </a:t>
            </a:r>
          </a:p>
          <a:p>
            <a:pPr>
              <a:buFontTx/>
              <a:buChar char="-"/>
            </a:pPr>
            <a:r>
              <a:rPr lang="hu-HU" sz="1600" dirty="0" err="1"/>
              <a:t>trója</a:t>
            </a:r>
            <a:r>
              <a:rPr lang="hu-HU" sz="1600" dirty="0"/>
              <a:t> programok </a:t>
            </a:r>
          </a:p>
          <a:p>
            <a:pPr>
              <a:buFontTx/>
              <a:buChar char="-"/>
            </a:pPr>
            <a:r>
              <a:rPr lang="hu-HU" sz="1600" dirty="0" err="1"/>
              <a:t>spyware</a:t>
            </a:r>
            <a:r>
              <a:rPr lang="hu-HU" sz="1600" dirty="0"/>
              <a:t> - kémprogram </a:t>
            </a:r>
          </a:p>
          <a:p>
            <a:pPr>
              <a:buFontTx/>
              <a:buChar char="-"/>
            </a:pPr>
            <a:r>
              <a:rPr lang="hu-HU" sz="1600" dirty="0" err="1"/>
              <a:t>adware</a:t>
            </a:r>
            <a:r>
              <a:rPr lang="hu-HU" sz="1600" dirty="0"/>
              <a:t> - reklámprogram </a:t>
            </a:r>
          </a:p>
          <a:p>
            <a:pPr>
              <a:buFontTx/>
              <a:buChar char="-"/>
            </a:pPr>
            <a:r>
              <a:rPr lang="hu-HU" sz="1600" dirty="0" err="1"/>
              <a:t>ransomware</a:t>
            </a:r>
            <a:r>
              <a:rPr lang="hu-HU" sz="1600" dirty="0"/>
              <a:t> – zsarolóvírus</a:t>
            </a:r>
          </a:p>
          <a:p>
            <a:pPr>
              <a:buFontTx/>
              <a:buChar char="-"/>
            </a:pPr>
            <a:r>
              <a:rPr lang="hu-HU" sz="1600" dirty="0" err="1"/>
              <a:t>rootkitek</a:t>
            </a:r>
            <a:r>
              <a:rPr lang="hu-HU" sz="1600" dirty="0"/>
              <a:t> </a:t>
            </a:r>
          </a:p>
          <a:p>
            <a:pPr>
              <a:buFontTx/>
              <a:buChar char="-"/>
            </a:pPr>
            <a:r>
              <a:rPr lang="hu-HU" sz="1600" dirty="0" err="1"/>
              <a:t>backdoorok</a:t>
            </a:r>
            <a:r>
              <a:rPr lang="hu-HU" sz="1600" dirty="0"/>
              <a:t> </a:t>
            </a:r>
          </a:p>
          <a:p>
            <a:pPr>
              <a:buFontTx/>
              <a:buChar char="-"/>
            </a:pPr>
            <a:r>
              <a:rPr lang="hu-HU" sz="1600" dirty="0"/>
              <a:t>vírushordozók </a:t>
            </a:r>
          </a:p>
          <a:p>
            <a:pPr>
              <a:buFontTx/>
              <a:buChar char="-"/>
            </a:pPr>
            <a:r>
              <a:rPr lang="hu-HU" sz="1600" dirty="0"/>
              <a:t>vírusgenerátorok </a:t>
            </a:r>
          </a:p>
          <a:p>
            <a:pPr>
              <a:buFontTx/>
              <a:buChar char="-"/>
            </a:pPr>
            <a:r>
              <a:rPr lang="hu-HU" sz="1600" dirty="0" err="1"/>
              <a:t>bankoló</a:t>
            </a:r>
            <a:r>
              <a:rPr lang="hu-HU" sz="1600" dirty="0"/>
              <a:t> vírusok </a:t>
            </a:r>
          </a:p>
          <a:p>
            <a:pPr>
              <a:buFontTx/>
              <a:buChar char="-"/>
            </a:pPr>
            <a:r>
              <a:rPr lang="hu-HU" sz="1600" dirty="0"/>
              <a:t>ANSI bombák </a:t>
            </a:r>
          </a:p>
          <a:p>
            <a:pPr>
              <a:buFontTx/>
              <a:buChar char="-"/>
            </a:pPr>
            <a:r>
              <a:rPr lang="hu-HU" sz="1600" dirty="0"/>
              <a:t>Makróvírusok</a:t>
            </a:r>
          </a:p>
          <a:p>
            <a:pPr marL="0" indent="0">
              <a:buNone/>
            </a:pPr>
            <a:endParaRPr lang="hu-HU" sz="1500" dirty="0"/>
          </a:p>
          <a:p>
            <a:pPr marL="0" indent="0">
              <a:buNone/>
            </a:pPr>
            <a:r>
              <a:rPr lang="hu-HU" sz="1700" dirty="0"/>
              <a:t>Bővebb információ a kártékony programokról: </a:t>
            </a:r>
            <a:r>
              <a:rPr lang="hu-HU" sz="1700" dirty="0">
                <a:hlinkClick r:id="rId2"/>
              </a:rPr>
              <a:t>https://hu.wikipedia.org/wiki/Malware</a:t>
            </a:r>
            <a:endParaRPr lang="hu-HU" sz="1700" dirty="0"/>
          </a:p>
          <a:p>
            <a:pPr marL="0" indent="0">
              <a:buNone/>
            </a:pPr>
            <a:endParaRPr lang="hu-HU" sz="1700" dirty="0"/>
          </a:p>
          <a:p>
            <a:pPr marL="0" indent="0">
              <a:buNone/>
            </a:pPr>
            <a:endParaRPr lang="hu-HU" sz="1600" dirty="0"/>
          </a:p>
          <a:p>
            <a:pPr>
              <a:buFontTx/>
              <a:buChar char="-"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</p:txBody>
      </p:sp>
      <p:sp>
        <p:nvSpPr>
          <p:cNvPr id="4" name="Szövegdoboz 3">
            <a:extLst>
              <a:ext uri="{FF2B5EF4-FFF2-40B4-BE49-F238E27FC236}">
                <a16:creationId xmlns:a16="http://schemas.microsoft.com/office/drawing/2014/main" id="{6EADF206-9C49-4B56-A47D-C40716F8AB72}"/>
              </a:ext>
            </a:extLst>
          </p:cNvPr>
          <p:cNvSpPr txBox="1"/>
          <p:nvPr/>
        </p:nvSpPr>
        <p:spPr>
          <a:xfrm>
            <a:off x="1187624" y="1844825"/>
            <a:ext cx="6552728" cy="58477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hu-HU" sz="1600" dirty="0">
                <a:solidFill>
                  <a:srgbClr val="4B5E90"/>
                </a:solidFill>
              </a:rPr>
              <a:t>A </a:t>
            </a:r>
            <a:r>
              <a:rPr lang="hu-HU" sz="1600" dirty="0" err="1">
                <a:solidFill>
                  <a:srgbClr val="4B5E90"/>
                </a:solidFill>
              </a:rPr>
              <a:t>malewares</a:t>
            </a:r>
            <a:r>
              <a:rPr lang="hu-HU" sz="1600" dirty="0">
                <a:solidFill>
                  <a:srgbClr val="4B5E90"/>
                </a:solidFill>
              </a:rPr>
              <a:t> egy gyűjtőnév, amelyet szó szerint legjobban károkozó programoknak lehet fordítani. </a:t>
            </a:r>
          </a:p>
        </p:txBody>
      </p:sp>
    </p:spTree>
    <p:extLst>
      <p:ext uri="{BB962C8B-B14F-4D97-AF65-F5344CB8AC3E}">
        <p14:creationId xmlns:p14="http://schemas.microsoft.com/office/powerpoint/2010/main" val="239276272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2037EF84-3239-4C93-85BA-61F5914749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hu-HU" sz="2000" dirty="0" err="1"/>
              <a:t>Ddos</a:t>
            </a:r>
            <a:r>
              <a:rPr lang="hu-HU" sz="2000" dirty="0"/>
              <a:t> – Elosztott szolgáltatásmegtagadással járó támadás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8601DED7-12C2-47E5-8CDF-9D1F1489640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hu-HU" sz="1600" dirty="0"/>
              <a:t>a </a:t>
            </a:r>
            <a:r>
              <a:rPr lang="hu-HU" sz="1600" dirty="0" err="1"/>
              <a:t>Dos</a:t>
            </a:r>
            <a:r>
              <a:rPr lang="hu-HU" sz="1600" dirty="0"/>
              <a:t> és </a:t>
            </a:r>
            <a:r>
              <a:rPr lang="hu-HU" sz="1600" dirty="0" err="1"/>
              <a:t>DDos</a:t>
            </a:r>
            <a:r>
              <a:rPr lang="hu-HU" sz="1600" dirty="0"/>
              <a:t> támadás lényege ugyanaz, a fő különbség, hogy a </a:t>
            </a:r>
            <a:r>
              <a:rPr lang="hu-HU" sz="1600" dirty="0" err="1"/>
              <a:t>Dos</a:t>
            </a:r>
            <a:r>
              <a:rPr lang="hu-HU" sz="1600" dirty="0"/>
              <a:t> egy számítógépről irányul a célpont felé, míg </a:t>
            </a:r>
            <a:r>
              <a:rPr lang="hu-HU" sz="1600" dirty="0" err="1"/>
              <a:t>DDos</a:t>
            </a:r>
            <a:r>
              <a:rPr lang="hu-HU" sz="1600" dirty="0"/>
              <a:t> sok, akár több száz számítógépről</a:t>
            </a:r>
          </a:p>
          <a:p>
            <a:pPr>
              <a:buFontTx/>
              <a:buChar char="-"/>
            </a:pPr>
            <a:r>
              <a:rPr lang="hu-HU" sz="1600" dirty="0"/>
              <a:t>az előbbi már viszonylag jól észlelhető, ezért manapság inkább az utóbbit használják</a:t>
            </a:r>
          </a:p>
          <a:p>
            <a:pPr>
              <a:buFontTx/>
              <a:buChar char="-"/>
            </a:pPr>
            <a:r>
              <a:rPr lang="hu-HU" sz="1600" dirty="0"/>
              <a:t>nem könnyű ellene védekezi, mert nehéz felismerni, hogy a szervert támadás érte, vagy tényleg sok valódi felhasználó fordul egy időben a szerverhez kéréssel</a:t>
            </a:r>
          </a:p>
          <a:p>
            <a:pPr>
              <a:buFontTx/>
              <a:buChar char="-"/>
            </a:pPr>
            <a:r>
              <a:rPr lang="hu-HU" sz="1600" dirty="0"/>
              <a:t>a támadás célja, hogy túlterhelje és ezzel megbénítsa a célpontot, hogy az ne tudja ellátni feladatát.</a:t>
            </a:r>
          </a:p>
          <a:p>
            <a:pPr>
              <a:buFontTx/>
              <a:buChar char="-"/>
            </a:pPr>
            <a:r>
              <a:rPr lang="hu-HU" sz="1600" dirty="0"/>
              <a:t>mivel KKV-k esetében ritkán fordul elő, hogy intranetet, komolyabb belső hálózatot tartsanak fenn, így elsősorban a publikus, bárki számára elérhető szerverek esetében van esély ilyen támadásra</a:t>
            </a:r>
          </a:p>
          <a:p>
            <a:pPr>
              <a:buFontTx/>
              <a:buChar char="-"/>
            </a:pPr>
            <a:r>
              <a:rPr lang="hu-HU" sz="1600" dirty="0"/>
              <a:t>célja gyakran nem információ szerzés, hanem a tevékenység meggátolása, így versenyhátrány, bevételkiesés okozása</a:t>
            </a:r>
          </a:p>
          <a:p>
            <a:pPr>
              <a:buFontTx/>
              <a:buChar char="-"/>
            </a:pPr>
            <a:r>
              <a:rPr lang="hu-HU" sz="1600" dirty="0"/>
              <a:t>a védekezés a megelőzés és a monitorozás lehet</a:t>
            </a:r>
          </a:p>
          <a:p>
            <a:pPr>
              <a:buFontTx/>
              <a:buChar char="-"/>
            </a:pPr>
            <a:r>
              <a:rPr lang="hu-HU" sz="1600" dirty="0"/>
              <a:t>ár-érték arányban gyakran jobban megéri a szerver üzemeltetését külső szolgáltatóra bízni, mellyel versenyelőnyhöz juthatunk</a:t>
            </a:r>
          </a:p>
        </p:txBody>
      </p:sp>
    </p:spTree>
    <p:extLst>
      <p:ext uri="{BB962C8B-B14F-4D97-AF65-F5344CB8AC3E}">
        <p14:creationId xmlns:p14="http://schemas.microsoft.com/office/powerpoint/2010/main" val="181070732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lcím 2">
            <a:extLst>
              <a:ext uri="{FF2B5EF4-FFF2-40B4-BE49-F238E27FC236}">
                <a16:creationId xmlns:a16="http://schemas.microsoft.com/office/drawing/2014/main" id="{AFFADF7B-5EC1-41FE-A9D6-50001699C8B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hu-HU" b="1" dirty="0"/>
          </a:p>
          <a:p>
            <a:pPr marL="0" indent="0" algn="ctr">
              <a:buNone/>
            </a:pPr>
            <a:r>
              <a:rPr lang="hu-HU" b="1" dirty="0"/>
              <a:t>VI</a:t>
            </a:r>
            <a:r>
              <a:rPr lang="hu-HU" dirty="0"/>
              <a:t>. </a:t>
            </a:r>
          </a:p>
          <a:p>
            <a:endParaRPr lang="hu-HU" dirty="0"/>
          </a:p>
          <a:p>
            <a:pPr marL="0" indent="0" algn="ctr">
              <a:buNone/>
            </a:pPr>
            <a:r>
              <a:rPr lang="hu-HU" dirty="0"/>
              <a:t>Versenyelőnyök</a:t>
            </a:r>
          </a:p>
          <a:p>
            <a:pPr marL="0" indent="0">
              <a:buNone/>
            </a:pPr>
            <a:endParaRPr lang="hu-HU" dirty="0"/>
          </a:p>
          <a:p>
            <a:pPr marL="0" indent="0" algn="ctr">
              <a:buNone/>
            </a:pPr>
            <a:r>
              <a:rPr lang="hu-HU" sz="1600" dirty="0"/>
              <a:t>Részletes tájékoztatás: </a:t>
            </a:r>
            <a:r>
              <a:rPr lang="hu-HU" sz="1600" dirty="0">
                <a:hlinkClick r:id="rId2"/>
              </a:rPr>
              <a:t>https://kepezz.hu/VideoLibraryArticle/Details/4</a:t>
            </a:r>
            <a:r>
              <a:rPr lang="hu-HU" sz="1600" dirty="0"/>
              <a:t>  (regisztráció után)</a:t>
            </a:r>
          </a:p>
          <a:p>
            <a:endParaRPr lang="hu-HU" dirty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21332630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CF985E00-9ED6-445E-A61E-7B88727F7B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7989" y="44624"/>
            <a:ext cx="7868427" cy="936104"/>
          </a:xfrm>
        </p:spPr>
        <p:txBody>
          <a:bodyPr>
            <a:normAutofit/>
          </a:bodyPr>
          <a:lstStyle/>
          <a:p>
            <a:r>
              <a:rPr lang="hu-HU" dirty="0"/>
              <a:t>versenyelőnyök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410BD30B-BBD3-4026-9B65-3C7F71BF86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hu-HU" sz="1800" dirty="0">
                <a:solidFill>
                  <a:srgbClr val="4B5E90"/>
                </a:solidFill>
              </a:rPr>
              <a:t>Általános adatvédelem:</a:t>
            </a:r>
          </a:p>
          <a:p>
            <a:pPr marL="0" indent="0">
              <a:buNone/>
            </a:pPr>
            <a:endParaRPr lang="hu-HU" sz="1800" dirty="0">
              <a:solidFill>
                <a:srgbClr val="4B5E90"/>
              </a:solidFill>
            </a:endParaRPr>
          </a:p>
          <a:p>
            <a:pPr>
              <a:buFontTx/>
              <a:buChar char="-"/>
            </a:pPr>
            <a:r>
              <a:rPr lang="hu-HU" sz="1800" dirty="0"/>
              <a:t>növekszik az ügyfelek bizalma, hatékonyabb működés, ezáltal versenyelőny a piacon</a:t>
            </a:r>
          </a:p>
          <a:p>
            <a:pPr marL="0" indent="0">
              <a:buNone/>
            </a:pPr>
            <a:endParaRPr lang="hu-HU" sz="1800" dirty="0"/>
          </a:p>
          <a:p>
            <a:pPr marL="0" indent="0">
              <a:buNone/>
            </a:pPr>
            <a:r>
              <a:rPr lang="hu-HU" sz="1800" dirty="0">
                <a:solidFill>
                  <a:srgbClr val="4B5E90"/>
                </a:solidFill>
              </a:rPr>
              <a:t>Szoftvertámogatás:</a:t>
            </a:r>
          </a:p>
          <a:p>
            <a:pPr marL="0" indent="0">
              <a:buNone/>
            </a:pPr>
            <a:endParaRPr lang="hu-HU" sz="1800" dirty="0">
              <a:solidFill>
                <a:srgbClr val="4B5E90"/>
              </a:solidFill>
            </a:endParaRPr>
          </a:p>
          <a:p>
            <a:pPr>
              <a:buFontTx/>
              <a:buChar char="-"/>
            </a:pPr>
            <a:r>
              <a:rPr lang="hu-HU" sz="1800" dirty="0"/>
              <a:t>megfelelő ár-érték arányú termék alkalmazása versenyelőny a piacon</a:t>
            </a:r>
          </a:p>
          <a:p>
            <a:pPr>
              <a:buFontTx/>
              <a:buChar char="-"/>
            </a:pPr>
            <a:endParaRPr lang="hu-HU" sz="1800" dirty="0"/>
          </a:p>
          <a:p>
            <a:pPr marL="0" indent="0">
              <a:buNone/>
            </a:pPr>
            <a:r>
              <a:rPr lang="hu-HU" sz="1800" dirty="0">
                <a:solidFill>
                  <a:srgbClr val="4B5E90"/>
                </a:solidFill>
              </a:rPr>
              <a:t>Szakértelem:</a:t>
            </a:r>
          </a:p>
          <a:p>
            <a:pPr marL="0" indent="0">
              <a:buNone/>
            </a:pPr>
            <a:endParaRPr lang="hu-HU" sz="1800" dirty="0">
              <a:solidFill>
                <a:srgbClr val="4B5E90"/>
              </a:solidFill>
            </a:endParaRPr>
          </a:p>
          <a:p>
            <a:pPr>
              <a:buFontTx/>
              <a:buChar char="-"/>
            </a:pPr>
            <a:r>
              <a:rPr lang="hu-HU" sz="1600" dirty="0"/>
              <a:t>ár-érték arányban gyakran jobban megéri a szerver üzemeltetését külső szolgáltatóra bízni, mellyel versenyelőnyhöz juthatunk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800" dirty="0"/>
          </a:p>
          <a:p>
            <a:pPr marL="0" indent="0">
              <a:buNone/>
            </a:pPr>
            <a:endParaRPr lang="hu-HU" sz="1800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139556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>
            <a:extLst>
              <a:ext uri="{FF2B5EF4-FFF2-40B4-BE49-F238E27FC236}">
                <a16:creationId xmlns:a16="http://schemas.microsoft.com/office/drawing/2014/main" id="{1AED06AC-DC24-49DA-BB1C-56AFDE6847A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hu-HU" b="1" dirty="0"/>
          </a:p>
          <a:p>
            <a:pPr marL="0" indent="0" algn="ctr">
              <a:buNone/>
            </a:pPr>
            <a:r>
              <a:rPr lang="hu-HU" b="1" dirty="0"/>
              <a:t>VII.</a:t>
            </a:r>
          </a:p>
          <a:p>
            <a:pPr marL="0" indent="0" algn="ctr">
              <a:buNone/>
            </a:pPr>
            <a:endParaRPr lang="hu-HU" b="1" dirty="0"/>
          </a:p>
          <a:p>
            <a:pPr marL="0" indent="0" algn="ctr">
              <a:buNone/>
            </a:pPr>
            <a:r>
              <a:rPr lang="hu-HU" dirty="0"/>
              <a:t>Ajánlott képzési tematika</a:t>
            </a:r>
          </a:p>
          <a:p>
            <a:pPr marL="0" indent="0" algn="ctr">
              <a:buNone/>
            </a:pPr>
            <a:endParaRPr lang="hu-HU" dirty="0"/>
          </a:p>
          <a:p>
            <a:pPr marL="0" indent="0" algn="ctr">
              <a:buNone/>
            </a:pPr>
            <a:r>
              <a:rPr lang="hu-HU" sz="1600" dirty="0"/>
              <a:t>Részletes tájékoztatás: </a:t>
            </a:r>
            <a:r>
              <a:rPr lang="hu-HU" sz="1600" dirty="0">
                <a:hlinkClick r:id="rId2"/>
              </a:rPr>
              <a:t>https://kepezz.hu/VideoLibraryArticle/Details/4</a:t>
            </a:r>
            <a:r>
              <a:rPr lang="hu-HU" sz="1600" dirty="0"/>
              <a:t>  (regisztráció után)</a:t>
            </a:r>
          </a:p>
          <a:p>
            <a:pPr marL="0" indent="0" algn="ctr">
              <a:buNone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5907299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54C2FF06-11AC-4E85-8EEA-2A7883D109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/>
              <a:t>gdpr</a:t>
            </a:r>
            <a:endParaRPr lang="hu-HU" dirty="0"/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951069A4-5344-4513-9096-D0A521C3D7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FontTx/>
              <a:buChar char="-"/>
            </a:pPr>
            <a:r>
              <a:rPr lang="hu-HU" sz="1400" dirty="0"/>
              <a:t>Adatvédelmi Alapfogalmak </a:t>
            </a:r>
          </a:p>
          <a:p>
            <a:pPr>
              <a:buFontTx/>
              <a:buChar char="-"/>
            </a:pPr>
            <a:r>
              <a:rPr lang="hu-HU" sz="1400" dirty="0"/>
              <a:t>Az adatkezelés jogalapjai </a:t>
            </a:r>
          </a:p>
          <a:p>
            <a:pPr>
              <a:buFontTx/>
              <a:buChar char="-"/>
            </a:pPr>
            <a:r>
              <a:rPr lang="hu-HU" sz="1400" dirty="0"/>
              <a:t>NAIH ajánlások állásfoglalások KKV-kal kapcsolatban </a:t>
            </a:r>
          </a:p>
          <a:p>
            <a:pPr>
              <a:buFontTx/>
              <a:buChar char="-"/>
            </a:pPr>
            <a:r>
              <a:rPr lang="hu-HU" sz="1400" dirty="0"/>
              <a:t>Régi adatbázisok GDPR megfeleltetése </a:t>
            </a:r>
          </a:p>
          <a:p>
            <a:pPr>
              <a:buFontTx/>
              <a:buChar char="-"/>
            </a:pPr>
            <a:r>
              <a:rPr lang="hu-HU" sz="1400" dirty="0"/>
              <a:t>A kötelező szervezeti </a:t>
            </a:r>
          </a:p>
          <a:p>
            <a:pPr>
              <a:buFontTx/>
              <a:buChar char="-"/>
            </a:pPr>
            <a:r>
              <a:rPr lang="hu-HU" sz="1400" dirty="0"/>
              <a:t>Hogyan végezzük az adatkezeléseink nyilvántartását? </a:t>
            </a:r>
          </a:p>
          <a:p>
            <a:pPr>
              <a:buFontTx/>
              <a:buChar char="-"/>
            </a:pPr>
            <a:r>
              <a:rPr lang="hu-HU" sz="1400" dirty="0"/>
              <a:t>Mi az adatvédelmi hatásvizsgálat? </a:t>
            </a:r>
          </a:p>
          <a:p>
            <a:pPr>
              <a:buFontTx/>
              <a:buChar char="-"/>
            </a:pPr>
            <a:r>
              <a:rPr lang="hu-HU" sz="1400" dirty="0"/>
              <a:t>Milyen adatvédelmi intézkedésekre van szükség? </a:t>
            </a:r>
          </a:p>
          <a:p>
            <a:pPr>
              <a:buFontTx/>
              <a:buChar char="-"/>
            </a:pPr>
            <a:r>
              <a:rPr lang="hu-HU" sz="1400" dirty="0"/>
              <a:t>Milyen a jó tájékoztatás, hogyan épül fel a szabályzat, milyen elemeket kell, hogy tartalmazzon?</a:t>
            </a:r>
          </a:p>
          <a:p>
            <a:pPr>
              <a:buFontTx/>
              <a:buChar char="-"/>
            </a:pPr>
            <a:r>
              <a:rPr lang="hu-HU" sz="1400" dirty="0"/>
              <a:t>Hogyan kezeljük adatvédelmi incidenseket?</a:t>
            </a:r>
          </a:p>
          <a:p>
            <a:pPr>
              <a:buFontTx/>
              <a:buChar char="-"/>
            </a:pPr>
            <a:r>
              <a:rPr lang="hu-HU" sz="1400" dirty="0"/>
              <a:t>Munkahelyi adatkezelések sajátosságai </a:t>
            </a:r>
          </a:p>
          <a:p>
            <a:pPr>
              <a:buFontTx/>
              <a:buChar char="-"/>
            </a:pPr>
            <a:r>
              <a:rPr lang="hu-HU" sz="1400" dirty="0"/>
              <a:t>Miért kell bevonni a munkavállalókat a törvényi kötelezettségek teljesítésébe? </a:t>
            </a:r>
          </a:p>
          <a:p>
            <a:pPr>
              <a:buFontTx/>
              <a:buChar char="-"/>
            </a:pPr>
            <a:r>
              <a:rPr lang="hu-HU" sz="1400" dirty="0"/>
              <a:t>Céges laptop, céges mobil, e-mail fiók helyes ellenőrzése és az adatvédelmi tisztviselő feladatai</a:t>
            </a:r>
          </a:p>
          <a:p>
            <a:pPr>
              <a:buFontTx/>
              <a:buChar char="-"/>
            </a:pPr>
            <a:r>
              <a:rPr lang="hu-HU" sz="1400" dirty="0"/>
              <a:t>Partnerek, ügyfelek adatai kezelésének jellemzői </a:t>
            </a:r>
          </a:p>
          <a:p>
            <a:pPr>
              <a:buFontTx/>
              <a:buChar char="-"/>
            </a:pPr>
            <a:r>
              <a:rPr lang="hu-HU" sz="1400" dirty="0"/>
              <a:t>Adatátadás harmadik félnek </a:t>
            </a:r>
          </a:p>
          <a:p>
            <a:pPr>
              <a:buFontTx/>
              <a:buChar char="-"/>
            </a:pPr>
            <a:r>
              <a:rPr lang="hu-HU" sz="1400" dirty="0"/>
              <a:t>Teljes törlés megvalósítás </a:t>
            </a:r>
          </a:p>
          <a:p>
            <a:pPr>
              <a:buFontTx/>
              <a:buChar char="-"/>
            </a:pPr>
            <a:r>
              <a:rPr lang="hu-HU" sz="1400" dirty="0"/>
              <a:t>Profilalkotás </a:t>
            </a:r>
          </a:p>
          <a:p>
            <a:pPr>
              <a:buFontTx/>
              <a:buChar char="-"/>
            </a:pPr>
            <a:r>
              <a:rPr lang="hu-HU" sz="1400" dirty="0"/>
              <a:t>Honlapok adatkezelése </a:t>
            </a:r>
          </a:p>
          <a:p>
            <a:pPr>
              <a:buFontTx/>
              <a:buChar char="-"/>
            </a:pPr>
            <a:r>
              <a:rPr lang="hu-HU" sz="1400" dirty="0"/>
              <a:t>A </a:t>
            </a:r>
            <a:r>
              <a:rPr lang="hu-HU" sz="1400" dirty="0" err="1"/>
              <a:t>cookie</a:t>
            </a:r>
            <a:r>
              <a:rPr lang="hu-HU" sz="1400" dirty="0"/>
              <a:t> szabályozás </a:t>
            </a:r>
          </a:p>
          <a:p>
            <a:pPr>
              <a:buFontTx/>
              <a:buChar char="-"/>
            </a:pPr>
            <a:r>
              <a:rPr lang="hu-HU" sz="1400" dirty="0"/>
              <a:t>Kamerarendszerek telepítése, működtetése a gyakorlatban </a:t>
            </a:r>
          </a:p>
          <a:p>
            <a:pPr>
              <a:buFontTx/>
              <a:buChar char="-"/>
            </a:pPr>
            <a:r>
              <a:rPr lang="hu-HU" sz="1400" dirty="0"/>
              <a:t>Az információbiztonság és adatvédelem kapcsolódása a GDPR-ban – Miért nem elegendő kizárólag a jogi oldallal, vagy kizárólag az informatikai oldallal foglalkozni? </a:t>
            </a:r>
          </a:p>
        </p:txBody>
      </p:sp>
    </p:spTree>
    <p:extLst>
      <p:ext uri="{BB962C8B-B14F-4D97-AF65-F5344CB8AC3E}">
        <p14:creationId xmlns:p14="http://schemas.microsoft.com/office/powerpoint/2010/main" val="282954192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61CDC5CD-6377-4E9F-9FC0-CAF3F23599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Adatvédelem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7DF28C01-46B1-4EA0-9525-6ED0DF2CDB5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endParaRPr lang="hu-HU" sz="1800" dirty="0"/>
          </a:p>
          <a:p>
            <a:pPr>
              <a:buFontTx/>
              <a:buChar char="-"/>
            </a:pPr>
            <a:r>
              <a:rPr lang="hu-HU" sz="1800" dirty="0"/>
              <a:t>Alapok</a:t>
            </a:r>
          </a:p>
          <a:p>
            <a:pPr>
              <a:buFontTx/>
              <a:buChar char="-"/>
            </a:pPr>
            <a:r>
              <a:rPr lang="hu-HU" sz="1800" dirty="0"/>
              <a:t>IT biztonság</a:t>
            </a:r>
          </a:p>
          <a:p>
            <a:pPr>
              <a:buFontTx/>
              <a:buChar char="-"/>
            </a:pPr>
            <a:r>
              <a:rPr lang="hu-HU" sz="1800" dirty="0"/>
              <a:t>IT RISK: Információ biztonság, kockázatok</a:t>
            </a:r>
          </a:p>
          <a:p>
            <a:pPr>
              <a:buFontTx/>
              <a:buChar char="-"/>
            </a:pPr>
            <a:r>
              <a:rPr lang="hu-HU" sz="1800" dirty="0"/>
              <a:t>Határvédelmi technológiák</a:t>
            </a:r>
          </a:p>
          <a:p>
            <a:pPr>
              <a:buFontTx/>
              <a:buChar char="-"/>
            </a:pPr>
            <a:r>
              <a:rPr lang="hu-HU" sz="1800" dirty="0"/>
              <a:t>Behatolásvédelem</a:t>
            </a:r>
          </a:p>
          <a:p>
            <a:pPr>
              <a:buFontTx/>
              <a:buChar char="-"/>
            </a:pPr>
            <a:r>
              <a:rPr lang="hu-HU" sz="1800" dirty="0"/>
              <a:t>Wifi biztonság</a:t>
            </a:r>
          </a:p>
          <a:p>
            <a:pPr>
              <a:buFontTx/>
              <a:buChar char="-"/>
            </a:pPr>
            <a:r>
              <a:rPr lang="hu-HU" sz="1800" dirty="0"/>
              <a:t>PKI és elektronikus aláírás</a:t>
            </a:r>
          </a:p>
          <a:p>
            <a:pPr>
              <a:buFontTx/>
              <a:buChar char="-"/>
            </a:pPr>
            <a:r>
              <a:rPr lang="hu-HU" sz="1800" dirty="0"/>
              <a:t>Naplófeldolgozás és elemzés</a:t>
            </a:r>
          </a:p>
          <a:p>
            <a:pPr>
              <a:buFontTx/>
              <a:buChar char="-"/>
            </a:pPr>
            <a:r>
              <a:rPr lang="hu-HU" sz="1800" dirty="0"/>
              <a:t>Megbízhatóság</a:t>
            </a:r>
          </a:p>
        </p:txBody>
      </p:sp>
    </p:spTree>
    <p:extLst>
      <p:ext uri="{BB962C8B-B14F-4D97-AF65-F5344CB8AC3E}">
        <p14:creationId xmlns:p14="http://schemas.microsoft.com/office/powerpoint/2010/main" val="329481736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>
            <a:extLst>
              <a:ext uri="{FF2B5EF4-FFF2-40B4-BE49-F238E27FC236}">
                <a16:creationId xmlns:a16="http://schemas.microsoft.com/office/drawing/2014/main" id="{0415B31B-F488-4698-839F-6BE3B6A3D60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hu-HU" b="1" dirty="0"/>
          </a:p>
          <a:p>
            <a:pPr marL="0" indent="0" algn="ctr">
              <a:buNone/>
            </a:pPr>
            <a:r>
              <a:rPr lang="hu-HU" b="1" dirty="0"/>
              <a:t>VI. </a:t>
            </a:r>
          </a:p>
          <a:p>
            <a:pPr marL="0" indent="0" algn="ctr">
              <a:buNone/>
            </a:pPr>
            <a:endParaRPr lang="hu-HU" b="1" dirty="0"/>
          </a:p>
          <a:p>
            <a:pPr marL="0" indent="0" algn="ctr">
              <a:buNone/>
            </a:pPr>
            <a:r>
              <a:rPr lang="hu-HU" dirty="0"/>
              <a:t>Összefoglalás</a:t>
            </a:r>
          </a:p>
          <a:p>
            <a:pPr marL="0" indent="0" algn="ctr">
              <a:buNone/>
            </a:pPr>
            <a:endParaRPr lang="hu-HU" dirty="0"/>
          </a:p>
          <a:p>
            <a:pPr marL="0" indent="0" algn="ctr">
              <a:buNone/>
            </a:pPr>
            <a:r>
              <a:rPr lang="hu-HU" sz="1600" dirty="0"/>
              <a:t>Részletes tájékoztatás: </a:t>
            </a:r>
            <a:r>
              <a:rPr lang="hu-HU" sz="1600" dirty="0">
                <a:hlinkClick r:id="rId2"/>
              </a:rPr>
              <a:t>https://kepezz.hu/VideoLibraryArticle/Details/4</a:t>
            </a:r>
            <a:r>
              <a:rPr lang="hu-HU" sz="1600" dirty="0"/>
              <a:t> (regisztráció után)</a:t>
            </a:r>
          </a:p>
          <a:p>
            <a:pPr marL="0" indent="0" algn="ctr">
              <a:buNone/>
            </a:pPr>
            <a:endParaRPr lang="hu-HU" dirty="0"/>
          </a:p>
          <a:p>
            <a:pPr marL="0" indent="0" algn="ctr">
              <a:buNone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59442239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B23C12CB-F714-4330-A65E-DB7711C3A7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összefoglalás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8B2DFC5C-A691-44AF-B065-EDD3EA58E741}"/>
              </a:ext>
            </a:extLst>
          </p:cNvPr>
          <p:cNvSpPr>
            <a:spLocks noGrp="1"/>
          </p:cNvSpPr>
          <p:nvPr>
            <p:ph idx="1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 algn="ctr">
              <a:buNone/>
            </a:pPr>
            <a:endParaRPr lang="hu-HU" sz="1800" dirty="0"/>
          </a:p>
          <a:p>
            <a:pPr marL="0" indent="0" algn="ctr">
              <a:buNone/>
            </a:pPr>
            <a:endParaRPr lang="hu-HU" sz="1800" dirty="0"/>
          </a:p>
          <a:p>
            <a:pPr marL="0" indent="0" algn="ctr">
              <a:buNone/>
            </a:pPr>
            <a:r>
              <a:rPr lang="hu-HU" sz="1800" dirty="0"/>
              <a:t>Ez a dokumentum egy rövid áttekintést nyújtott arról, hogy milyen szükséges óvintézkedéseket kell megtenni egy hazai kis-, vagy középvállalkozásnak, illetve milyen lehetőségei kínálkoznak erre. </a:t>
            </a:r>
          </a:p>
          <a:p>
            <a:pPr marL="0" indent="0" algn="ctr">
              <a:buNone/>
            </a:pPr>
            <a:r>
              <a:rPr lang="hu-HU" sz="1800" dirty="0"/>
              <a:t>Talán nem is gondolnánk, de a kockázatok egy-egy szabály, vagy jógyakorlat betartásával, tehát kis szervezéssel, költség nélkül is csökkenthetők. </a:t>
            </a:r>
          </a:p>
          <a:p>
            <a:pPr marL="0" indent="0" algn="ctr">
              <a:buNone/>
            </a:pPr>
            <a:r>
              <a:rPr lang="hu-HU" sz="1800" dirty="0"/>
              <a:t>Más területeken a megfelelő software kiválasztása lehet a megoldás, de van ahol érdemes szakember segítségét igénybe venni, esetleg arra affinitást érző munkatársat beiskolázni.</a:t>
            </a:r>
          </a:p>
        </p:txBody>
      </p:sp>
    </p:spTree>
    <p:extLst>
      <p:ext uri="{BB962C8B-B14F-4D97-AF65-F5344CB8AC3E}">
        <p14:creationId xmlns:p14="http://schemas.microsoft.com/office/powerpoint/2010/main" val="603396699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043608" y="908720"/>
            <a:ext cx="5355704" cy="1656184"/>
          </a:xfrm>
        </p:spPr>
        <p:txBody>
          <a:bodyPr/>
          <a:lstStyle/>
          <a:p>
            <a:r>
              <a:rPr lang="hu-HU" sz="2000" dirty="0"/>
              <a:t>Részletes tájékoztatásért látogasson el a </a:t>
            </a:r>
            <a:r>
              <a:rPr lang="hu-HU" sz="2000" dirty="0">
                <a:hlinkClick r:id="rId4"/>
              </a:rPr>
              <a:t>www.kepezz.hu</a:t>
            </a:r>
            <a:r>
              <a:rPr lang="hu-HU" sz="2000" dirty="0"/>
              <a:t> oldalra</a:t>
            </a:r>
            <a:br>
              <a:rPr lang="hu-HU" dirty="0"/>
            </a:br>
            <a:br>
              <a:rPr lang="hu-HU" dirty="0"/>
            </a:br>
            <a:br>
              <a:rPr lang="hu-HU" dirty="0"/>
            </a:br>
            <a:r>
              <a:rPr lang="hu-HU" sz="2000" dirty="0"/>
              <a:t>MAGYAR KERESKEDELMI ÉS IPARKAMARA	</a:t>
            </a:r>
            <a:br>
              <a:rPr lang="hu-HU" sz="2000" dirty="0"/>
            </a:br>
            <a:br>
              <a:rPr lang="hu-HU" sz="2000" dirty="0"/>
            </a:br>
            <a:r>
              <a:rPr lang="hu-HU" sz="1000" dirty="0"/>
              <a:t>info.ginop617@mkik.hu		</a:t>
            </a:r>
            <a:br>
              <a:rPr lang="hu-HU" sz="1000" dirty="0"/>
            </a:br>
            <a:r>
              <a:rPr lang="hu-HU" sz="1200" dirty="0"/>
              <a:t>	</a:t>
            </a:r>
            <a:br>
              <a:rPr lang="hu-HU" sz="1000" dirty="0"/>
            </a:br>
            <a:r>
              <a:rPr lang="hu-HU" sz="1000" dirty="0"/>
              <a:t> 	</a:t>
            </a:r>
            <a:r>
              <a:rPr lang="hu-HU" sz="2000" dirty="0"/>
              <a:t>	</a:t>
            </a:r>
            <a:endParaRPr lang="hu-HU" sz="1000" dirty="0"/>
          </a:p>
        </p:txBody>
      </p:sp>
      <p:pic>
        <p:nvPicPr>
          <p:cNvPr id="4" name="Kép 3">
            <a:extLst>
              <a:ext uri="{FF2B5EF4-FFF2-40B4-BE49-F238E27FC236}">
                <a16:creationId xmlns:a16="http://schemas.microsoft.com/office/drawing/2014/main" id="{4CA0E00F-A913-486C-ACD8-EF3A827F286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9592" y="4770580"/>
            <a:ext cx="2449598" cy="788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55289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GYENI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1138</TotalTime>
  <Words>3261</Words>
  <Application>Microsoft Office PowerPoint</Application>
  <PresentationFormat>Diavetítés a képernyőre (4:3 oldalarány)</PresentationFormat>
  <Paragraphs>410</Paragraphs>
  <Slides>43</Slides>
  <Notes>3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3</vt:i4>
      </vt:variant>
      <vt:variant>
        <vt:lpstr>Téma</vt:lpstr>
      </vt:variant>
      <vt:variant>
        <vt:i4>1</vt:i4>
      </vt:variant>
      <vt:variant>
        <vt:lpstr>Diacímek</vt:lpstr>
      </vt:variant>
      <vt:variant>
        <vt:i4>43</vt:i4>
      </vt:variant>
    </vt:vector>
  </HeadingPairs>
  <TitlesOfParts>
    <vt:vector size="47" baseType="lpstr">
      <vt:lpstr>Arial</vt:lpstr>
      <vt:lpstr>Calibri</vt:lpstr>
      <vt:lpstr>Comfortaa</vt:lpstr>
      <vt:lpstr>Office-téma</vt:lpstr>
      <vt:lpstr>GINOP 6.1.7-17   Munkahelyi képzések támogatása mikro-, kis- és középvállalatok és nagyvállalatok munkavállalói számára indított képzések szakmai támogató programja    </vt:lpstr>
      <vt:lpstr>  informatikai adatvédelem     2021</vt:lpstr>
      <vt:lpstr>PowerPoint-bemutató</vt:lpstr>
      <vt:lpstr>bevezetés</vt:lpstr>
      <vt:lpstr>Vonatkozó  jogszabályok</vt:lpstr>
      <vt:lpstr>IT biztonsági előírások készítése</vt:lpstr>
      <vt:lpstr>PowerPoint-bemutató</vt:lpstr>
      <vt:lpstr>Fizikai védelem</vt:lpstr>
      <vt:lpstr>Fizikai védelem</vt:lpstr>
      <vt:lpstr>jelszavak</vt:lpstr>
      <vt:lpstr>Több faktoros bejelentkezés</vt:lpstr>
      <vt:lpstr>Munkahelyen belüli védelem</vt:lpstr>
      <vt:lpstr>Eszközszintű titkosítás</vt:lpstr>
      <vt:lpstr>vírusirtó</vt:lpstr>
      <vt:lpstr>Szoftverek naprakészen tartása</vt:lpstr>
      <vt:lpstr>PowerPoint-bemutató</vt:lpstr>
      <vt:lpstr>Adatok osztályozása</vt:lpstr>
      <vt:lpstr>Adatok osztályozása</vt:lpstr>
      <vt:lpstr>Adatok osztályozása</vt:lpstr>
      <vt:lpstr>Adatok osztályozása</vt:lpstr>
      <vt:lpstr>Jogosultság-kezelés</vt:lpstr>
      <vt:lpstr>GDPR – ügyféladatok kezelése</vt:lpstr>
      <vt:lpstr>Biztonsági mentések (felhő)</vt:lpstr>
      <vt:lpstr>Biztonsági mentések (felhő)</vt:lpstr>
      <vt:lpstr>Elektronikus levelezés védelme</vt:lpstr>
      <vt:lpstr>Digitális aláírás</vt:lpstr>
      <vt:lpstr>Digitális aláírás</vt:lpstr>
      <vt:lpstr>PowerPoint-bemutató</vt:lpstr>
      <vt:lpstr>Wi-Fi titkosítás</vt:lpstr>
      <vt:lpstr>Virtuális magánhálózatok (VPN)</vt:lpstr>
      <vt:lpstr>PowerPoint-bemutató</vt:lpstr>
      <vt:lpstr>Social hacking – pszichológiai manipuláció</vt:lpstr>
      <vt:lpstr>Phishing emails – Adathalász levelek</vt:lpstr>
      <vt:lpstr>Malwares – Károkozó programok</vt:lpstr>
      <vt:lpstr>Ddos – Elosztott szolgáltatásmegtagadással járó támadás</vt:lpstr>
      <vt:lpstr>PowerPoint-bemutató</vt:lpstr>
      <vt:lpstr>versenyelőnyök</vt:lpstr>
      <vt:lpstr>PowerPoint-bemutató</vt:lpstr>
      <vt:lpstr>gdpr</vt:lpstr>
      <vt:lpstr>Adatvédelem</vt:lpstr>
      <vt:lpstr>PowerPoint-bemutató</vt:lpstr>
      <vt:lpstr>összefoglalás</vt:lpstr>
      <vt:lpstr>Részletes tájékoztatásért látogasson el a www.kepezz.hu oldalra   MAGYAR KERESKEDELMI ÉS IPARKAMARA   info.ginop617@mkik.hu        </vt:lpstr>
    </vt:vector>
  </TitlesOfParts>
  <Company>novak.adam@gmail.com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Asdfsdafa dsfasd asdf</dc:title>
  <dc:creator>Ádám Novák</dc:creator>
  <cp:lastModifiedBy>Kiss Violetta</cp:lastModifiedBy>
  <cp:revision>994</cp:revision>
  <cp:lastPrinted>2019-09-17T07:24:41Z</cp:lastPrinted>
  <dcterms:created xsi:type="dcterms:W3CDTF">2014-03-03T11:13:53Z</dcterms:created>
  <dcterms:modified xsi:type="dcterms:W3CDTF">2021-04-28T12:56:05Z</dcterms:modified>
</cp:coreProperties>
</file>