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5"/>
  </p:notesMasterIdLst>
  <p:sldIdLst>
    <p:sldId id="256" r:id="rId2"/>
    <p:sldId id="297" r:id="rId3"/>
    <p:sldId id="264" r:id="rId4"/>
    <p:sldId id="303" r:id="rId5"/>
    <p:sldId id="354" r:id="rId6"/>
    <p:sldId id="265" r:id="rId7"/>
    <p:sldId id="330" r:id="rId8"/>
    <p:sldId id="377" r:id="rId9"/>
    <p:sldId id="378" r:id="rId10"/>
    <p:sldId id="379" r:id="rId11"/>
    <p:sldId id="380" r:id="rId12"/>
    <p:sldId id="269" r:id="rId13"/>
    <p:sldId id="360" r:id="rId14"/>
    <p:sldId id="381" r:id="rId15"/>
    <p:sldId id="382" r:id="rId16"/>
    <p:sldId id="383" r:id="rId17"/>
    <p:sldId id="296" r:id="rId18"/>
    <p:sldId id="340" r:id="rId19"/>
    <p:sldId id="384" r:id="rId20"/>
    <p:sldId id="385" r:id="rId21"/>
    <p:sldId id="386" r:id="rId22"/>
    <p:sldId id="387" r:id="rId23"/>
    <p:sldId id="388" r:id="rId24"/>
    <p:sldId id="344" r:id="rId25"/>
    <p:sldId id="345" r:id="rId26"/>
    <p:sldId id="376" r:id="rId27"/>
    <p:sldId id="389" r:id="rId28"/>
    <p:sldId id="390" r:id="rId29"/>
    <p:sldId id="391" r:id="rId30"/>
    <p:sldId id="392" r:id="rId31"/>
    <p:sldId id="349" r:id="rId32"/>
    <p:sldId id="350" r:id="rId33"/>
    <p:sldId id="258" r:id="rId34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202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4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Innovatív műanyagtermék-gyártási technológiák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212976"/>
            <a:ext cx="53285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Kiss Elek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Bevezetés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https://kepezz.hu/VideoLibraryArticle/Details/24</a:t>
            </a:r>
            <a:r>
              <a:rPr lang="hu-HU" sz="1500" dirty="0"/>
              <a:t>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Bevezetés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műanyagipar újdonságai: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új gyártási technológiák</a:t>
            </a:r>
          </a:p>
          <a:p>
            <a:pPr>
              <a:buFontTx/>
              <a:buChar char="-"/>
            </a:pPr>
            <a:r>
              <a:rPr lang="hu-HU" sz="1600" dirty="0"/>
              <a:t>az additív gyártás forradalma</a:t>
            </a:r>
          </a:p>
          <a:p>
            <a:pPr>
              <a:buFontTx/>
              <a:buChar char="-"/>
            </a:pPr>
            <a:r>
              <a:rPr lang="hu-HU" sz="1600" dirty="0"/>
              <a:t>környezetvédelmi szabályok szigorodása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műanyag alkalmazása az elmúlt évtizedekben jelentősen megnőtt és kiszélesedett az egész világon.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A20AEFB1-1DF3-4961-969D-A6EF5D7B44AA}"/>
              </a:ext>
            </a:extLst>
          </p:cNvPr>
          <p:cNvSpPr txBox="1"/>
          <p:nvPr/>
        </p:nvSpPr>
        <p:spPr>
          <a:xfrm>
            <a:off x="539552" y="1484785"/>
            <a:ext cx="7992888" cy="181588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statisztikák alapján kijelenthető, hogy jelenleg a fémipar és a műanyagipar a két legnagyobb iparág. </a:t>
            </a:r>
          </a:p>
          <a:p>
            <a:pPr algn="just"/>
            <a:r>
              <a:rPr lang="hu-HU" sz="1600" dirty="0">
                <a:solidFill>
                  <a:srgbClr val="4B5E90"/>
                </a:solidFill>
              </a:rPr>
              <a:t>Lényeges különbség a két ágazat között, hogy míg a fémipar egy hagyományosabb alapokon nyugvó iparág, ahol bár rengeteg fejlesztés és új technológia jön ki folyamatosan, azok nem sokban térnek el a korábban alkalmazottaktól, ezzel szemben a műanyagipar változásai és újdonságai sokkal látványosabbak berendezés, technológia és anyagtechnológia oldalról is.</a:t>
            </a:r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347BFE6-B43A-40DF-B826-61176BE7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bevezetés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315F57-6B24-4041-9787-09B4A309E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Ahhoz, hogy ezt a megnövekedett használati igényt a gyártók fenn tudják tartani, és tovább tudják növelni, folyamatos fejlesztésekre van szükség, mint pl.: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anyagtechnológiai fejlesztés, melynek célja egyrészt a fizikai tulajdonságok folyamatos javítása, másrészt a környezetvédelmi szempontok szem előtt tartása, és az alapanyagok természetes forrásból való előállítása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technológiafejlesztés, ami lehetővé teszi olyan tulajdonságú termékek előállítását, melyek gyártása jelenleg nem lehetséges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Jelen dokumentum célja átfogó képet adni a vállalkozások számára arról, hogy: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milyen technológiák felé érdemes nyitni</a:t>
            </a:r>
          </a:p>
          <a:p>
            <a:pPr>
              <a:buFontTx/>
              <a:buChar char="-"/>
            </a:pPr>
            <a:r>
              <a:rPr lang="hu-HU" sz="1600" dirty="0"/>
              <a:t>milyen lehetőségek vannak ezeknek a technológia az elsajátítására és mit nyerhet a vállalkozás az új technológiával</a:t>
            </a:r>
          </a:p>
          <a:p>
            <a:pPr>
              <a:buFontTx/>
              <a:buChar char="-"/>
            </a:pPr>
            <a:r>
              <a:rPr lang="hu-HU" sz="1600" dirty="0"/>
              <a:t>miért fontos a munkatársak műanyagipari jártasságának képzésekkel való növelése</a:t>
            </a:r>
          </a:p>
          <a:p>
            <a:pPr>
              <a:buFontTx/>
              <a:buChar char="-"/>
            </a:pPr>
            <a:r>
              <a:rPr lang="hu-HU" sz="1600" dirty="0"/>
              <a:t>milyen előnyökkel járhat egy-egy új gyártási mód bevezetése a vállalkozásoknál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4919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A műanyagipar </a:t>
            </a:r>
            <a:r>
              <a:rPr lang="hu-HU" dirty="0" err="1"/>
              <a:t>jelene</a:t>
            </a:r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https://kepezz.hu/VideoLibraryArticle/Details/24</a:t>
            </a:r>
            <a:r>
              <a:rPr lang="hu-HU" sz="1500" dirty="0"/>
              <a:t>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93D8F3-FAA9-4BEE-95C5-988B7D6B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Számok és statisztikák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7A857EA-FCA9-437F-90A9-636EDD02F6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527" y="1340768"/>
            <a:ext cx="8229600" cy="492050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hu-HU" sz="1600" kern="50" dirty="0">
                <a:effectLst/>
                <a:latin typeface="+mn-lt"/>
                <a:ea typeface="SimSun" panose="02010600030101010101" pitchFamily="2" charset="-122"/>
                <a:cs typeface="Arial" panose="020B0604020202020204" pitchFamily="34" charset="0"/>
              </a:rPr>
              <a:t>Magyarországi adatok a műanyagtermelésre vonatkozóan:</a:t>
            </a:r>
          </a:p>
          <a:p>
            <a:pPr marL="0" indent="0" algn="ctr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különböző területek általi felhasznált mennyiségek statisztikája a következők szerint alakul:</a:t>
            </a:r>
          </a:p>
          <a:p>
            <a:pPr>
              <a:buFontTx/>
              <a:buChar char="-"/>
            </a:pPr>
            <a:r>
              <a:rPr lang="hu-HU" sz="1600" dirty="0"/>
              <a:t>csomagolóipar: 39,7%</a:t>
            </a:r>
          </a:p>
          <a:p>
            <a:pPr>
              <a:buFontTx/>
              <a:buChar char="-"/>
            </a:pPr>
            <a:r>
              <a:rPr lang="hu-HU" sz="1600" dirty="0"/>
              <a:t>építőipar: 19,8%</a:t>
            </a:r>
          </a:p>
          <a:p>
            <a:pPr>
              <a:buFontTx/>
              <a:buChar char="-"/>
            </a:pPr>
            <a:r>
              <a:rPr lang="hu-HU" sz="1600" dirty="0"/>
              <a:t>autóipar: 10,1%</a:t>
            </a:r>
          </a:p>
          <a:p>
            <a:pPr>
              <a:buFontTx/>
              <a:buChar char="-"/>
            </a:pPr>
            <a:r>
              <a:rPr lang="hu-HU" sz="1600" dirty="0"/>
              <a:t>elektromos ipar: 6,2%</a:t>
            </a:r>
          </a:p>
          <a:p>
            <a:pPr>
              <a:buFontTx/>
              <a:buChar char="-"/>
            </a:pPr>
            <a:r>
              <a:rPr lang="hu-HU" sz="1600" dirty="0"/>
              <a:t>háztartás, szabadidő: 4,1%</a:t>
            </a:r>
          </a:p>
          <a:p>
            <a:pPr>
              <a:buFontTx/>
              <a:buChar char="-"/>
            </a:pPr>
            <a:r>
              <a:rPr lang="hu-HU" sz="1600" dirty="0"/>
              <a:t>mezőgazdaság: 3,4%</a:t>
            </a:r>
          </a:p>
          <a:p>
            <a:pPr>
              <a:buFontTx/>
              <a:buChar char="-"/>
            </a:pPr>
            <a:r>
              <a:rPr lang="hu-HU" sz="1600" dirty="0"/>
              <a:t>egyéb: 16,7%.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ctr">
              <a:buNone/>
            </a:pPr>
            <a:endParaRPr lang="hu-HU" sz="1600" kern="50" dirty="0">
              <a:solidFill>
                <a:srgbClr val="4B5E90"/>
              </a:solidFill>
              <a:latin typeface="Calibri" panose="020F0502020204030204" pitchFamily="34" charset="0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ctr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800" dirty="0"/>
          </a:p>
        </p:txBody>
      </p:sp>
      <p:pic>
        <p:nvPicPr>
          <p:cNvPr id="1026" name="kép3">
            <a:extLst>
              <a:ext uri="{FF2B5EF4-FFF2-40B4-BE49-F238E27FC236}">
                <a16:creationId xmlns:a16="http://schemas.microsoft.com/office/drawing/2014/main" id="{1509B5C4-AD32-445A-8B21-FF9C2560C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1628800"/>
            <a:ext cx="3600401" cy="2407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209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76ADB8-664E-4F66-BBB7-9842E327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BED716D-D425-4B06-8BFA-6EC257BB59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Legfontosabb rendeletek, irányelvek a speciális fröccsöntési technológiák esetén: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21/2010. (V. 14.) NFGM rendelet az egyes ipari és kereskedelmi tevékenységek gyakorlásához szükséges képesítésekről</a:t>
            </a:r>
          </a:p>
          <a:p>
            <a:pPr>
              <a:buFontTx/>
              <a:buChar char="-"/>
            </a:pPr>
            <a:r>
              <a:rPr lang="hu-HU" sz="1600" dirty="0"/>
              <a:t>az Európai Parlament és a tanács 765/2008/EK rendelete</a:t>
            </a:r>
          </a:p>
          <a:p>
            <a:pPr>
              <a:buFontTx/>
              <a:buChar char="-"/>
            </a:pPr>
            <a:r>
              <a:rPr lang="hu-HU" sz="1600" dirty="0"/>
              <a:t>2006/42/EK irányelv</a:t>
            </a:r>
          </a:p>
          <a:p>
            <a:pPr>
              <a:buFontTx/>
              <a:buChar char="-"/>
            </a:pPr>
            <a:r>
              <a:rPr lang="hu-HU" sz="1600" dirty="0"/>
              <a:t>16/2008. (VIII. 30.) NFGM r. a gépek biztonsági követelményeiről és megfelelőségének tanúsításáról</a:t>
            </a:r>
          </a:p>
          <a:p>
            <a:pPr>
              <a:buFontTx/>
              <a:buChar char="-"/>
            </a:pPr>
            <a:r>
              <a:rPr lang="hu-HU" sz="1600" dirty="0"/>
              <a:t>CE jelzés</a:t>
            </a:r>
          </a:p>
          <a:p>
            <a:pPr>
              <a:buFontTx/>
              <a:buChar char="-"/>
            </a:pPr>
            <a:r>
              <a:rPr lang="hu-HU" sz="1600" dirty="0"/>
              <a:t>150/2012. (VII. 6.) Kormányrendelet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8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7066B5-7F69-4A63-B29E-B100DDAA4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0F401DC-F937-4808-BD63-287985FC6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Jogszabályok 3D nyomtatás esetén: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bár a legtöbb 3D nyomtató otthoni használatra is </a:t>
            </a:r>
            <a:r>
              <a:rPr lang="hu-HU" sz="1600" dirty="0" err="1"/>
              <a:t>alkalmazható,mégis</a:t>
            </a:r>
            <a:r>
              <a:rPr lang="hu-HU" sz="1600" dirty="0"/>
              <a:t> javasolt, hogy a kezelő személyzetnek legyen műanyagipari szakképesítése</a:t>
            </a:r>
          </a:p>
          <a:p>
            <a:pPr>
              <a:buFontTx/>
              <a:buChar char="-"/>
            </a:pPr>
            <a:r>
              <a:rPr lang="hu-HU" sz="1600" dirty="0"/>
              <a:t>amennyiben a 3D nyomtatás is bekerülne a szabályozásba, várhatóan a fröccsöntő gépek személyzeti feltételeinél ismertetett 21/2010. (V. 14.) NFGM rendelet által szabályozott „Műanyagfeldolgozás tevékenység vonatkozna rá</a:t>
            </a:r>
          </a:p>
          <a:p>
            <a:pPr>
              <a:buFontTx/>
              <a:buChar char="-"/>
            </a:pPr>
            <a:r>
              <a:rPr lang="hu-HU" sz="1600" dirty="0"/>
              <a:t>a vállalkozás tevékenységi körének felvétele is vonhatja maga után, hogy a gépeket használó alkalmazottnak rendelkeznie kell a szükséges szakképesítéssel, hogy a vállalkozás a tevékenységet bejegyezhesse</a:t>
            </a:r>
          </a:p>
          <a:p>
            <a:pPr>
              <a:buFontTx/>
              <a:buChar char="-"/>
            </a:pPr>
            <a:r>
              <a:rPr lang="hu-HU" sz="1600" dirty="0"/>
              <a:t>a nyomtatóhoz használt 3D modellek szellemi tulajdoni kérdései. Ennek megoldására a technika fejlődésével kell folyamatosan felülvizsgálni a szellemitulajdon-jogok érvényesítéséről szóló 48/2004/EK irányelvet</a:t>
            </a:r>
          </a:p>
          <a:p>
            <a:pPr>
              <a:buFontTx/>
              <a:buChar char="-"/>
            </a:pPr>
            <a:r>
              <a:rPr lang="hu-HU" sz="1600" dirty="0"/>
              <a:t>Rendezetlen még a polgári jogi felelősség a hibás 3D modellek által okozott balesetek, vagy károk esetére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F947D40E-F90A-4A15-8B7F-63660F93518E}"/>
              </a:ext>
            </a:extLst>
          </p:cNvPr>
          <p:cNvSpPr txBox="1"/>
          <p:nvPr/>
        </p:nvSpPr>
        <p:spPr>
          <a:xfrm>
            <a:off x="1043608" y="2060849"/>
            <a:ext cx="7200800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Mivel egy viszonylag új technológia, még nincs meg a megfelelő jogi gyakorlat a tevékenység végzéséhez.</a:t>
            </a:r>
          </a:p>
        </p:txBody>
      </p:sp>
    </p:spTree>
    <p:extLst>
      <p:ext uri="{BB962C8B-B14F-4D97-AF65-F5344CB8AC3E}">
        <p14:creationId xmlns:p14="http://schemas.microsoft.com/office/powerpoint/2010/main" val="1367020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EF1F4C3-F62B-40F4-B5B7-60997AFD9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Technológiák és anyagok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68AAED-9C78-4480-A24B-6AFC2F578C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Hagyományos technológiák és alkalmazásuk: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 err="1">
                <a:solidFill>
                  <a:srgbClr val="4B5E90"/>
                </a:solidFill>
              </a:rPr>
              <a:t>Extrúzió</a:t>
            </a:r>
            <a:r>
              <a:rPr lang="hu-HU" sz="1600" dirty="0">
                <a:solidFill>
                  <a:srgbClr val="4B5E90"/>
                </a:solidFill>
              </a:rPr>
              <a:t>: a</a:t>
            </a:r>
            <a:r>
              <a:rPr lang="hu-HU" sz="1600" dirty="0"/>
              <a:t> fröccsöntéssel együtt a legnépszerűbb gyártási eljárások közé tartozik. Olyan termékek gyártására alkalmas, melyek adott keresztmetszettel az egyik irányba végtelen kiterjedésűek lehetnek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Fröccsöntés: n</a:t>
            </a:r>
            <a:r>
              <a:rPr lang="hu-HU" sz="1600" dirty="0"/>
              <a:t>agyon gyakran alkalmazott eljárás, tetszőleges alakú, 3 dimenziós tárgyak készítésére alkalmazott eljárás, mely hulladékmentesen (kevés hulladék mellett) alkalmas sorozatgyártásra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Kalanderezés: k</a:t>
            </a:r>
            <a:r>
              <a:rPr lang="hu-HU" sz="1600" dirty="0"/>
              <a:t>alanderezés során hőre lágyuló polimerből állítanak elő fóliát, lemezt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Innovatív technológiák: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többkomponensű fröccsöntés</a:t>
            </a:r>
          </a:p>
          <a:p>
            <a:pPr>
              <a:buFontTx/>
              <a:buChar char="-"/>
            </a:pPr>
            <a:r>
              <a:rPr lang="hu-HU" sz="1600" dirty="0" err="1"/>
              <a:t>mikrofröccsöntés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gázzal segített fröccsöntés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306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665B44B-B24C-4D69-B715-17F70E613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E5EEE16-1323-4B81-A64A-58DCE3A32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700" dirty="0">
                <a:solidFill>
                  <a:srgbClr val="4B5E90"/>
                </a:solidFill>
              </a:rPr>
              <a:t>A jelenleg elérhető műanyagipari témájú szakképzések: </a:t>
            </a:r>
          </a:p>
          <a:p>
            <a:pPr marL="0" indent="0">
              <a:buNone/>
            </a:pPr>
            <a:endParaRPr lang="hu-HU" sz="1700" dirty="0"/>
          </a:p>
          <a:p>
            <a:pPr>
              <a:buFontTx/>
              <a:buChar char="-"/>
            </a:pPr>
            <a:r>
              <a:rPr lang="hu-HU" sz="1700" dirty="0"/>
              <a:t>műanyag-feldolgozó</a:t>
            </a:r>
          </a:p>
          <a:p>
            <a:pPr>
              <a:buFontTx/>
              <a:buChar char="-"/>
            </a:pPr>
            <a:r>
              <a:rPr lang="hu-HU" sz="1700" dirty="0"/>
              <a:t>műanyagfeldolgozó technikus</a:t>
            </a:r>
          </a:p>
          <a:p>
            <a:pPr>
              <a:buFontTx/>
              <a:buChar char="-"/>
            </a:pPr>
            <a:r>
              <a:rPr lang="hu-HU" sz="1700" dirty="0"/>
              <a:t>fröccsöntő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37229CF6-DD9E-4855-8812-27AF9F79B5CA}"/>
              </a:ext>
            </a:extLst>
          </p:cNvPr>
          <p:cNvSpPr txBox="1"/>
          <p:nvPr/>
        </p:nvSpPr>
        <p:spPr>
          <a:xfrm>
            <a:off x="1043608" y="1772817"/>
            <a:ext cx="698477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Ahhoz, hogy valaki műanyagipari gépeket kezeljen, rendelkeznie kell a megfelelő szakképesítéssel, melyek iskolai szakképzési vagy Országos Képzési </a:t>
            </a:r>
            <a:r>
              <a:rPr lang="hu-HU" sz="1600" dirty="0" err="1">
                <a:solidFill>
                  <a:srgbClr val="4B5E90"/>
                </a:solidFill>
              </a:rPr>
              <a:t>Jegyzékbeli</a:t>
            </a:r>
            <a:r>
              <a:rPr lang="hu-HU" sz="1600" dirty="0">
                <a:solidFill>
                  <a:srgbClr val="4B5E90"/>
                </a:solidFill>
              </a:rPr>
              <a:t> (OKJ) képzésként érhetőek el.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8EE2F1AF-44F4-45A2-8D56-5E6C39915027}"/>
              </a:ext>
            </a:extLst>
          </p:cNvPr>
          <p:cNvSpPr txBox="1"/>
          <p:nvPr/>
        </p:nvSpPr>
        <p:spPr>
          <a:xfrm>
            <a:off x="539552" y="2974018"/>
            <a:ext cx="8064896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Általánosan az OKJ képzéseket, a szakképzéseket és a felnőttképzési rendszert a 150/2012 kormányrendelet, a 11/2020 kormányrendelet, a 12/2020 kormányrendelet és a 2019. évi LXXX. törvény szabályozza. A szakmajegyzéket a 12/2020. évi kormányrendelet 1. számú melléklete tartalmazza. A vonatkozó törvények 2020. év során változtak.</a:t>
            </a:r>
          </a:p>
        </p:txBody>
      </p:sp>
    </p:spTree>
    <p:extLst>
      <p:ext uri="{BB962C8B-B14F-4D97-AF65-F5344CB8AC3E}">
        <p14:creationId xmlns:p14="http://schemas.microsoft.com/office/powerpoint/2010/main" val="3772166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Innovatív technológiák</a:t>
            </a:r>
          </a:p>
          <a:p>
            <a:endParaRPr lang="hu-HU" b="1" dirty="0"/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https://kepezz.hu/VideoLibraryArticle/Details/24</a:t>
            </a:r>
            <a:r>
              <a:rPr lang="hu-HU" sz="1500" dirty="0"/>
              <a:t> 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16689E1-E2F0-4146-923B-E7CA8E868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3D nyomtatás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70DE31C-FCB5-4205-9DC8-5C8F2848B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3D nyomtatást leggyakoribb felhasználási területei: 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prototípusgyártás</a:t>
            </a:r>
          </a:p>
          <a:p>
            <a:pPr>
              <a:buFontTx/>
              <a:buChar char="-"/>
            </a:pPr>
            <a:r>
              <a:rPr lang="hu-HU" sz="1600" dirty="0"/>
              <a:t>speciális alkatrészek gyártása</a:t>
            </a:r>
          </a:p>
          <a:p>
            <a:pPr>
              <a:buFontTx/>
              <a:buChar char="-"/>
            </a:pPr>
            <a:r>
              <a:rPr lang="hu-HU" sz="1600" dirty="0"/>
              <a:t>kis darabszámú gyártás</a:t>
            </a:r>
          </a:p>
          <a:p>
            <a:pPr>
              <a:buFontTx/>
              <a:buChar char="-"/>
            </a:pPr>
            <a:r>
              <a:rPr lang="hu-HU" sz="1600" dirty="0"/>
              <a:t>egyedi termékek gyártása</a:t>
            </a:r>
          </a:p>
          <a:p>
            <a:pPr>
              <a:buFontTx/>
              <a:buChar char="-"/>
            </a:pPr>
            <a:r>
              <a:rPr lang="hu-HU" sz="1600" dirty="0"/>
              <a:t>hobbi célok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3D nyomtatók működésének és használatának tárgyalását az alábbi két részre lehet bontani: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nyomtatantó alakzat elkészítése és előkészítése számítógépen</a:t>
            </a:r>
          </a:p>
          <a:p>
            <a:pPr>
              <a:buFontTx/>
              <a:buChar char="-"/>
            </a:pPr>
            <a:r>
              <a:rPr lang="hu-HU" sz="1600" dirty="0"/>
              <a:t>a nyomtató használata, a nyomtatás folyamata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043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1DF61BE-5A76-4B02-9F15-C9749C4C0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3D nyomtatás típusai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8AE11DE-42F4-46CB-A926-6959BBF5D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FDM (</a:t>
            </a:r>
            <a:r>
              <a:rPr lang="hu-HU" sz="1600" dirty="0" err="1">
                <a:solidFill>
                  <a:srgbClr val="4B5E90"/>
                </a:solidFill>
              </a:rPr>
              <a:t>Fused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Deposition</a:t>
            </a:r>
            <a:r>
              <a:rPr lang="hu-HU" sz="1600" dirty="0">
                <a:solidFill>
                  <a:srgbClr val="4B5E90"/>
                </a:solidFill>
              </a:rPr>
              <a:t> Modelling): </a:t>
            </a:r>
            <a:r>
              <a:rPr lang="hu-HU" sz="1600" dirty="0"/>
              <a:t>a legelterjedtebb technológia, köszönhetően az alacsony árának, és egyszerű kezelhetőségének. A technológia során rétegről rétegre építjük fel a kívánt geometriát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SLA (</a:t>
            </a:r>
            <a:r>
              <a:rPr lang="hu-HU" sz="1600" dirty="0" err="1">
                <a:solidFill>
                  <a:srgbClr val="4B5E90"/>
                </a:solidFill>
              </a:rPr>
              <a:t>Stereolithography</a:t>
            </a:r>
            <a:r>
              <a:rPr lang="hu-HU" sz="1600" dirty="0">
                <a:solidFill>
                  <a:srgbClr val="4B5E90"/>
                </a:solidFill>
              </a:rPr>
              <a:t>): </a:t>
            </a:r>
            <a:r>
              <a:rPr lang="hu-HU" sz="1600" dirty="0"/>
              <a:t>a technológia különlegessége, hogy egy fényre keményedő műgyanta alapanyagot alkalmaz a térbeli tárgyak elkészítésére. A technológia a többi 3D nyomtatási eljáráshoz hasonlóan rétegről-rétegre építkezik</a:t>
            </a: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SLS (</a:t>
            </a:r>
            <a:r>
              <a:rPr lang="hu-HU" sz="1600" dirty="0" err="1">
                <a:solidFill>
                  <a:srgbClr val="4B5E90"/>
                </a:solidFill>
              </a:rPr>
              <a:t>Selective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Laser</a:t>
            </a:r>
            <a:r>
              <a:rPr lang="hu-HU" sz="1600" dirty="0">
                <a:solidFill>
                  <a:srgbClr val="4B5E90"/>
                </a:solidFill>
              </a:rPr>
              <a:t> </a:t>
            </a:r>
            <a:r>
              <a:rPr lang="hu-HU" sz="1600" dirty="0" err="1">
                <a:solidFill>
                  <a:srgbClr val="4B5E90"/>
                </a:solidFill>
              </a:rPr>
              <a:t>Sintering</a:t>
            </a:r>
            <a:r>
              <a:rPr lang="hu-HU" sz="1600" dirty="0">
                <a:solidFill>
                  <a:srgbClr val="4B5E90"/>
                </a:solidFill>
              </a:rPr>
              <a:t>):  </a:t>
            </a:r>
            <a:r>
              <a:rPr lang="hu-HU" sz="1600" dirty="0"/>
              <a:t>rétegenként építkező gyártási eljárás, lényege, hogy a porszemcséket a gép automatikusan, rétegről-rétegre, lézer segítségével összeolvasztja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3D nyomtató kiválasztásánál az egyes típusok megismerése mellett további kiválasztási tényezők lehetnek még: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nyomtatási méret</a:t>
            </a:r>
          </a:p>
          <a:p>
            <a:pPr>
              <a:buFontTx/>
              <a:buChar char="-"/>
            </a:pPr>
            <a:r>
              <a:rPr lang="hu-HU" sz="1600" dirty="0"/>
              <a:t>rétegfelbontás</a:t>
            </a:r>
          </a:p>
          <a:p>
            <a:pPr>
              <a:buFontTx/>
              <a:buChar char="-"/>
            </a:pPr>
            <a:r>
              <a:rPr lang="hu-HU" sz="1600" dirty="0"/>
              <a:t>Sebesség</a:t>
            </a:r>
          </a:p>
          <a:p>
            <a:pPr>
              <a:buFontTx/>
              <a:buChar char="-"/>
            </a:pPr>
            <a:r>
              <a:rPr lang="hu-HU" sz="1600" dirty="0"/>
              <a:t>elérhető felületminőség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63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BD554A7-44A7-49A5-AB70-385F75D4D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Előnyök és hátrányok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EEC4E7F-C58E-4B34-8D91-E727C6CA3A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Előnyök: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rétegről rétegre történő gyártás segítéségével megnő a tervezési szabadság</a:t>
            </a:r>
          </a:p>
          <a:p>
            <a:pPr>
              <a:buFontTx/>
              <a:buChar char="-"/>
            </a:pPr>
            <a:r>
              <a:rPr lang="hu-HU" sz="1600" dirty="0"/>
              <a:t>jelentősen lecsökkentik a tervezési és prototípusgyártási időt</a:t>
            </a:r>
          </a:p>
          <a:p>
            <a:pPr>
              <a:buFontTx/>
              <a:buChar char="-"/>
            </a:pPr>
            <a:r>
              <a:rPr lang="hu-HU" sz="1600" dirty="0"/>
              <a:t>jelentősen csökken a prototípusok ára</a:t>
            </a:r>
          </a:p>
          <a:p>
            <a:pPr>
              <a:buFontTx/>
              <a:buChar char="-"/>
            </a:pPr>
            <a:r>
              <a:rPr lang="hu-HU" sz="1600" dirty="0"/>
              <a:t>több olyan 3D nyomtatási technológia is létezik, melyeknél a gép ára egy kisebb cég számára is megfizethető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Hátrányok: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bizonyos technológiák és a hozzájuk tartozó alapanyagok költségesek lehetnek, összehasonlítva más gyártási eljárásokkal</a:t>
            </a:r>
          </a:p>
          <a:p>
            <a:pPr>
              <a:buFontTx/>
              <a:buChar char="-"/>
            </a:pPr>
            <a:r>
              <a:rPr lang="hu-HU" sz="1600" dirty="0"/>
              <a:t>nem alkalmas nagyobb darabszámú sorozatok költséghatékony gyártására</a:t>
            </a:r>
          </a:p>
          <a:p>
            <a:pPr>
              <a:buFontTx/>
              <a:buChar char="-"/>
            </a:pPr>
            <a:r>
              <a:rPr lang="hu-HU" sz="1600" dirty="0"/>
              <a:t>a gyártmány méretét a berendezés mérete korlátozza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016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B7F731-68B9-4735-8442-D3755A306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Innovatív fröccsöntési és szerszámozási technológiák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DB47A7A-E54B-40C9-BC8A-6317C974D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Fröccsöntésen alapuló speciális, egyre népszerűbb eljárások: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többkomponensű </a:t>
            </a:r>
            <a:r>
              <a:rPr lang="hu-HU" sz="1600" dirty="0" err="1">
                <a:solidFill>
                  <a:srgbClr val="4B5E90"/>
                </a:solidFill>
              </a:rPr>
              <a:t>fröccsöntés</a:t>
            </a:r>
            <a:r>
              <a:rPr lang="hu-HU" sz="1600" dirty="0" err="1"/>
              <a:t>:a</a:t>
            </a:r>
            <a:r>
              <a:rPr lang="hu-HU" sz="1600" dirty="0"/>
              <a:t> többkomponensű fröccsöntés egy olyan folyamat, melynek során 2 vagy több különböző anyagot egyesítünk egy műanyagalkatrésszé. Előnye, hogy kisebb a költség, jobb a minőség és csökken a ciklusidő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 err="1">
                <a:solidFill>
                  <a:srgbClr val="4B5E90"/>
                </a:solidFill>
              </a:rPr>
              <a:t>mikrofröccsöntés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  <a:r>
              <a:rPr lang="hu-HU" sz="1600" dirty="0"/>
              <a:t>általános ipari trend, hogy mindent kisebbre és könnyebbre szeretnénk váltani, ezért a </a:t>
            </a:r>
            <a:r>
              <a:rPr lang="hu-HU" sz="1600" dirty="0" err="1"/>
              <a:t>mikromegmunkálások</a:t>
            </a:r>
            <a:r>
              <a:rPr lang="hu-HU" sz="1600" dirty="0"/>
              <a:t> folyamatosan egyre nagyobb népszerűségnek örvendenek. Ennek megfelelően a </a:t>
            </a:r>
            <a:r>
              <a:rPr lang="hu-HU" sz="1600" dirty="0" err="1"/>
              <a:t>mikrofröccsöntésben</a:t>
            </a:r>
            <a:r>
              <a:rPr lang="hu-HU" sz="1600" dirty="0"/>
              <a:t> való jártasság jelentős ipari előnyben részesítheti az azt alkalmazni tudó vállalkozást. 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 err="1">
                <a:solidFill>
                  <a:srgbClr val="4B5E90"/>
                </a:solidFill>
              </a:rPr>
              <a:t>gázbefúvásos</a:t>
            </a:r>
            <a:r>
              <a:rPr lang="hu-HU" sz="1600" dirty="0">
                <a:solidFill>
                  <a:srgbClr val="4B5E90"/>
                </a:solidFill>
              </a:rPr>
              <a:t> fröccsöntés: </a:t>
            </a:r>
            <a:r>
              <a:rPr lang="hu-HU" sz="1600" dirty="0"/>
              <a:t>a technológia segítségével vastag falú vagy változó falvastagságú termékeket tudunk </a:t>
            </a:r>
            <a:r>
              <a:rPr lang="hu-HU" sz="1600" dirty="0" err="1"/>
              <a:t>fröccsönteni</a:t>
            </a:r>
            <a:r>
              <a:rPr lang="hu-HU" sz="1600" dirty="0"/>
              <a:t> a beszívódások kiküszöbölésével. A technológia nagy előnye, hogy jelentős súlycsökkenés érhető el a termék üregessé tételével, miközben a vastag falvastagságnak köszönhetően jók a mechanikai tulajdonságok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333907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3D nyomtató alkalmazása a vállalkozásoknál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https://kepezz.hu/VideoLibraryArticle/Details/24</a:t>
            </a:r>
            <a:r>
              <a:rPr lang="hu-HU" sz="1600" dirty="0"/>
              <a:t>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5ABC3F-95BC-4DB9-B9F7-CCDAF59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alkalmazások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510DC5-D585-4A1C-80C5-63F77C70F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Tevékenységek, ahol a 3D nyomtatás technológiája jól hasznosítható: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terméktervezés, termékfejlesztés</a:t>
            </a:r>
          </a:p>
          <a:p>
            <a:pPr>
              <a:buFontTx/>
              <a:buChar char="-"/>
            </a:pPr>
            <a:r>
              <a:rPr lang="hu-HU" sz="1600" dirty="0"/>
              <a:t>építészet</a:t>
            </a:r>
          </a:p>
          <a:p>
            <a:pPr>
              <a:buFontTx/>
              <a:buChar char="-"/>
            </a:pPr>
            <a:r>
              <a:rPr lang="hu-HU" sz="1600" dirty="0"/>
              <a:t>egyedi gépgyártás</a:t>
            </a:r>
          </a:p>
          <a:p>
            <a:pPr>
              <a:buFontTx/>
              <a:buChar char="-"/>
            </a:pPr>
            <a:r>
              <a:rPr lang="hu-HU" sz="1600" dirty="0"/>
              <a:t>formatervezés</a:t>
            </a:r>
          </a:p>
          <a:p>
            <a:pPr>
              <a:buFontTx/>
              <a:buChar char="-"/>
            </a:pPr>
            <a:r>
              <a:rPr lang="hu-HU" sz="1600" dirty="0"/>
              <a:t>képzőművészetek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Fő alkalmazási terület: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prototípusgyártás</a:t>
            </a:r>
          </a:p>
          <a:p>
            <a:pPr>
              <a:buFontTx/>
              <a:buChar char="-"/>
            </a:pPr>
            <a:r>
              <a:rPr lang="hu-HU" sz="1600" dirty="0"/>
              <a:t>egyedi alkatrészgyártás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DB555749-7895-495C-BDD8-903F7366982E}"/>
              </a:ext>
            </a:extLst>
          </p:cNvPr>
          <p:cNvSpPr txBox="1"/>
          <p:nvPr/>
        </p:nvSpPr>
        <p:spPr>
          <a:xfrm>
            <a:off x="611560" y="3789041"/>
            <a:ext cx="7920880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technológia érdekessége, hogy mivel még csak most kezdett elterjedni, így nagyon sok olyan alkalmazási terület várható, ahol jelenleg még nem jellemző a 3D nyomtatás alkalmazása. </a:t>
            </a:r>
          </a:p>
        </p:txBody>
      </p:sp>
    </p:spTree>
    <p:extLst>
      <p:ext uri="{BB962C8B-B14F-4D97-AF65-F5344CB8AC3E}">
        <p14:creationId xmlns:p14="http://schemas.microsoft.com/office/powerpoint/2010/main" val="1242385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5B7509F-5EED-44E0-92D8-2E7212012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Alkalmazási területek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69BD6DB-4EA9-4AA2-A2FB-1D0DB63CCC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01010E08-80D3-430B-A0B2-182FA831C637}"/>
              </a:ext>
            </a:extLst>
          </p:cNvPr>
          <p:cNvSpPr txBox="1"/>
          <p:nvPr/>
        </p:nvSpPr>
        <p:spPr>
          <a:xfrm>
            <a:off x="755576" y="1700808"/>
            <a:ext cx="7776864" cy="20621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</a:t>
            </a:r>
            <a:r>
              <a:rPr lang="hu-HU" sz="1600" dirty="0">
                <a:solidFill>
                  <a:srgbClr val="4B5E90"/>
                </a:solidFill>
              </a:rPr>
              <a:t>prototípusgyártás</a:t>
            </a:r>
            <a:r>
              <a:rPr lang="hu-HU" sz="1600" dirty="0"/>
              <a:t> a 3D nyomtatás leggyakoribb alkalmazása, és ez az az alkalmazás, ami a technológiát népszerűvé tette. A 3D nyomtatás elterjedése előtt a prototípusgyártás egy egyszerűbb termék esetében is nagyon költséges feladat volt, ami rengeteg időt vett igénybe, de a 3D nyomtatás segítségével a költség és az idő is a töredéke lett a korábbinak.</a:t>
            </a:r>
          </a:p>
          <a:p>
            <a:pPr algn="just"/>
            <a:r>
              <a:rPr lang="hu-HU" sz="1600" dirty="0"/>
              <a:t>A prototípus gyártás nagyon sokféle iparban hasznos lehet, ezért mindenképpen ajánlott gépipari és formatervező cégek számára a 3D nyomtató folyamatos használata, a lehetőségek kiaknázása.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BA7B69CC-6011-4913-9904-DF7C03B969BE}"/>
              </a:ext>
            </a:extLst>
          </p:cNvPr>
          <p:cNvSpPr txBox="1"/>
          <p:nvPr/>
        </p:nvSpPr>
        <p:spPr>
          <a:xfrm>
            <a:off x="755576" y="4382383"/>
            <a:ext cx="7776864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Egyedi alkatrészgyártás: </a:t>
            </a:r>
            <a:r>
              <a:rPr lang="hu-HU" sz="1600" dirty="0">
                <a:solidFill>
                  <a:schemeClr val="tx1"/>
                </a:solidFill>
              </a:rPr>
              <a:t>főleg olyan vállalatok számára lehet hasznos a nyomtató által előállítható alkatrész, mely cégek az egyedi gépgyártás területén dolgoznak, és a gépekbe egyedi, esetleg kisszériás termékeket terveznek. A tervezett termék így könnyen legyártható házon belül, ami jelentős idő és költség megtakarítással járhat.</a:t>
            </a:r>
          </a:p>
        </p:txBody>
      </p:sp>
    </p:spTree>
    <p:extLst>
      <p:ext uri="{BB962C8B-B14F-4D97-AF65-F5344CB8AC3E}">
        <p14:creationId xmlns:p14="http://schemas.microsoft.com/office/powerpoint/2010/main" val="4970692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5BF001-8AB5-4B7A-8EEB-9EFAA4673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Szükséges szaktudás, elérhető 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B9BE3A-279E-4A07-AEAE-FB6155314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Ahhoz, hogy a 3D nyomtatók által nyújtott lehetőségek a legjobban ki legyenek használva, a következő szaktudásokkal kell rendelkezni: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3D modellezési ismeretek</a:t>
            </a:r>
          </a:p>
          <a:p>
            <a:pPr>
              <a:buFontTx/>
              <a:buChar char="-"/>
            </a:pPr>
            <a:r>
              <a:rPr lang="hu-HU" sz="1600" dirty="0"/>
              <a:t>3D nyomtatási alapismeretek</a:t>
            </a:r>
          </a:p>
          <a:p>
            <a:pPr>
              <a:buFontTx/>
              <a:buChar char="-"/>
            </a:pPr>
            <a:r>
              <a:rPr lang="hu-HU" sz="1600" dirty="0"/>
              <a:t>anyagtechnológiai alapok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Elérhető képzések:</a:t>
            </a:r>
          </a:p>
          <a:p>
            <a:pPr>
              <a:buFontTx/>
              <a:buChar char="-"/>
            </a:pPr>
            <a:r>
              <a:rPr lang="hu-HU" sz="1600" dirty="0"/>
              <a:t>a 3D nyomtatás előzőekben bemutatott műanyagipari technológiáihoz nem szükséges kötelező szakképzés, ennek ellenére számos tanfolyam megjelent az iparban</a:t>
            </a:r>
          </a:p>
          <a:p>
            <a:pPr>
              <a:buFontTx/>
              <a:buChar char="-"/>
            </a:pPr>
            <a:r>
              <a:rPr lang="hu-HU" sz="1600" dirty="0"/>
              <a:t>a nyomtatók megfelelő használatához 3D modellezés, és 3D nyomtatási alapismeretek és a szeletelőprogram ismeretének használatával célszerű rendelkezni</a:t>
            </a:r>
          </a:p>
          <a:p>
            <a:pPr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079091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968AFD5-C124-4719-8881-68D1AB3A2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E0B7457-E862-47DB-ABF3-1BE72FD6E8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A javasolt képzést két modulból áll, melyek a vállalkozásoknál fizikailag és munkakört tekintve is elkülöníthetőek egymástól, de végezheti a két modul által leírt munkát egy személy is.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két modul: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/>
              <a:t>3D nyomtatási alapismeretek és szeletelő program használata</a:t>
            </a:r>
          </a:p>
          <a:p>
            <a:pPr algn="just">
              <a:buFontTx/>
              <a:buChar char="-"/>
            </a:pPr>
            <a:r>
              <a:rPr lang="hu-HU" sz="1600" dirty="0"/>
              <a:t>3D modellezés</a:t>
            </a:r>
          </a:p>
          <a:p>
            <a:pPr algn="just"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 két modul úgy került szétválasztásra, hogy azok külön-külön is teljes oktatási anyagot alkossanak, és csak 3D modellezési és csak 3D nyomtatási alapismereti tudással is lehessen olyan ismereteket szerezni, ami az piacon jól hasznosítható.</a:t>
            </a:r>
          </a:p>
        </p:txBody>
      </p:sp>
    </p:spTree>
    <p:extLst>
      <p:ext uri="{BB962C8B-B14F-4D97-AF65-F5344CB8AC3E}">
        <p14:creationId xmlns:p14="http://schemas.microsoft.com/office/powerpoint/2010/main" val="34806802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561AFB6-14E7-4816-886C-ABA53A960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1900" dirty="0"/>
              <a:t>3D nyomtatási alapismeretek és szeletelő program használata</a:t>
            </a:r>
            <a:br>
              <a:rPr lang="hu-HU" sz="1900" dirty="0"/>
            </a:br>
            <a:endParaRPr lang="hu-HU" sz="19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6EA80CE-6E99-406B-9CF4-D00EB6DDD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modul tartalma: 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nyomtatás folyamatának ismertetése</a:t>
            </a:r>
          </a:p>
          <a:p>
            <a:pPr>
              <a:buFontTx/>
              <a:buChar char="-"/>
            </a:pPr>
            <a:r>
              <a:rPr lang="hu-HU" sz="1600" dirty="0"/>
              <a:t>szeletelőprogramok, alkalmazható fájltípusok és a közöttük levő különbségek áttekintése</a:t>
            </a:r>
          </a:p>
          <a:p>
            <a:pPr>
              <a:buFontTx/>
              <a:buChar char="-"/>
            </a:pPr>
            <a:r>
              <a:rPr lang="hu-HU" sz="1600" dirty="0"/>
              <a:t>G kódok alapjainak és a kód manuális módosítási lehetőségeinek bemutatása</a:t>
            </a:r>
          </a:p>
          <a:p>
            <a:pPr>
              <a:buFontTx/>
              <a:buChar char="-"/>
            </a:pPr>
            <a:r>
              <a:rPr lang="hu-HU" sz="1600" dirty="0"/>
              <a:t>különböző 3D nyomtatók működésének és típusainak általános bemutatása</a:t>
            </a:r>
          </a:p>
          <a:p>
            <a:pPr>
              <a:buFontTx/>
              <a:buChar char="-"/>
            </a:pPr>
            <a:r>
              <a:rPr lang="hu-HU" sz="1600" dirty="0"/>
              <a:t>a 3D nyomtató karbantartásának alapelvei</a:t>
            </a:r>
          </a:p>
          <a:p>
            <a:pPr>
              <a:buFontTx/>
              <a:buChar char="-"/>
            </a:pPr>
            <a:r>
              <a:rPr lang="hu-HU" sz="1600" dirty="0"/>
              <a:t>nyomtatásban használt anyagok és tulajdonságaik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DB26BCC8-F3EC-4F66-BDC1-8B684D28D21C}"/>
              </a:ext>
            </a:extLst>
          </p:cNvPr>
          <p:cNvSpPr txBox="1"/>
          <p:nvPr/>
        </p:nvSpPr>
        <p:spPr>
          <a:xfrm>
            <a:off x="611560" y="1772816"/>
            <a:ext cx="7920880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képzés célja </a:t>
            </a:r>
            <a:r>
              <a:rPr lang="hu-HU" sz="1600" dirty="0"/>
              <a:t>a nyomtató fizikai használatának és a nyomtatóhoz tartozó szeletelő programoknak a bemutatása. A tanfolyamon résztvevő legyen képes egy megfelelő kiterjesztésű, 3D modellező programból származó fájlból (általában .</a:t>
            </a:r>
            <a:r>
              <a:rPr lang="hu-HU" sz="1600" dirty="0" err="1"/>
              <a:t>stl</a:t>
            </a:r>
            <a:r>
              <a:rPr lang="hu-HU" sz="1600" dirty="0"/>
              <a:t> kiterjesztésű) kézzel fogható terméket létrehozni a megfelelő beállítások és minőségi követelmények mellett</a:t>
            </a:r>
          </a:p>
        </p:txBody>
      </p:sp>
    </p:spTree>
    <p:extLst>
      <p:ext uri="{BB962C8B-B14F-4D97-AF65-F5344CB8AC3E}">
        <p14:creationId xmlns:p14="http://schemas.microsoft.com/office/powerpoint/2010/main" val="2961456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575FB3D-F72F-4F06-8E72-5BB95ECF9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3D modellezés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AB44E21-2F4C-487D-8709-444273348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modul tartalma: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 3D modellezés alapjainak és típusainak bemutatása</a:t>
            </a:r>
          </a:p>
          <a:p>
            <a:pPr>
              <a:buFontTx/>
              <a:buChar char="-"/>
            </a:pPr>
            <a:r>
              <a:rPr lang="hu-HU" sz="1600" dirty="0"/>
              <a:t>a vállalkozás igényeinek megfelelő program bemutatása</a:t>
            </a:r>
          </a:p>
          <a:p>
            <a:pPr>
              <a:buFontTx/>
              <a:buChar char="-"/>
            </a:pPr>
            <a:r>
              <a:rPr lang="hu-HU" sz="1600" dirty="0"/>
              <a:t>alap szintű modellek létrehozásának bemutatása és az ehhez alkalmazott program funkcióinak ismertetése</a:t>
            </a:r>
          </a:p>
          <a:p>
            <a:pPr>
              <a:buFontTx/>
              <a:buChar char="-"/>
            </a:pPr>
            <a:r>
              <a:rPr lang="hu-HU" sz="1600" dirty="0"/>
              <a:t>3D nyomtatás szempontjából kedvező modellek létrehozásának ismertetése</a:t>
            </a:r>
          </a:p>
          <a:p>
            <a:pPr>
              <a:buFontTx/>
              <a:buChar char="-"/>
            </a:pPr>
            <a:r>
              <a:rPr lang="hu-HU" sz="1600" dirty="0"/>
              <a:t>hosszabb tanfolyamok esetén a tanfolyam része lehet egy hosszabb és mélyebb funkció ismertetés is, azonban ezt érdemes már programspecifikusan, a vállalkozásnál is alkalmazott konkrét szoftverre vonatkozóan előadni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FE3C2AD-30D4-4989-B13E-6EBD5035F315}"/>
              </a:ext>
            </a:extLst>
          </p:cNvPr>
          <p:cNvSpPr txBox="1"/>
          <p:nvPr/>
        </p:nvSpPr>
        <p:spPr>
          <a:xfrm>
            <a:off x="539552" y="1700809"/>
            <a:ext cx="7992888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4B5E90"/>
                </a:solidFill>
              </a:rPr>
              <a:t>A képzés célja </a:t>
            </a:r>
            <a:r>
              <a:rPr lang="hu-HU" sz="1600" dirty="0"/>
              <a:t>a vállalkozásnál előforduló modellezési munkák kivitelezéséhez szükséges alapszintű tudás megszerzése. A képzésnek úgy kell felépülnie, hogy az egy alapszintű modellezési tudás megszerzésére alkalmas legyen, melyet a tanfolyamon résztvevő hallgató a gyakorlatban tud továbbfejleszteni.</a:t>
            </a:r>
          </a:p>
        </p:txBody>
      </p:sp>
    </p:spTree>
    <p:extLst>
      <p:ext uri="{BB962C8B-B14F-4D97-AF65-F5344CB8AC3E}">
        <p14:creationId xmlns:p14="http://schemas.microsoft.com/office/powerpoint/2010/main" val="22782799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https://kepezz.hu/VideoLibraryArticle/Details/24</a:t>
            </a:r>
            <a:r>
              <a:rPr lang="hu-HU" sz="1600" dirty="0"/>
              <a:t>  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/>
              <a:t>A képzéssel szerezhető 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0BD30B-BBD3-4026-9B65-3C7F71BF8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egy új és innovatív technológia megismerése, mely széleskörben használható iparágtól függetlenül</a:t>
            </a:r>
          </a:p>
          <a:p>
            <a:pPr>
              <a:buFontTx/>
              <a:buChar char="-"/>
            </a:pPr>
            <a:r>
              <a:rPr lang="hu-HU" sz="1800" dirty="0"/>
              <a:t>olyan vállalkozások számára, akik már rendelkeznek 3D nyomtatóval, a betanulási folyamat egyszerűsödik és lerövidül</a:t>
            </a:r>
          </a:p>
          <a:p>
            <a:pPr>
              <a:buFontTx/>
              <a:buChar char="-"/>
            </a:pPr>
            <a:r>
              <a:rPr lang="hu-HU" sz="1800" dirty="0"/>
              <a:t>gyakorlati szaktudás, tapasztalat szerzése</a:t>
            </a:r>
          </a:p>
          <a:p>
            <a:pPr>
              <a:buFontTx/>
              <a:buChar char="-"/>
            </a:pPr>
            <a:r>
              <a:rPr lang="hu-HU" sz="1800" dirty="0"/>
              <a:t>saját termékek tervezésére, ami alkalmazható a 3D nyomtatáson túl egyéb célokra is</a:t>
            </a:r>
          </a:p>
          <a:p>
            <a:pPr>
              <a:buFontTx/>
              <a:buChar char="-"/>
            </a:pPr>
            <a:r>
              <a:rPr lang="hu-HU" sz="1800" dirty="0"/>
              <a:t>a 3D nyomtatandó fájlok módosítására, azok nyomtathatóvá tételére</a:t>
            </a:r>
          </a:p>
        </p:txBody>
      </p:sp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3EEC6A-0EAB-4866-B6B2-D1AAC9107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A képzés elmaradásából származó versenyhátrány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AED06AC-DC24-49DA-BB1C-56AFDE684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mindent saját tapasztalat alapján kell kikísérletezni, mely rengeteg költség és idő</a:t>
            </a:r>
          </a:p>
          <a:p>
            <a:pPr>
              <a:buFontTx/>
              <a:buChar char="-"/>
            </a:pPr>
            <a:r>
              <a:rPr lang="hu-HU" sz="1800" dirty="0"/>
              <a:t>a lehetőségek ismeretének hiányában a vállalkozás lehetséges fejlesztési lehetőségektől esik el</a:t>
            </a:r>
          </a:p>
          <a:p>
            <a:pPr>
              <a:buFontTx/>
              <a:buChar char="-"/>
            </a:pPr>
            <a:r>
              <a:rPr lang="hu-HU" sz="1800" dirty="0"/>
              <a:t>a modellek elkészítéséhez és módosításához külső céget kell igénybe venni, ez jellemzően jelentősen lassítja a folyamatokat és költséges is</a:t>
            </a:r>
          </a:p>
          <a:p>
            <a:pPr>
              <a:buFontTx/>
              <a:buChar char="-"/>
            </a:pPr>
            <a:r>
              <a:rPr lang="hu-HU" sz="1800" dirty="0"/>
              <a:t>3D-s modellek nyomtatható formátummá való konvertálása megnehezedik</a:t>
            </a:r>
          </a:p>
        </p:txBody>
      </p:sp>
    </p:spTree>
    <p:extLst>
      <p:ext uri="{BB962C8B-B14F-4D97-AF65-F5344CB8AC3E}">
        <p14:creationId xmlns:p14="http://schemas.microsoft.com/office/powerpoint/2010/main" val="3590729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0415B31B-F488-4698-839F-6BE3B6A3D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dirty="0"/>
              <a:t>Gyártáshoz kapcsolódó innovatív technológiák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https://kepezz.hu/VideoLibraryArticle/Details/24</a:t>
            </a:r>
            <a:r>
              <a:rPr lang="hu-HU" sz="1600" dirty="0"/>
              <a:t>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944223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E5B8C3A-5279-4C0C-9C35-B00DFB5C5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Robotizáció</a:t>
            </a:r>
            <a:r>
              <a:rPr lang="hu-HU" dirty="0"/>
              <a:t> a műanyagiparban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288E4AE-7606-4AB3-ADD2-AFC835EF4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</a:t>
            </a:r>
            <a:r>
              <a:rPr lang="hu-HU" sz="1600" dirty="0" err="1">
                <a:solidFill>
                  <a:srgbClr val="4B5E90"/>
                </a:solidFill>
              </a:rPr>
              <a:t>robotizációval</a:t>
            </a:r>
            <a:r>
              <a:rPr lang="hu-HU" sz="1600" dirty="0">
                <a:solidFill>
                  <a:srgbClr val="4B5E90"/>
                </a:solidFill>
              </a:rPr>
              <a:t> elérhető előnyök: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Pontosság: </a:t>
            </a:r>
            <a:r>
              <a:rPr lang="hu-HU" sz="1600" dirty="0"/>
              <a:t>a </a:t>
            </a:r>
            <a:r>
              <a:rPr lang="hu-HU" sz="1600" dirty="0" err="1"/>
              <a:t>robotizált</a:t>
            </a:r>
            <a:r>
              <a:rPr lang="hu-HU" sz="1600" dirty="0"/>
              <a:t> folyamatok kiemelkedő pontosságúak, legyen szó bármilyen folyamatról, a </a:t>
            </a:r>
            <a:r>
              <a:rPr lang="hu-HU" sz="1600" dirty="0" err="1"/>
              <a:t>robotoziáció</a:t>
            </a:r>
            <a:r>
              <a:rPr lang="hu-HU" sz="1600" dirty="0"/>
              <a:t> a termék minőségének növekedésével jár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Sebesség, ciklusidő: </a:t>
            </a:r>
            <a:r>
              <a:rPr lang="hu-HU" sz="1600" dirty="0"/>
              <a:t>az emberi munkával összevetve a robotok sokkal gyorsabban tudják elvégezni a munkafolyamatok nagy részét, a ciklusidő így </a:t>
            </a:r>
            <a:r>
              <a:rPr lang="hu-HU" sz="1600" dirty="0" err="1"/>
              <a:t>lecsökke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Biztonság: </a:t>
            </a:r>
            <a:r>
              <a:rPr lang="hu-HU" sz="1600" dirty="0"/>
              <a:t>a robotok kitűnően alkalmasak monoton, vagy veszélyesebb feladatok elvégzésére baleset és emberi élet veszélyeztetése nélkül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4B5E90"/>
                </a:solidFill>
              </a:rPr>
              <a:t>Hatékonyság</a:t>
            </a:r>
            <a:r>
              <a:rPr lang="hu-HU" sz="1600" dirty="0"/>
              <a:t>: az éjjel-nappali üzemeltetésnek köszönhetően a robotok nagy hatékonysággal üzemeltethetőek, rendkívül termelékenyek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További gyakori műanyagipari alkalmazások: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összeszerelési folyamatok</a:t>
            </a:r>
          </a:p>
          <a:p>
            <a:pPr>
              <a:buFontTx/>
              <a:buChar char="-"/>
            </a:pPr>
            <a:r>
              <a:rPr lang="hu-HU" sz="1600" dirty="0"/>
              <a:t>minőség-ellenőrzés</a:t>
            </a:r>
          </a:p>
          <a:p>
            <a:pPr>
              <a:buFontTx/>
              <a:buChar char="-"/>
            </a:pPr>
            <a:r>
              <a:rPr lang="hu-HU" sz="1600" dirty="0"/>
              <a:t>csomagolás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3715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219F0CC-705B-4CB3-8E29-96DDB56A0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Mesterséges intelligencia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CE882F5-BC38-42A2-B50D-41B160E1D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mesterséges intelligencia alkalmazása nem annyira látszik egyértelműen az iparban, mint a </a:t>
            </a:r>
            <a:r>
              <a:rPr lang="hu-HU" sz="1600" dirty="0" err="1"/>
              <a:t>robotizáció</a:t>
            </a:r>
            <a:r>
              <a:rPr lang="hu-HU" sz="1600" dirty="0"/>
              <a:t>, melynek oka, hogy a mesterséges intelligenciával kapcsolatos fejlesztéseket általában nem a gyártó vállalatok végzik, hanem a gépek, berendezések és ipari robotok gyártói</a:t>
            </a:r>
          </a:p>
          <a:p>
            <a:pPr>
              <a:buFontTx/>
              <a:buChar char="-"/>
            </a:pPr>
            <a:r>
              <a:rPr lang="hu-HU" sz="1600" dirty="0"/>
              <a:t>a gyártóipar jelenlegi fő célja, hogy a mesterséges intelligencia, de főleg a gépi tanulás (</a:t>
            </a:r>
            <a:r>
              <a:rPr lang="hu-HU" sz="1600" dirty="0" err="1"/>
              <a:t>machine</a:t>
            </a:r>
            <a:r>
              <a:rPr lang="hu-HU" sz="1600" dirty="0"/>
              <a:t> </a:t>
            </a:r>
            <a:r>
              <a:rPr lang="hu-HU" sz="1600" dirty="0" err="1"/>
              <a:t>learning</a:t>
            </a:r>
            <a:r>
              <a:rPr lang="hu-HU" sz="1600" dirty="0"/>
              <a:t>) alkalmazásával egyre hatékonyabbá tegyék működésüket, növelni tudják a gyártott termékek minőségét és mennyiségét</a:t>
            </a:r>
          </a:p>
          <a:p>
            <a:pPr>
              <a:buFontTx/>
              <a:buChar char="-"/>
            </a:pPr>
            <a:r>
              <a:rPr lang="hu-HU" sz="1600" dirty="0"/>
              <a:t>gyakorlati gépi tanulás alkalmazási lehetőség a fröccsöntés során a fröccsöntés paramétereinek helyes beállítása</a:t>
            </a:r>
          </a:p>
          <a:p>
            <a:pPr>
              <a:buFontTx/>
              <a:buChar char="-"/>
            </a:pPr>
            <a:r>
              <a:rPr lang="hu-HU" sz="1600" dirty="0"/>
              <a:t>másik jelentős alkalmazási területe a gépi tanulásnak a prediktív karbantartási rendszerek alkalmazása, melynek hatására lecsökken a gép állásának ideje</a:t>
            </a:r>
          </a:p>
          <a:p>
            <a:pPr>
              <a:buFontTx/>
              <a:buChar char="-"/>
            </a:pPr>
            <a:r>
              <a:rPr lang="hu-HU" sz="1600" dirty="0"/>
              <a:t>a lehetséges alkalmazások köre egyre szélesedik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7027427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609A605-B7A6-43BF-A043-461FA7B24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műanyagipar jövője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E1D9181-89BF-4B2F-8698-F90297D93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Területek, melyek a műanyagipar átalakulását és jövőjét jelentősen befolyásolhatják: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új anyagok megjelenése, melyek környezetvédelmi és alkalmazhatósági szempontból is jelentősen meghaladják a ma használt anyagokat</a:t>
            </a:r>
          </a:p>
          <a:p>
            <a:pPr>
              <a:buFontTx/>
              <a:buChar char="-"/>
            </a:pPr>
            <a:r>
              <a:rPr lang="hu-HU" sz="1600" dirty="0"/>
              <a:t>környezetszennyezési problémák miatt a jelenlegi műanyag felhasználás eloszlás megváltozhat, a csomagolóipar veszthet a részesedéséből</a:t>
            </a:r>
          </a:p>
          <a:p>
            <a:pPr>
              <a:buFontTx/>
              <a:buChar char="-"/>
            </a:pPr>
            <a:r>
              <a:rPr lang="hu-HU" sz="1600" dirty="0" err="1"/>
              <a:t>automatizáció</a:t>
            </a:r>
            <a:r>
              <a:rPr lang="hu-HU" sz="1600" dirty="0"/>
              <a:t>, Ipar 4.0 és a hozzá kapcsolódó más innovatív eljárások fejlődése és szélesebb körben való alkalmazhatósága</a:t>
            </a:r>
          </a:p>
          <a:p>
            <a:pPr>
              <a:buFontTx/>
              <a:buChar char="-"/>
            </a:pPr>
            <a:r>
              <a:rPr lang="hu-HU" sz="1600" dirty="0"/>
              <a:t>3D nyomtatási technológiák fejlődése és a nyomtatók árának csökkenése, nem csak az FDM technológia lesz elérhető áron</a:t>
            </a:r>
          </a:p>
          <a:p>
            <a:pPr>
              <a:buFontTx/>
              <a:buChar char="-"/>
            </a:pPr>
            <a:r>
              <a:rPr lang="hu-HU" sz="1600" dirty="0"/>
              <a:t>különleges technológiák nagyobb térnyerése, új technológiák megjelenése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7570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06E5790B-F460-4683-98B9-DACB5648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endParaRPr lang="hu-HU" b="1" dirty="0"/>
          </a:p>
          <a:p>
            <a:endParaRPr lang="hu-HU" sz="1500" b="1" dirty="0"/>
          </a:p>
          <a:p>
            <a:pPr marL="0" indent="0">
              <a:buNone/>
            </a:pPr>
            <a:endParaRPr lang="hu-HU" sz="1500" b="1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https://kepezz.hu/VideoLibraryArticle/Details/24</a:t>
            </a:r>
            <a:r>
              <a:rPr lang="hu-HU" sz="1800" dirty="0"/>
              <a:t>  (regisztráció után)</a:t>
            </a:r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1845603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C12CB-F714-4330-A65E-DB7711C3A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2DFC5C-A691-44AF-B065-EDD3EA58E741}"/>
              </a:ext>
            </a:extLst>
          </p:cNvPr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Napjainkban a műanyagipar az egyik legjelentősebb iparág, melynek jelentősége várhatóan tovább fog nőni a jövőben, az iparág körüli problémák és kérdések ellenére. A további növekedés szinte biztosan technológia és szemléletváltással fog járni, ahogy már napjainkban is tapasztalhatjuk. Emiatt minden műanyagipari vállalkozás számára kiemelt fontosságú a kutatás-fejlesztés támogatása, továbbá a munkavállalók folyamatos képzése és naprakészen tartása, és az új megoldásokra és technológiákra való nyitottság.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/>
              <a:t>A vállalkozás tudásbázisának növelése és a munkavállalók képzése egy olyan befektetés, aminek nagyon jó a megtérülése, és növeli a munkavállalók vállalkozással szembeni elkötelezettségét is. A képzések elvégzése által a résztvevők szakmai tudása fejlődik, cél, hogy a képzést el-végző hallgató egy olyan ismeretanyaggal gazdagodjon, amely tudás hozzájárul a vállalkozás hatékonyságának és versenyképességének növeléséhez.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603396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947</TotalTime>
  <Words>2384</Words>
  <Application>Microsoft Office PowerPoint</Application>
  <PresentationFormat>Diavetítés a képernyőre (4:3 oldalarány)</PresentationFormat>
  <Paragraphs>337</Paragraphs>
  <Slides>33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33</vt:i4>
      </vt:variant>
    </vt:vector>
  </HeadingPairs>
  <TitlesOfParts>
    <vt:vector size="36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Innovatív műanyagtermék-gyártási technológiák     2021</vt:lpstr>
      <vt:lpstr>PowerPoint-bemutató</vt:lpstr>
      <vt:lpstr>Bevezetés</vt:lpstr>
      <vt:lpstr>bevezetés</vt:lpstr>
      <vt:lpstr>PowerPoint-bemutató</vt:lpstr>
      <vt:lpstr>Számok és statisztikák</vt:lpstr>
      <vt:lpstr>Jogszabályi előírások</vt:lpstr>
      <vt:lpstr>Jogszabályi előírások</vt:lpstr>
      <vt:lpstr>Technológiák és anyagok</vt:lpstr>
      <vt:lpstr>szakképzések</vt:lpstr>
      <vt:lpstr>PowerPoint-bemutató</vt:lpstr>
      <vt:lpstr>3D nyomtatás</vt:lpstr>
      <vt:lpstr>3D nyomtatás típusai</vt:lpstr>
      <vt:lpstr>Előnyök és hátrányok</vt:lpstr>
      <vt:lpstr>Innovatív fröccsöntési és szerszámozási technológiák</vt:lpstr>
      <vt:lpstr>PowerPoint-bemutató</vt:lpstr>
      <vt:lpstr>alkalmazások</vt:lpstr>
      <vt:lpstr>Alkalmazási területek</vt:lpstr>
      <vt:lpstr>Szükséges szaktudás, elérhető  képzések</vt:lpstr>
      <vt:lpstr>Képzések javasolt felépítése</vt:lpstr>
      <vt:lpstr>3D nyomtatási alapismeretek és szeletelő program használata </vt:lpstr>
      <vt:lpstr>3D modellezés</vt:lpstr>
      <vt:lpstr>PowerPoint-bemutató</vt:lpstr>
      <vt:lpstr>A képzéssel szerezhető versenyelőnyök</vt:lpstr>
      <vt:lpstr>A képzés elmaradásából származó versenyhátrány</vt:lpstr>
      <vt:lpstr>PowerPoint-bemutató</vt:lpstr>
      <vt:lpstr>Robotizáció a műanyagiparban</vt:lpstr>
      <vt:lpstr>Mesterséges intelligencia</vt:lpstr>
      <vt:lpstr>A műanyagipar jövője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881</cp:revision>
  <cp:lastPrinted>2019-09-17T07:24:41Z</cp:lastPrinted>
  <dcterms:created xsi:type="dcterms:W3CDTF">2014-03-03T11:13:53Z</dcterms:created>
  <dcterms:modified xsi:type="dcterms:W3CDTF">2021-04-28T09:43:49Z</dcterms:modified>
</cp:coreProperties>
</file>