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8" r:id="rId1"/>
  </p:sldMasterIdLst>
  <p:notesMasterIdLst>
    <p:notesMasterId r:id="rId25"/>
  </p:notesMasterIdLst>
  <p:sldIdLst>
    <p:sldId id="256" r:id="rId2"/>
    <p:sldId id="297" r:id="rId3"/>
    <p:sldId id="264" r:id="rId4"/>
    <p:sldId id="303" r:id="rId5"/>
    <p:sldId id="329" r:id="rId6"/>
    <p:sldId id="377" r:id="rId7"/>
    <p:sldId id="265" r:id="rId8"/>
    <p:sldId id="331" r:id="rId9"/>
    <p:sldId id="378" r:id="rId10"/>
    <p:sldId id="379" r:id="rId11"/>
    <p:sldId id="269" r:id="rId12"/>
    <p:sldId id="333" r:id="rId13"/>
    <p:sldId id="380" r:id="rId14"/>
    <p:sldId id="381" r:id="rId15"/>
    <p:sldId id="382" r:id="rId16"/>
    <p:sldId id="355" r:id="rId17"/>
    <p:sldId id="296" r:id="rId18"/>
    <p:sldId id="340" r:id="rId19"/>
    <p:sldId id="361" r:id="rId20"/>
    <p:sldId id="362" r:id="rId21"/>
    <p:sldId id="344" r:id="rId22"/>
    <p:sldId id="375" r:id="rId23"/>
    <p:sldId id="258" r:id="rId24"/>
  </p:sldIdLst>
  <p:sldSz cx="9144000" cy="6858000" type="screen4x3"/>
  <p:notesSz cx="6794500" cy="9906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0" userDrawn="1">
          <p15:clr>
            <a:srgbClr val="A4A3A4"/>
          </p15:clr>
        </p15:guide>
        <p15:guide id="2" pos="2140" userDrawn="1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Kárpát Kinga" initials="KK" lastIdx="1" clrIdx="0">
    <p:extLst>
      <p:ext uri="{19B8F6BF-5375-455C-9EA6-DF929625EA0E}">
        <p15:presenceInfo xmlns:p15="http://schemas.microsoft.com/office/powerpoint/2012/main" userId="Kárpát Kinga" providerId="None"/>
      </p:ext>
    </p:extLst>
  </p:cmAuthor>
  <p:cmAuthor id="2" name="Kiss Violetta" initials="KV" lastIdx="1" clrIdx="1">
    <p:extLst>
      <p:ext uri="{19B8F6BF-5375-455C-9EA6-DF929625EA0E}">
        <p15:presenceInfo xmlns:p15="http://schemas.microsoft.com/office/powerpoint/2012/main" userId="S::kiss.violetta@mkik.hu::8dda6d2a-547f-4359-9dae-dec8dd7bfaaa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349AC"/>
    <a:srgbClr val="FFFFFF"/>
    <a:srgbClr val="B9B9B9"/>
    <a:srgbClr val="541EEE"/>
    <a:srgbClr val="E0A9A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0084" autoAdjust="0"/>
    <p:restoredTop sz="94622" autoAdjust="0"/>
  </p:normalViewPr>
  <p:slideViewPr>
    <p:cSldViewPr snapToObjects="1">
      <p:cViewPr varScale="1">
        <p:scale>
          <a:sx n="82" d="100"/>
          <a:sy n="82" d="100"/>
        </p:scale>
        <p:origin x="172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Objects="1">
      <p:cViewPr varScale="1">
        <p:scale>
          <a:sx n="86" d="100"/>
          <a:sy n="86" d="100"/>
        </p:scale>
        <p:origin x="3786" y="78"/>
      </p:cViewPr>
      <p:guideLst>
        <p:guide orient="horz" pos="3120"/>
        <p:guide pos="214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Élőfej helye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/>
          <a:lstStyle>
            <a:lvl1pPr algn="r">
              <a:defRPr sz="1200"/>
            </a:lvl1pPr>
          </a:lstStyle>
          <a:p>
            <a:fld id="{6E1230F8-2015-46AC-9C15-B08EDE877F5D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4" name="Diakép helye 3"/>
          <p:cNvSpPr>
            <a:spLocks noGrp="1" noRot="1" noChangeAspect="1"/>
          </p:cNvSpPr>
          <p:nvPr>
            <p:ph type="sldImg" idx="2"/>
          </p:nvPr>
        </p:nvSpPr>
        <p:spPr>
          <a:xfrm>
            <a:off x="920750" y="742950"/>
            <a:ext cx="4953000" cy="3714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294" tIns="45647" rIns="91294" bIns="45647" rtlCol="0" anchor="ctr"/>
          <a:lstStyle/>
          <a:p>
            <a:endParaRPr lang="hu-HU"/>
          </a:p>
        </p:txBody>
      </p:sp>
      <p:sp>
        <p:nvSpPr>
          <p:cNvPr id="5" name="Jegyzetek helye 4"/>
          <p:cNvSpPr>
            <a:spLocks noGrp="1"/>
          </p:cNvSpPr>
          <p:nvPr>
            <p:ph type="body" sz="quarter" idx="3"/>
          </p:nvPr>
        </p:nvSpPr>
        <p:spPr>
          <a:xfrm>
            <a:off x="679450" y="4705350"/>
            <a:ext cx="5435600" cy="4457700"/>
          </a:xfrm>
          <a:prstGeom prst="rect">
            <a:avLst/>
          </a:prstGeom>
        </p:spPr>
        <p:txBody>
          <a:bodyPr vert="horz" lIns="91294" tIns="45647" rIns="91294" bIns="45647" rtlCol="0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4"/>
          </p:nvPr>
        </p:nvSpPr>
        <p:spPr>
          <a:xfrm>
            <a:off x="1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l">
              <a:defRPr sz="1200"/>
            </a:lvl1pPr>
          </a:lstStyle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5300"/>
          </a:xfrm>
          <a:prstGeom prst="rect">
            <a:avLst/>
          </a:prstGeom>
        </p:spPr>
        <p:txBody>
          <a:bodyPr vert="horz" lIns="91294" tIns="45647" rIns="91294" bIns="45647" rtlCol="0" anchor="b"/>
          <a:lstStyle>
            <a:lvl1pPr algn="r">
              <a:defRPr sz="1200"/>
            </a:lvl1pPr>
          </a:lstStyle>
          <a:p>
            <a:fld id="{CDA5C11E-540C-488B-B718-84796C0B45F1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036585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1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43262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akép hely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Jegyzetek hely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DA5C11E-540C-488B-B718-84796C0B45F1}" type="slidenum">
              <a:rPr lang="hu-HU" smtClean="0"/>
              <a:t>23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411238914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u-HU"/>
              <a:t>Alcím mintájának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8052360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700075" cy="936104"/>
          </a:xfrm>
        </p:spPr>
        <p:txBody>
          <a:bodyPr>
            <a:normAutofit/>
          </a:bodyPr>
          <a:lstStyle>
            <a:lvl1pPr algn="l">
              <a:defRPr sz="2400"/>
            </a:lvl1pPr>
          </a:lstStyle>
          <a:p>
            <a:r>
              <a:rPr lang="hu-HU" dirty="0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32961487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7" name="Cím 1"/>
          <p:cNvSpPr txBox="1">
            <a:spLocks/>
          </p:cNvSpPr>
          <p:nvPr userDrawn="1"/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2400" b="1" kern="1200" cap="all" baseline="0">
                <a:solidFill>
                  <a:schemeClr val="bg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3469027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6345614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561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6" name="Tartalom helye 2"/>
          <p:cNvSpPr>
            <a:spLocks noGrp="1"/>
          </p:cNvSpPr>
          <p:nvPr>
            <p:ph idx="1"/>
          </p:nvPr>
        </p:nvSpPr>
        <p:spPr>
          <a:xfrm>
            <a:off x="447989" y="1628800"/>
            <a:ext cx="5111750" cy="4691063"/>
          </a:xfrm>
        </p:spPr>
        <p:txBody>
          <a:bodyPr/>
          <a:lstStyle>
            <a:lvl1pPr>
              <a:defRPr sz="24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7" name="Kép helye 2"/>
          <p:cNvSpPr>
            <a:spLocks noGrp="1"/>
          </p:cNvSpPr>
          <p:nvPr>
            <p:ph type="pic" idx="13"/>
          </p:nvPr>
        </p:nvSpPr>
        <p:spPr>
          <a:xfrm>
            <a:off x="5724128" y="1633102"/>
            <a:ext cx="3240360" cy="4691063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86175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1435100"/>
            <a:ext cx="5111750" cy="46910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  <p:sp>
        <p:nvSpPr>
          <p:cNvPr id="9" name="Cím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</p:spTree>
    <p:extLst>
      <p:ext uri="{BB962C8B-B14F-4D97-AF65-F5344CB8AC3E}">
        <p14:creationId xmlns:p14="http://schemas.microsoft.com/office/powerpoint/2010/main" val="14287766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03494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8"/>
          <p:cNvSpPr>
            <a:spLocks noGrp="1"/>
          </p:cNvSpPr>
          <p:nvPr>
            <p:ph type="title" hasCustomPrompt="1"/>
          </p:nvPr>
        </p:nvSpPr>
        <p:spPr>
          <a:xfrm>
            <a:off x="4495800" y="2286000"/>
            <a:ext cx="4419600" cy="1143000"/>
          </a:xfrm>
        </p:spPr>
        <p:txBody>
          <a:bodyPr anchor="t">
            <a:noAutofit/>
          </a:bodyPr>
          <a:lstStyle>
            <a:lvl1pPr algn="l">
              <a:defRPr sz="4400" b="1" cap="all" baseline="0">
                <a:solidFill>
                  <a:schemeClr val="bg1"/>
                </a:solidFill>
                <a:latin typeface="Arial"/>
                <a:cs typeface="Arial"/>
              </a:defRPr>
            </a:lvl1pPr>
          </a:lstStyle>
          <a:p>
            <a:r>
              <a:rPr lang="hu-HU" dirty="0"/>
              <a:t>Prezentáció Címe</a:t>
            </a:r>
            <a:endParaRPr lang="en-US" dirty="0"/>
          </a:p>
        </p:txBody>
      </p:sp>
      <p:sp>
        <p:nvSpPr>
          <p:cNvPr id="17" name="Text Placeholder 15"/>
          <p:cNvSpPr>
            <a:spLocks noGrp="1"/>
          </p:cNvSpPr>
          <p:nvPr>
            <p:ph type="body" sz="quarter" idx="10" hasCustomPrompt="1"/>
          </p:nvPr>
        </p:nvSpPr>
        <p:spPr>
          <a:xfrm>
            <a:off x="4495800" y="3886200"/>
            <a:ext cx="4343400" cy="914400"/>
          </a:xfrm>
        </p:spPr>
        <p:txBody>
          <a:bodyPr wrap="square" anchor="t"/>
          <a:lstStyle>
            <a:lvl1pPr marL="514350" indent="-514350" algn="l">
              <a:spcAft>
                <a:spcPts val="600"/>
              </a:spcAft>
              <a:buFontTx/>
              <a:buNone/>
              <a:defRPr cap="all" baseline="0">
                <a:solidFill>
                  <a:srgbClr val="FFFFFF"/>
                </a:solidFill>
                <a:latin typeface="Arial"/>
                <a:cs typeface="Arial"/>
              </a:defRPr>
            </a:lvl1pPr>
            <a:lvl2pPr>
              <a:buNone/>
              <a:defRPr/>
            </a:lvl2pPr>
          </a:lstStyle>
          <a:p>
            <a:pPr lvl="0"/>
            <a:r>
              <a:rPr lang="hu-HU" dirty="0"/>
              <a:t>Click to edit Alcím</a:t>
            </a:r>
          </a:p>
          <a:p>
            <a:pPr lvl="0"/>
            <a:endParaRPr lang="hu-H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47989" y="44624"/>
            <a:ext cx="4412043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dirty="0"/>
              <a:t>Mintacím szerkesztése</a:t>
            </a:r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dirty="0"/>
              <a:t>Mintaszöveg szerkesztése</a:t>
            </a:r>
          </a:p>
          <a:p>
            <a:pPr lvl="1"/>
            <a:r>
              <a:rPr lang="hu-HU" dirty="0"/>
              <a:t>Második szint</a:t>
            </a:r>
          </a:p>
          <a:p>
            <a:pPr lvl="2"/>
            <a:r>
              <a:rPr lang="hu-HU" dirty="0"/>
              <a:t>Harmadik szint</a:t>
            </a:r>
          </a:p>
          <a:p>
            <a:pPr lvl="3"/>
            <a:r>
              <a:rPr lang="hu-HU" dirty="0"/>
              <a:t>Negyedik szint</a:t>
            </a:r>
          </a:p>
          <a:p>
            <a:pPr lvl="4"/>
            <a:r>
              <a:rPr lang="hu-HU" dirty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DD05FFA-4383-4574-9830-A5FF25BE8406}" type="datetimeFigureOut">
              <a:rPr lang="hu-HU" smtClean="0"/>
              <a:t>2021. 04. 16.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ECFDF-B4B8-4D79-9C23-DD008FAF0A0B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9150826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6" r:id="rId7"/>
    <p:sldLayoutId id="2147483667" r:id="rId8"/>
    <p:sldLayoutId id="2147483670" r:id="rId9"/>
  </p:sldLayoutIdLst>
  <p:txStyles>
    <p:titleStyle>
      <a:lvl1pPr algn="l" defTabSz="914400" rtl="0" eaLnBrk="1" latinLnBrk="0" hangingPunct="1">
        <a:spcBef>
          <a:spcPct val="0"/>
        </a:spcBef>
        <a:buNone/>
        <a:defRPr sz="2400" b="1" kern="1200" cap="all" baseline="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9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7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7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7" TargetMode="Externa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7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kepezz.hu/VideoLibraryArticle/Details/17" TargetMode="Externa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.png"/><Relationship Id="rId4" Type="http://schemas.openxmlformats.org/officeDocument/2006/relationships/hyperlink" Target="http://www.kepezz.hu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r>
              <a:rPr lang="hu-HU" dirty="0"/>
              <a:t>GINOP 6.1.7-17 </a:t>
            </a:r>
            <a:br>
              <a:rPr lang="hu-HU" sz="3000" dirty="0"/>
            </a:br>
            <a:br>
              <a:rPr lang="hu-HU" sz="3000" dirty="0"/>
            </a:br>
            <a:r>
              <a:rPr lang="hu-HU" sz="2800" dirty="0"/>
              <a:t>Munkahelyi képzések támogatása </a:t>
            </a:r>
            <a:r>
              <a:rPr lang="hu-HU" sz="2800" dirty="0" err="1"/>
              <a:t>mikro</a:t>
            </a:r>
            <a:r>
              <a:rPr lang="hu-HU" sz="2800" dirty="0"/>
              <a:t>-, kis- és középvállalatok és nagyvállalatok munkavállalói számára indított képzések szakmai támogató programja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br>
              <a:rPr lang="hu-HU" dirty="0"/>
            </a:br>
            <a:endParaRPr lang="hu-HU" sz="3200" dirty="0"/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3F64C79F-F088-4636-942F-4B8F8C75A557}"/>
              </a:ext>
            </a:extLst>
          </p:cNvPr>
          <p:cNvSpPr txBox="1"/>
          <p:nvPr/>
        </p:nvSpPr>
        <p:spPr>
          <a:xfrm>
            <a:off x="1691680" y="4221088"/>
            <a:ext cx="49685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Munkahelyi képzések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megvalósítását segítő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ajánlások és útmutatók</a:t>
            </a: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97705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251520" y="620688"/>
            <a:ext cx="8424936" cy="3456384"/>
          </a:xfrm>
        </p:spPr>
        <p:txBody>
          <a:bodyPr/>
          <a:lstStyle/>
          <a:p>
            <a:pPr algn="ctr"/>
            <a:br>
              <a:rPr lang="hu-HU" sz="3000" dirty="0"/>
            </a:br>
            <a:br>
              <a:rPr lang="hu-HU" dirty="0"/>
            </a:br>
            <a:r>
              <a:rPr lang="hu-HU" sz="3000" dirty="0"/>
              <a:t>ipar 4.0</a:t>
            </a: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br>
              <a:rPr lang="hu-HU" sz="3800" dirty="0"/>
            </a:br>
            <a:r>
              <a:rPr lang="hu-HU" sz="3200" dirty="0"/>
              <a:t>2021</a:t>
            </a:r>
          </a:p>
        </p:txBody>
      </p:sp>
      <p:sp>
        <p:nvSpPr>
          <p:cNvPr id="3" name="Szövegdoboz 2">
            <a:extLst>
              <a:ext uri="{FF2B5EF4-FFF2-40B4-BE49-F238E27FC236}">
                <a16:creationId xmlns:a16="http://schemas.microsoft.com/office/drawing/2014/main" id="{D4DBAB1F-128A-478E-AC07-D939B2318756}"/>
              </a:ext>
            </a:extLst>
          </p:cNvPr>
          <p:cNvSpPr txBox="1"/>
          <p:nvPr/>
        </p:nvSpPr>
        <p:spPr>
          <a:xfrm>
            <a:off x="1619672" y="3717032"/>
            <a:ext cx="496855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1800" dirty="0">
                <a:solidFill>
                  <a:schemeClr val="bg1"/>
                </a:solidFill>
              </a:rPr>
              <a:t>A bemutatóban hivatkozott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szakmai anyag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kidolgozója: </a:t>
            </a:r>
            <a:br>
              <a:rPr lang="hu-HU" sz="1800" dirty="0">
                <a:solidFill>
                  <a:schemeClr val="bg1"/>
                </a:solidFill>
              </a:rPr>
            </a:br>
            <a:r>
              <a:rPr lang="hu-HU" sz="1800" dirty="0">
                <a:solidFill>
                  <a:schemeClr val="bg1"/>
                </a:solidFill>
              </a:rPr>
              <a:t>Madarász Erik</a:t>
            </a:r>
            <a:br>
              <a:rPr lang="hu-HU" dirty="0">
                <a:solidFill>
                  <a:schemeClr val="bg1"/>
                </a:solidFill>
              </a:rPr>
            </a:br>
            <a:endParaRPr lang="hu-H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97903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258E1041-C55F-4EAE-BCD8-98225E25B13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endParaRPr lang="hu-HU" sz="4000" dirty="0"/>
          </a:p>
          <a:p>
            <a:pPr marL="0" indent="0" algn="ctr">
              <a:buNone/>
            </a:pPr>
            <a:r>
              <a:rPr lang="hu-HU" sz="4000" dirty="0"/>
              <a:t>I. </a:t>
            </a:r>
            <a:endParaRPr lang="hu-HU" dirty="0"/>
          </a:p>
          <a:p>
            <a:pPr marL="0" indent="0" algn="ctr">
              <a:buNone/>
            </a:pPr>
            <a:r>
              <a:rPr lang="hu-HU" dirty="0"/>
              <a:t>Bevezetés</a:t>
            </a:r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https://kepezz.hu/VideoLibraryArticle/Details/17</a:t>
            </a:r>
            <a:r>
              <a:rPr lang="hu-HU" sz="1500" dirty="0"/>
              <a:t> (regisztráció után)</a:t>
            </a:r>
          </a:p>
          <a:p>
            <a:pPr marL="0" indent="0" algn="ctr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316661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A4FC924-8A82-445D-BD8E-C4617B8A22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/>
              <a:t>bevezetés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D169DD8-AE58-4466-837F-8DA92B10EF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997152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2018. évi felmérés szerint hazai viszonylatban csupán a vállalkozások mintegy 10 százaléka tartja fontosnak, hogy a termelési és szolgáltatási tevékenységét az IKT (információs és kommunikációs technológiák) megoldások segítségével modernizálja</a:t>
            </a:r>
          </a:p>
          <a:p>
            <a:pPr>
              <a:buFontTx/>
              <a:buChar char="-"/>
            </a:pPr>
            <a:r>
              <a:rPr lang="hu-HU" sz="1600" dirty="0"/>
              <a:t>az európai unió tagállamai között készített felmérés szerint a digitalizáció magasabb szintjéhez szükséges infrastrukturális feltételek és a vállalatok által használt infokommunikációs megoldások elterjedésének tekintetében az utolsók között foglal helyet Magyarország</a:t>
            </a:r>
          </a:p>
          <a:p>
            <a:pPr>
              <a:buFontTx/>
              <a:buChar char="-"/>
            </a:pPr>
            <a:r>
              <a:rPr lang="hu-HU" sz="1600" dirty="0"/>
              <a:t>a hazai kis- és középvállalkozások a kedvezőtlen munkaerőpiaci helyzet kialakulása miatt, iparágtól függetlenül, jellemzően munkaerőhiánnyal küzdenek</a:t>
            </a:r>
          </a:p>
          <a:p>
            <a:pPr>
              <a:buFontTx/>
              <a:buChar char="-"/>
            </a:pPr>
            <a:r>
              <a:rPr lang="hu-HU" sz="1600" dirty="0"/>
              <a:t>a rendelkezésre álló és képzett munkaerő hiánya – ágazattól függetlenül - a versenyképességet és az elégséges működést veszélyeztetve érezteti hatását</a:t>
            </a:r>
          </a:p>
          <a:p>
            <a:pPr>
              <a:buFontTx/>
              <a:buChar char="-"/>
            </a:pPr>
            <a:r>
              <a:rPr lang="hu-HU" sz="1600" dirty="0">
                <a:solidFill>
                  <a:srgbClr val="2349AC"/>
                </a:solidFill>
              </a:rPr>
              <a:t>a szakemberhiány „pótlásának” egyik lehetséges megoldása lehet az informatikai beruházások mentén történő fejlesztés, amely által a gyártási folyamatok és a termelékenység is javítható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7D32782B-F6F7-4019-BC57-A8A159607A16}"/>
              </a:ext>
            </a:extLst>
          </p:cNvPr>
          <p:cNvSpPr txBox="1"/>
          <p:nvPr/>
        </p:nvSpPr>
        <p:spPr>
          <a:xfrm>
            <a:off x="539552" y="1340768"/>
            <a:ext cx="8147248" cy="147732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dirty="0">
                <a:solidFill>
                  <a:srgbClr val="2349AC"/>
                </a:solidFill>
              </a:rPr>
              <a:t>Az innovatív, technológiai újításokra nyitott, erős szellemi tőkével és stabil gazdasági háttérrel rendelkező országok és társadalmak előnyt élveznek az elmaradottabb régiókkal szemben, ahol nincsen lehetőség, szándék vagy akarat a szükséges kutatásokra és fejlesztésekre, ezáltal gazdasági hátrányuk tovább nő, versenyképességük tovább csökken.</a:t>
            </a:r>
          </a:p>
        </p:txBody>
      </p:sp>
    </p:spTree>
    <p:extLst>
      <p:ext uri="{BB962C8B-B14F-4D97-AF65-F5344CB8AC3E}">
        <p14:creationId xmlns:p14="http://schemas.microsoft.com/office/powerpoint/2010/main" val="6234540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87F4CA0-F469-4E44-A3BD-50D2B35549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bevezetés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7EC1AC40-AEE7-4163-BC0E-7C9FF79F86F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4713387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lt-LT" sz="1600" dirty="0">
                <a:solidFill>
                  <a:srgbClr val="2349AC"/>
                </a:solidFill>
              </a:rPr>
              <a:t>Egy tanulmány szerint</a:t>
            </a:r>
            <a:r>
              <a:rPr lang="hu-HU" sz="1600" dirty="0">
                <a:solidFill>
                  <a:srgbClr val="2349AC"/>
                </a:solidFill>
              </a:rPr>
              <a:t> </a:t>
            </a:r>
            <a:r>
              <a:rPr lang="lt-LT" sz="1600" dirty="0">
                <a:solidFill>
                  <a:srgbClr val="2349AC"/>
                </a:solidFill>
              </a:rPr>
              <a:t>az</a:t>
            </a:r>
            <a:r>
              <a:rPr lang="hu-HU" sz="1600" dirty="0">
                <a:solidFill>
                  <a:srgbClr val="2349AC"/>
                </a:solidFill>
              </a:rPr>
              <a:t> </a:t>
            </a:r>
            <a:r>
              <a:rPr lang="lt-LT" sz="1600" dirty="0">
                <a:solidFill>
                  <a:srgbClr val="2349AC"/>
                </a:solidFill>
              </a:rPr>
              <a:t>informatikai beruházások az alábbi négy pont szerint járulnak hozzá egy vállalat fejlődéséhez, versenyképességéhez</a:t>
            </a:r>
            <a:r>
              <a:rPr lang="lt-LT" sz="1100" dirty="0">
                <a:solidFill>
                  <a:srgbClr val="2349AC"/>
                </a:solidFill>
              </a:rPr>
              <a:t>:</a:t>
            </a:r>
            <a:endParaRPr lang="hu-HU" sz="1100" dirty="0">
              <a:solidFill>
                <a:srgbClr val="2349AC"/>
              </a:solidFill>
            </a:endParaRPr>
          </a:p>
          <a:p>
            <a:pPr marL="0" indent="0" algn="just">
              <a:buNone/>
            </a:pPr>
            <a:endParaRPr lang="hu-HU" sz="1100" dirty="0">
              <a:solidFill>
                <a:srgbClr val="2349AC"/>
              </a:solidFill>
            </a:endParaRPr>
          </a:p>
          <a:p>
            <a:pPr algn="just">
              <a:buFontTx/>
              <a:buChar char="-"/>
            </a:pPr>
            <a:r>
              <a:rPr lang="hu-HU" sz="1600" dirty="0">
                <a:solidFill>
                  <a:srgbClr val="2349AC"/>
                </a:solidFill>
              </a:rPr>
              <a:t>Teljesítmény: </a:t>
            </a:r>
            <a:r>
              <a:rPr lang="hu-HU" sz="1600" dirty="0"/>
              <a:t>a szervezeti hatékonyság versenyelőnyt biztosító fejlesztésével a piaci pozíció javulása várható. Az informatikai beruházások által javíthatók a termelési és szolgáltatási folyamatok</a:t>
            </a:r>
          </a:p>
          <a:p>
            <a:pPr algn="just">
              <a:buFontTx/>
              <a:buChar char="-"/>
            </a:pPr>
            <a:r>
              <a:rPr lang="hu-HU" sz="1600" dirty="0">
                <a:solidFill>
                  <a:srgbClr val="2349AC"/>
                </a:solidFill>
              </a:rPr>
              <a:t>Növekedés: </a:t>
            </a:r>
            <a:r>
              <a:rPr lang="hu-HU" sz="1600" dirty="0"/>
              <a:t>az értékesítés és termelékenység, valamint a gazdálkodó szervezet általános növekedése, valamint az alkalmazotti létszám bővülése</a:t>
            </a:r>
          </a:p>
          <a:p>
            <a:pPr algn="just">
              <a:buFontTx/>
              <a:buChar char="-"/>
            </a:pPr>
            <a:r>
              <a:rPr lang="hu-HU" sz="1600" dirty="0">
                <a:solidFill>
                  <a:srgbClr val="2349AC"/>
                </a:solidFill>
              </a:rPr>
              <a:t>Terjeszkedés: </a:t>
            </a:r>
            <a:r>
              <a:rPr lang="hu-HU" sz="1600" dirty="0"/>
              <a:t>az IT-környezet a jobb kommunikációs szolgáltatásokkal, rendszeresen gyűjtött információkkal, illetve a vállalati hírek és adatok külvilág felé történő hatékonyabb eljuttatásával járulhat hozzá a vállalat hatékony terjeszkedéséhez</a:t>
            </a:r>
          </a:p>
          <a:p>
            <a:pPr algn="just">
              <a:buFontTx/>
              <a:buChar char="-"/>
            </a:pPr>
            <a:r>
              <a:rPr lang="hu-HU" sz="1600" dirty="0">
                <a:solidFill>
                  <a:srgbClr val="2349AC"/>
                </a:solidFill>
              </a:rPr>
              <a:t>Termékinnováció: </a:t>
            </a:r>
            <a:r>
              <a:rPr lang="hu-HU" sz="1600" dirty="0"/>
              <a:t>a termelési folyamatok automatizálásával minőségjavulás érhető el, amely hozzájárul a magasabb vevői elégedettség eléréséhez és megtartásához is</a:t>
            </a:r>
            <a:endParaRPr lang="hu-HU" sz="1600" dirty="0">
              <a:solidFill>
                <a:srgbClr val="2349AC"/>
              </a:solidFill>
            </a:endParaRPr>
          </a:p>
          <a:p>
            <a:pPr marL="0" indent="0" algn="just">
              <a:buNone/>
            </a:pPr>
            <a:endParaRPr lang="hu-HU" sz="1800" dirty="0"/>
          </a:p>
          <a:p>
            <a:pPr marL="0" indent="0" algn="just">
              <a:buNone/>
            </a:pPr>
            <a:r>
              <a:rPr lang="hu-HU" sz="1600" dirty="0">
                <a:solidFill>
                  <a:srgbClr val="2349AC"/>
                </a:solidFill>
              </a:rPr>
              <a:t>Általánosságban megállapítható, hogy a versenyképesség növelése a tudásalapú társadalom nélkül nehezen valósítható meg. A tudásalapú társadalom alapfeltétele a megfelelő oktatási-képzési rendszer, mely minden szintjén segíti a szükséges és megfelelő ismeretek átadását és elmélyítését.</a:t>
            </a:r>
          </a:p>
        </p:txBody>
      </p:sp>
    </p:spTree>
    <p:extLst>
      <p:ext uri="{BB962C8B-B14F-4D97-AF65-F5344CB8AC3E}">
        <p14:creationId xmlns:p14="http://schemas.microsoft.com/office/powerpoint/2010/main" val="396206311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702915F8-D839-4833-A0B7-E837438447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bevezetés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1263666-041A-479C-95EA-9E5E4AE0C1A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2349AC"/>
                </a:solidFill>
              </a:rPr>
              <a:t>Magyarországon a felnőttképzésben résztvevők aránya az alábbiak szerint alakul: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huszonéves fiatalok 7,5 százaléka vesz részt felnőttképzésben</a:t>
            </a:r>
          </a:p>
          <a:p>
            <a:pPr>
              <a:buFontTx/>
              <a:buChar char="-"/>
            </a:pPr>
            <a:r>
              <a:rPr lang="hu-HU" sz="1600" dirty="0"/>
              <a:t>a harmincas korosztálynak csupán 1,5 százaléka </a:t>
            </a:r>
          </a:p>
          <a:p>
            <a:pPr>
              <a:buFontTx/>
              <a:buChar char="-"/>
            </a:pPr>
            <a:r>
              <a:rPr lang="hu-HU" sz="1600" dirty="0"/>
              <a:t>negyven feletti korosztálynak mindössze 0,5 százaléka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>
                <a:solidFill>
                  <a:srgbClr val="2349AC"/>
                </a:solidFill>
              </a:rPr>
              <a:t>Megállapítható, hogy: </a:t>
            </a:r>
          </a:p>
          <a:p>
            <a:pPr>
              <a:buFontTx/>
              <a:buChar char="-"/>
            </a:pPr>
            <a:r>
              <a:rPr lang="hu-HU" sz="1600" dirty="0"/>
              <a:t>a felnőttképzésben résztvevők amúgy is alacsony aránya, az életkor előrehaladtával tovább csökken</a:t>
            </a:r>
          </a:p>
          <a:p>
            <a:pPr>
              <a:buFontTx/>
              <a:buChar char="-"/>
            </a:pPr>
            <a:r>
              <a:rPr lang="hu-HU" sz="1600" dirty="0"/>
              <a:t>a képzéstől való távolmaradás hátráltatja az idősebb generáció érvényesülését a munkaerőpiacon</a:t>
            </a:r>
          </a:p>
          <a:p>
            <a:pPr>
              <a:buFontTx/>
              <a:buChar char="-"/>
            </a:pPr>
            <a:r>
              <a:rPr lang="hu-HU" sz="1600" dirty="0"/>
              <a:t>az új, korszerű ismeretek megléte nélkül a munkáltatók által támasztott elvárások teljesítése nehézségekbe ütközhet</a:t>
            </a:r>
          </a:p>
          <a:p>
            <a:pPr>
              <a:buFontTx/>
              <a:buChar char="-"/>
            </a:pPr>
            <a:r>
              <a:rPr lang="hu-HU" sz="1600" dirty="0"/>
              <a:t>a képzés hatása elkülöníthető az egyén és a vállalat szintjén egyaránt (míg az egyén esetében versenyképes keresetet, biztosabb megélhetést, magasabb életszínvonalat, nagyobb anyagi függetlenséget biztosít, addig a vállalok szintjén versenyképességet, hatékonyságok, innovációt eredményez)</a:t>
            </a:r>
          </a:p>
        </p:txBody>
      </p:sp>
    </p:spTree>
    <p:extLst>
      <p:ext uri="{BB962C8B-B14F-4D97-AF65-F5344CB8AC3E}">
        <p14:creationId xmlns:p14="http://schemas.microsoft.com/office/powerpoint/2010/main" val="42339266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Alcím 7">
            <a:extLst>
              <a:ext uri="{FF2B5EF4-FFF2-40B4-BE49-F238E27FC236}">
                <a16:creationId xmlns:a16="http://schemas.microsoft.com/office/drawing/2014/main" id="{65741DBD-AAD9-4EB6-9655-63F2F4F5F9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4000" dirty="0"/>
              <a:t>II.</a:t>
            </a:r>
          </a:p>
          <a:p>
            <a:endParaRPr lang="hu-HU" dirty="0"/>
          </a:p>
          <a:p>
            <a:pPr marL="0" indent="0" algn="ctr">
              <a:buNone/>
            </a:pPr>
            <a:r>
              <a:rPr lang="hu-HU" dirty="0"/>
              <a:t>A 4. ipari forradalom (IPAR 4.0)</a:t>
            </a:r>
          </a:p>
          <a:p>
            <a:endParaRPr lang="hu-HU" dirty="0"/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https://kepezz.hu/VideoLibraryArticle/Details/17</a:t>
            </a:r>
            <a:r>
              <a:rPr lang="hu-HU" sz="1500" dirty="0"/>
              <a:t>  </a:t>
            </a:r>
          </a:p>
          <a:p>
            <a:pPr marL="0" indent="0" algn="ctr">
              <a:buNone/>
            </a:pPr>
            <a:r>
              <a:rPr lang="hu-HU" sz="1500" dirty="0"/>
              <a:t> (regisztráció után)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2832219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B21C7D2-F529-483B-BAF9-454FA216C3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Ipar 4.0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8DEB118B-F815-4E56-AF19-351D5E81C0E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452596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r>
              <a:rPr lang="hu-HU" sz="1600" dirty="0"/>
              <a:t>napjainkban zajlik a 4. ipari forradalom</a:t>
            </a:r>
          </a:p>
          <a:p>
            <a:pPr>
              <a:buFontTx/>
              <a:buChar char="-"/>
            </a:pPr>
            <a:r>
              <a:rPr lang="hu-HU" sz="1600" dirty="0"/>
              <a:t>központjában az adat a legfontosabb szereplő</a:t>
            </a:r>
          </a:p>
          <a:p>
            <a:pPr>
              <a:buFontTx/>
              <a:buChar char="-"/>
            </a:pPr>
            <a:r>
              <a:rPr lang="hu-HU" sz="1600" dirty="0"/>
              <a:t>a piacon versenyelőnyre az számíthat, aki a rendelkezésre álló adatokat szakszerűen feldolgozza, megfelelően szűri, csoportosítja és elemzi, valamint az azokból eredő információkat időben juttatja el támogató szolgáltatásként a döntéshozók számára</a:t>
            </a:r>
          </a:p>
          <a:p>
            <a:pPr>
              <a:buFontTx/>
              <a:buChar char="-"/>
            </a:pPr>
            <a:r>
              <a:rPr lang="hu-HU" sz="1600" dirty="0"/>
              <a:t>az intelligens gyártási rendszerek és folyamatok összehangolt működésének kulcsa a hálózati eszközök alkalmazásával megvalósított valós idejű kommunikáció, amely által biztosított az eszközök (és személyek) közötti folyamatos adat- és információcsere</a:t>
            </a:r>
          </a:p>
          <a:p>
            <a:pPr>
              <a:buFontTx/>
              <a:buChar char="-"/>
            </a:pPr>
            <a:r>
              <a:rPr lang="hu-HU" sz="1600" dirty="0"/>
              <a:t>a változó környezetre és a vevői igények teljesítésére gyors és egyedi megoldásokkal képesek reagálni az üzemek, melynek során rövidebb idővel, jobb gyártási minőségben, jobb kihasználási mutatók mellett, adott esetben akár költségcsökkenéssel is számolhatnak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900" dirty="0">
              <a:solidFill>
                <a:srgbClr val="2349AC"/>
              </a:solidFill>
            </a:endParaRPr>
          </a:p>
          <a:p>
            <a:pPr marL="0" indent="0">
              <a:buNone/>
            </a:pPr>
            <a:endParaRPr lang="hu-HU" sz="1800" dirty="0"/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7C0FC925-A9BB-45A9-97B0-DC8225AD633B}"/>
              </a:ext>
            </a:extLst>
          </p:cNvPr>
          <p:cNvSpPr txBox="1"/>
          <p:nvPr/>
        </p:nvSpPr>
        <p:spPr>
          <a:xfrm>
            <a:off x="611560" y="1700808"/>
            <a:ext cx="8157592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/>
              <a:t>A megváltozott munkaerőpiaci igények, a fokozatosan elöregedő társadalom, valamint a korábbi rendszerek bizonytalan fenntarthatósága indokolta, hogy mielőbb fel kell, hogy készüljünk a fellépő munkaerővállságra, a minőségi, illetve a speciális elvárások szerinti ismeretekkel rendelkező, meglévő munkaerő létszámának drasztikus csökkenésére.</a:t>
            </a:r>
          </a:p>
        </p:txBody>
      </p:sp>
    </p:spTree>
    <p:extLst>
      <p:ext uri="{BB962C8B-B14F-4D97-AF65-F5344CB8AC3E}">
        <p14:creationId xmlns:p14="http://schemas.microsoft.com/office/powerpoint/2010/main" val="35331039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B5E4CE8-D56E-4726-8CD4-BDFC7EF5C4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Ipar 4.0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50F2BF5-C3FD-4BD5-831D-FC1CDB1B6B8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fejlődés és a versenyképesség megőrzésének érdekében a cégek az éves bevételük 5 százalékát digitális képességeik és eszközeik fejlesztésére kell, hogy fordítsák</a:t>
            </a:r>
          </a:p>
          <a:p>
            <a:pPr>
              <a:buFontTx/>
              <a:buChar char="-"/>
            </a:pPr>
            <a:r>
              <a:rPr lang="hu-HU" sz="1600" dirty="0"/>
              <a:t>a digitális gazdaság elterjedésének és bővülésének egyik fontos területe az elektronikus kereskedelem (Az elektronikus kereskedelem hozzájárul a szürke, illetve a feketegazdaság visszaszorításához.)</a:t>
            </a:r>
          </a:p>
          <a:p>
            <a:pPr>
              <a:buFontTx/>
              <a:buChar char="-"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/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5633F67E-EB6E-4329-B19D-03B336591AD7}"/>
              </a:ext>
            </a:extLst>
          </p:cNvPr>
          <p:cNvSpPr txBox="1"/>
          <p:nvPr/>
        </p:nvSpPr>
        <p:spPr>
          <a:xfrm>
            <a:off x="971600" y="3645024"/>
            <a:ext cx="7560840" cy="1107996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dirty="0"/>
              <a:t>„</a:t>
            </a:r>
            <a:r>
              <a:rPr lang="hu-HU" sz="1600" dirty="0">
                <a:solidFill>
                  <a:srgbClr val="2349AC"/>
                </a:solidFill>
              </a:rPr>
              <a:t>Az Ipar 4.0 tehát egy olyan jelenség, amely technológiai eszközök, tevékenységek összessége révén, a digitalizáció adta lehetőségek kiaknázásával magas szintre emeli a folyamatok átláthatóságát és integrálja a vállalati értékláncot és az ellátási hálózatot, új szintre emelve a vevői értékteremtést.”</a:t>
            </a:r>
          </a:p>
        </p:txBody>
      </p:sp>
    </p:spTree>
    <p:extLst>
      <p:ext uri="{BB962C8B-B14F-4D97-AF65-F5344CB8AC3E}">
        <p14:creationId xmlns:p14="http://schemas.microsoft.com/office/powerpoint/2010/main" val="8305087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6DFAD013-53B8-4507-9A1F-C8D6C2BA9D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Ipar 4.0 - előnyök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29A4197C-A537-4C23-A403-4334DF30BB8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800" dirty="0">
                <a:solidFill>
                  <a:srgbClr val="2349AC"/>
                </a:solidFill>
              </a:rPr>
              <a:t>Előnyök: </a:t>
            </a:r>
          </a:p>
          <a:p>
            <a:pPr marL="0" indent="0">
              <a:buNone/>
            </a:pPr>
            <a:endParaRPr lang="hu-HU" sz="1800" dirty="0">
              <a:solidFill>
                <a:srgbClr val="2349AC"/>
              </a:solidFill>
            </a:endParaRPr>
          </a:p>
          <a:p>
            <a:pPr>
              <a:buFontTx/>
              <a:buChar char="-"/>
            </a:pPr>
            <a:r>
              <a:rPr lang="hu-HU" sz="1800" dirty="0"/>
              <a:t>az új technológiáknak köszönhetően az anyagi megtakarítás mellett pozitívumként említhető a megnövelt kapacitások kihasználásának optimalizálása</a:t>
            </a:r>
          </a:p>
          <a:p>
            <a:pPr>
              <a:buFontTx/>
              <a:buChar char="-"/>
            </a:pPr>
            <a:r>
              <a:rPr lang="hu-HU" sz="1800" dirty="0"/>
              <a:t>hatékonyságnövekedés</a:t>
            </a:r>
          </a:p>
          <a:p>
            <a:pPr>
              <a:buFontTx/>
              <a:buChar char="-"/>
            </a:pPr>
            <a:r>
              <a:rPr lang="hu-HU" sz="1800" dirty="0"/>
              <a:t>gyorsabb reagálás a piaci elvárásokra</a:t>
            </a:r>
          </a:p>
          <a:p>
            <a:pPr>
              <a:buFontTx/>
              <a:buChar char="-"/>
            </a:pPr>
            <a:r>
              <a:rPr lang="hu-HU" sz="1800" dirty="0"/>
              <a:t>a selejtes termékek előállításának minimálisra csökkentése</a:t>
            </a:r>
          </a:p>
          <a:p>
            <a:pPr>
              <a:buFontTx/>
              <a:buChar char="-"/>
            </a:pPr>
            <a:r>
              <a:rPr lang="hu-HU" sz="1800" dirty="0"/>
              <a:t>az új technológiáknak köszönhetően az anyagi megtakarítás mellett pozitívumként említhető a megnövelt kapacitások kihasználásának optimalizálása</a:t>
            </a:r>
          </a:p>
          <a:p>
            <a:pPr>
              <a:buFontTx/>
              <a:buChar char="-"/>
            </a:pPr>
            <a:r>
              <a:rPr lang="hu-HU" sz="1800" dirty="0"/>
              <a:t>a raktározási és szállítási költségek visszaszorítása</a:t>
            </a:r>
          </a:p>
          <a:p>
            <a:pPr>
              <a:buFontTx/>
              <a:buChar char="-"/>
            </a:pPr>
            <a:r>
              <a:rPr lang="hu-HU" sz="1800" dirty="0"/>
              <a:t>az anyag és munkaerő jelentős megtakarítása</a:t>
            </a:r>
          </a:p>
          <a:p>
            <a:pPr>
              <a:buFontTx/>
              <a:buChar char="-"/>
            </a:pPr>
            <a:r>
              <a:rPr lang="hu-HU" sz="1800" dirty="0"/>
              <a:t>növekvő vevői elégedettség és versenyelőny a piacon</a:t>
            </a:r>
          </a:p>
          <a:p>
            <a:pPr marL="0" indent="0">
              <a:buNone/>
            </a:pPr>
            <a:endParaRPr lang="hu-HU" sz="1800" dirty="0"/>
          </a:p>
        </p:txBody>
      </p:sp>
    </p:spTree>
    <p:extLst>
      <p:ext uri="{BB962C8B-B14F-4D97-AF65-F5344CB8AC3E}">
        <p14:creationId xmlns:p14="http://schemas.microsoft.com/office/powerpoint/2010/main" val="9627363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D2AE924-5D5F-47F9-9520-825435A9526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sz="4000" dirty="0"/>
              <a:t>III.</a:t>
            </a:r>
          </a:p>
          <a:p>
            <a:endParaRPr lang="hu-HU" sz="4000" dirty="0"/>
          </a:p>
          <a:p>
            <a:pPr marL="0" indent="0" algn="ctr">
              <a:buNone/>
            </a:pPr>
            <a:r>
              <a:rPr lang="hu-HU" dirty="0"/>
              <a:t>IPAR 4.0  hatásai</a:t>
            </a:r>
          </a:p>
          <a:p>
            <a:pPr marL="0" indent="0">
              <a:buNone/>
            </a:pPr>
            <a:endParaRPr lang="hu-HU" b="1" dirty="0"/>
          </a:p>
          <a:p>
            <a:pPr marL="0" indent="0">
              <a:buNone/>
            </a:pPr>
            <a:endParaRPr lang="hu-HU" b="1" dirty="0"/>
          </a:p>
          <a:p>
            <a:pPr marL="0" indent="0" algn="ctr">
              <a:buNone/>
            </a:pPr>
            <a:r>
              <a:rPr lang="hu-HU" sz="1500" dirty="0"/>
              <a:t>Részletes tájékoztatás: </a:t>
            </a:r>
            <a:r>
              <a:rPr lang="hu-HU" sz="1500" dirty="0">
                <a:hlinkClick r:id="rId2"/>
              </a:rPr>
              <a:t>https://kepezz.hu/VideoLibraryArticle/Details/17</a:t>
            </a:r>
            <a:r>
              <a:rPr lang="hu-HU" sz="1500" dirty="0"/>
              <a:t>  </a:t>
            </a:r>
          </a:p>
          <a:p>
            <a:pPr marL="0" indent="0" algn="ctr">
              <a:buNone/>
            </a:pPr>
            <a:r>
              <a:rPr lang="hu-HU" sz="1500" dirty="0"/>
              <a:t> (regisztráció után)</a:t>
            </a:r>
          </a:p>
          <a:p>
            <a:endParaRPr lang="hu-HU" sz="1500" b="1" dirty="0"/>
          </a:p>
          <a:p>
            <a:endParaRPr lang="hu-HU" b="1" dirty="0"/>
          </a:p>
        </p:txBody>
      </p:sp>
    </p:spTree>
    <p:extLst>
      <p:ext uri="{BB962C8B-B14F-4D97-AF65-F5344CB8AC3E}">
        <p14:creationId xmlns:p14="http://schemas.microsoft.com/office/powerpoint/2010/main" val="271288235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21358CB2-2231-4125-8CDE-B74F60448A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Munkaerőpiaci hatások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9915A667-1DF9-4362-885D-ACE9BBABD5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>
              <a:solidFill>
                <a:srgbClr val="2349AC"/>
              </a:solidFill>
            </a:endParaRPr>
          </a:p>
          <a:p>
            <a:pPr marL="0" indent="0">
              <a:buNone/>
            </a:pPr>
            <a:endParaRPr lang="hu-HU" sz="1800" dirty="0">
              <a:solidFill>
                <a:srgbClr val="2349AC"/>
              </a:solidFill>
            </a:endParaRPr>
          </a:p>
          <a:p>
            <a:pPr marL="0" indent="0">
              <a:buNone/>
            </a:pPr>
            <a:endParaRPr lang="hu-HU" sz="1800" dirty="0">
              <a:solidFill>
                <a:srgbClr val="2349AC"/>
              </a:solidFill>
            </a:endParaRPr>
          </a:p>
          <a:p>
            <a:pPr marL="0" indent="0">
              <a:buNone/>
            </a:pPr>
            <a:endParaRPr lang="hu-HU" sz="1800" dirty="0">
              <a:solidFill>
                <a:srgbClr val="2349AC"/>
              </a:solidFill>
            </a:endParaRPr>
          </a:p>
          <a:p>
            <a:pPr marL="0" indent="0">
              <a:buNone/>
            </a:pPr>
            <a:endParaRPr lang="hu-HU" sz="1800" dirty="0">
              <a:solidFill>
                <a:srgbClr val="2349AC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az újítások a sok előny mellett bizonyos esetekben negatívan is hathatnak  egyes szegmensekben</a:t>
            </a:r>
          </a:p>
          <a:p>
            <a:pPr>
              <a:buFontTx/>
              <a:buChar char="-"/>
            </a:pPr>
            <a:r>
              <a:rPr lang="hu-HU" sz="1600" dirty="0"/>
              <a:t>az ipari forradalmak egyik „elszenvedője” bizonyos értelemben a munkaerő, az az egyén lehet, aki nem tud vagy nem képes alkalmazkodni a változó kihívásokhoz és nem tud vagy nem képes felzárkózni a megváltozott igényekhez</a:t>
            </a:r>
          </a:p>
          <a:p>
            <a:pPr>
              <a:buFontTx/>
              <a:buChar char="-"/>
            </a:pPr>
            <a:r>
              <a:rPr lang="hu-HU" sz="1600" dirty="0"/>
              <a:t>a tapasztalatok szerint a hatékonyságnövelő és költségcsökkentő technológiai fejlesztéseket, melyek során az egyes folyamatok automatizálása történik, költségcsökkentő intézkedésként munkaerő leépítések szokták kísérni</a:t>
            </a:r>
          </a:p>
          <a:p>
            <a:pPr>
              <a:buFontTx/>
              <a:buChar char="-"/>
            </a:pPr>
            <a:r>
              <a:rPr lang="hu-HU" sz="1600" dirty="0"/>
              <a:t>a megszűnő vagy átalakuló szakmákban dolgozó szakemberek átképzés, továbbképzés nélkül elvesztették megélhetésüket biztosító munkájukat</a:t>
            </a:r>
            <a:endParaRPr lang="hu-HU" sz="1600" dirty="0">
              <a:solidFill>
                <a:srgbClr val="2349AC"/>
              </a:solidFill>
            </a:endParaRP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70B23BEF-D17F-405D-B654-61E8584A50A5}"/>
              </a:ext>
            </a:extLst>
          </p:cNvPr>
          <p:cNvSpPr txBox="1"/>
          <p:nvPr/>
        </p:nvSpPr>
        <p:spPr>
          <a:xfrm>
            <a:off x="683568" y="1772816"/>
            <a:ext cx="7776864" cy="13234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2349AC"/>
                </a:solidFill>
              </a:rPr>
              <a:t>Az egyik leginkább vitatott terület a kapcsolódási pontok közül, az a technológiák munkaerőpiacra gyakorolt közvetlen és közvetett hatása. Az </a:t>
            </a:r>
            <a:r>
              <a:rPr lang="hu-HU" sz="1600" dirty="0" err="1">
                <a:solidFill>
                  <a:srgbClr val="2349AC"/>
                </a:solidFill>
              </a:rPr>
              <a:t>automatizáció</a:t>
            </a:r>
            <a:r>
              <a:rPr lang="hu-HU" sz="1600" dirty="0">
                <a:solidFill>
                  <a:srgbClr val="2349AC"/>
                </a:solidFill>
              </a:rPr>
              <a:t> és a robotok elterjedése miként alakítja át a </a:t>
            </a:r>
            <a:r>
              <a:rPr lang="hu-HU" sz="1600" dirty="0" err="1">
                <a:solidFill>
                  <a:srgbClr val="2349AC"/>
                </a:solidFill>
              </a:rPr>
              <a:t>mukaerőpiacot</a:t>
            </a:r>
            <a:r>
              <a:rPr lang="hu-HU" sz="1600" dirty="0">
                <a:solidFill>
                  <a:srgbClr val="2349AC"/>
                </a:solidFill>
              </a:rPr>
              <a:t>, milyen arányú leépítéseket eredményez, melyen jellegű és hány új munkahelyet generál, milyen ismereteket, tudást vár el a jövő munkavállalóitól?</a:t>
            </a:r>
          </a:p>
        </p:txBody>
      </p:sp>
    </p:spTree>
    <p:extLst>
      <p:ext uri="{BB962C8B-B14F-4D97-AF65-F5344CB8AC3E}">
        <p14:creationId xmlns:p14="http://schemas.microsoft.com/office/powerpoint/2010/main" val="30935888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F27735BF-9BF5-44BB-8E3C-61ACDC89F1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Munkaerőpiaci hatások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31936E9A-A7BD-4760-8B92-7968D6A0B22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egy vállalat esetében a versenyképesség feltétele, hogy a munkaadó és a munkavállaló elkötelezett partnerként együtt tegyen a digitális átalakításért</a:t>
            </a:r>
          </a:p>
          <a:p>
            <a:pPr>
              <a:buFontTx/>
              <a:buChar char="-"/>
            </a:pPr>
            <a:r>
              <a:rPr lang="hu-HU" sz="1600" dirty="0"/>
              <a:t>annak ellenére, hogy a digitalizáció alapja az informatika, a digitális transzformáció nem kizárólag az IT vállalatoknál formálódik, hanem egyéb szektorokban is jelen van</a:t>
            </a:r>
          </a:p>
          <a:p>
            <a:pPr>
              <a:buFontTx/>
              <a:buChar char="-"/>
            </a:pPr>
            <a:r>
              <a:rPr lang="hu-HU" sz="1600" dirty="0"/>
              <a:t>az automatizálás nem jelenti azt, hogy bevezetésével nem lesz szükség szakemberekre, hogy kizárólag robotok dolgoznak majd a gyárakban</a:t>
            </a:r>
          </a:p>
          <a:p>
            <a:pPr>
              <a:buFontTx/>
              <a:buChar char="-"/>
            </a:pPr>
            <a:r>
              <a:rPr lang="hu-HU" sz="1600" dirty="0"/>
              <a:t>a GVI kutatása alapján a magyarországi munkahelyek körülbelül 12 százaléka lenne kiváltható automatizálással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6" name="Szövegdoboz 5">
            <a:extLst>
              <a:ext uri="{FF2B5EF4-FFF2-40B4-BE49-F238E27FC236}">
                <a16:creationId xmlns:a16="http://schemas.microsoft.com/office/drawing/2014/main" id="{5412689D-8416-49C0-B665-E83821CCA657}"/>
              </a:ext>
            </a:extLst>
          </p:cNvPr>
          <p:cNvSpPr txBox="1"/>
          <p:nvPr/>
        </p:nvSpPr>
        <p:spPr>
          <a:xfrm>
            <a:off x="755576" y="4221088"/>
            <a:ext cx="7848872" cy="132343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>
                <a:solidFill>
                  <a:srgbClr val="2349AC"/>
                </a:solidFill>
              </a:rPr>
              <a:t>Egyéb területeken, például a bankszektor esetében a virtuális pénz, az autóipar esetében az önvezető autók, az e- boltok, a precíziós mezőgazdaság, a 3D nyomtatás, a biotechnológiában vagy a géntechnológiában rejlő lehetőségek hívják fel a figyelmünket arra, hogyan alakul át a technológia, a munkakörnyezet és ezzel együtt a vállalati kultúra is.</a:t>
            </a:r>
            <a:endParaRPr lang="hu-HU" sz="1600" dirty="0">
              <a:solidFill>
                <a:srgbClr val="2349A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91053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A831595F-268D-49B8-879A-E0F0CA248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Munkaerőpiaci hatások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FF32C0EF-8FE4-4EC0-9EAC-E21B6C87E09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r>
              <a:rPr lang="hu-HU" sz="1600" dirty="0"/>
              <a:t>a digitalizáció megvalósítása a vállalatok többségének jelentős kihívást jelent</a:t>
            </a:r>
          </a:p>
          <a:p>
            <a:pPr>
              <a:buFontTx/>
              <a:buChar char="-"/>
            </a:pPr>
            <a:r>
              <a:rPr lang="hu-HU" sz="1600" dirty="0"/>
              <a:t>az ipar fejlesztésének kulcsa a gazdaság digitális átalakítása, amely a termelékenységet jelentős mértékben növeli és ezzel párhuzamosan a költségeket csökkenteni képes</a:t>
            </a:r>
          </a:p>
          <a:p>
            <a:pPr>
              <a:buFontTx/>
              <a:buChar char="-"/>
            </a:pPr>
            <a:r>
              <a:rPr lang="hu-HU" sz="1600" dirty="0"/>
              <a:t>a következő 10 évben, a magyarországi munkahelyek közül, jellemzően minden második teljesen új követelményeket támaszt majd az ott dolgozókkal szemben</a:t>
            </a:r>
          </a:p>
          <a:p>
            <a:pPr>
              <a:buFontTx/>
              <a:buChar char="-"/>
            </a:pPr>
            <a:r>
              <a:rPr lang="hu-HU" sz="1600" dirty="0"/>
              <a:t>a munkahelyek átalakulása és megszűnése mellett új szakmák is megjelennek</a:t>
            </a:r>
          </a:p>
          <a:p>
            <a:pPr>
              <a:buFontTx/>
              <a:buChar char="-"/>
            </a:pPr>
            <a:r>
              <a:rPr lang="hu-HU" sz="1600" dirty="0"/>
              <a:t>a digitális kompetenciák egyre inkább nélkülözhetetlen követelménnyé válnak</a:t>
            </a:r>
          </a:p>
          <a:p>
            <a:pPr>
              <a:buFontTx/>
              <a:buChar char="-"/>
            </a:pPr>
            <a:r>
              <a:rPr lang="hu-HU" sz="1600" dirty="0"/>
              <a:t>egyre nagyobb hangsúlyt és figyelmet kell a munkaerő és a leendő, még tanuló státuszú munkaerő képzésére fordítani</a:t>
            </a:r>
          </a:p>
          <a:p>
            <a:pPr>
              <a:buFontTx/>
              <a:buChar char="-"/>
            </a:pPr>
            <a:r>
              <a:rPr lang="hu-HU" sz="1600" dirty="0"/>
              <a:t>a köznevelés, a szakképzés és felnőttképzés, valamint a felsőoktatás rendszerén múlik, hogy mennyire lesz felkészült a megváltozott elvárások tekintetében a jövő munkavállalója</a:t>
            </a:r>
          </a:p>
          <a:p>
            <a:pPr>
              <a:buFontTx/>
              <a:buChar char="-"/>
            </a:pPr>
            <a:r>
              <a:rPr lang="hu-HU" sz="1600" dirty="0"/>
              <a:t>egy 2016-os felmérés szerint Magyarországon, az európai átlag alatt teljesítve, a 15 évesnél idősebb korosztály több mint harmada digitálisan írástudatlan</a:t>
            </a:r>
          </a:p>
        </p:txBody>
      </p:sp>
    </p:spTree>
    <p:extLst>
      <p:ext uri="{BB962C8B-B14F-4D97-AF65-F5344CB8AC3E}">
        <p14:creationId xmlns:p14="http://schemas.microsoft.com/office/powerpoint/2010/main" val="139705897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9FC0D82-6637-41B3-B014-44EA05DA07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Munkaerőpiaci hatások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1B1B4B6B-B307-4AD0-95CD-6F55D8E4437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600" dirty="0">
                <a:solidFill>
                  <a:srgbClr val="2349AC"/>
                </a:solidFill>
              </a:rPr>
              <a:t>Az Európai Innovációs és Technológiai Intézet öt stratégiai fontosságú területet különböztet meg az Európa digitális felemelkedéséhez vezető úton:</a:t>
            </a:r>
          </a:p>
          <a:p>
            <a:pPr marL="0" indent="0">
              <a:buNone/>
            </a:pPr>
            <a:endParaRPr lang="hu-HU" sz="1600" dirty="0">
              <a:solidFill>
                <a:srgbClr val="2349AC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digitális alaptechnológiák</a:t>
            </a:r>
          </a:p>
          <a:p>
            <a:pPr>
              <a:buFontTx/>
              <a:buChar char="-"/>
            </a:pPr>
            <a:r>
              <a:rPr lang="hu-HU" sz="1600" dirty="0"/>
              <a:t>digitális városok</a:t>
            </a:r>
          </a:p>
          <a:p>
            <a:pPr>
              <a:buFontTx/>
              <a:buChar char="-"/>
            </a:pPr>
            <a:r>
              <a:rPr lang="hu-HU" sz="1600" dirty="0"/>
              <a:t>digitális ipar, gyártás</a:t>
            </a:r>
          </a:p>
          <a:p>
            <a:pPr>
              <a:buFontTx/>
              <a:buChar char="-"/>
            </a:pPr>
            <a:r>
              <a:rPr lang="hu-HU" sz="1600" dirty="0"/>
              <a:t>digitális egészségügy</a:t>
            </a:r>
          </a:p>
          <a:p>
            <a:pPr>
              <a:buFontTx/>
              <a:buChar char="-"/>
            </a:pPr>
            <a:r>
              <a:rPr lang="hu-HU" sz="1600" dirty="0"/>
              <a:t>digitális pénzügy</a:t>
            </a:r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EB541C86-5764-4B82-BD96-95336B6E95BC}"/>
              </a:ext>
            </a:extLst>
          </p:cNvPr>
          <p:cNvSpPr txBox="1"/>
          <p:nvPr/>
        </p:nvSpPr>
        <p:spPr>
          <a:xfrm>
            <a:off x="611560" y="1700808"/>
            <a:ext cx="7848872" cy="1569660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2349AC"/>
                </a:solidFill>
              </a:rPr>
              <a:t>A munkakörök betöltéséhez szükséges tudás és képességek több mint egyharmada változik meg a közeljövőben. A jelenleg elvárt tudás egy része elértéktelenedik és újabbakra lesz igénye és elvárása a munkaerőpiacnak. Az előrejelzések nem csupán az egyszerűbb, monotonitást igénylő munkák megszűnését vetítik előre, ugyanis a mesterséges intelligencia elterjedésével a rutin jellegű szellemi tevékenységek is az </a:t>
            </a:r>
            <a:r>
              <a:rPr lang="hu-HU" sz="1600" dirty="0" err="1">
                <a:solidFill>
                  <a:srgbClr val="2349AC"/>
                </a:solidFill>
              </a:rPr>
              <a:t>automatizáció</a:t>
            </a:r>
            <a:r>
              <a:rPr lang="hu-HU" sz="1600" dirty="0">
                <a:solidFill>
                  <a:srgbClr val="2349AC"/>
                </a:solidFill>
              </a:rPr>
              <a:t> útjára léphetnek (pl. ügyfélszolgálatosok, bérszámfejtők, könyvelők is).</a:t>
            </a:r>
          </a:p>
        </p:txBody>
      </p:sp>
    </p:spTree>
    <p:extLst>
      <p:ext uri="{BB962C8B-B14F-4D97-AF65-F5344CB8AC3E}">
        <p14:creationId xmlns:p14="http://schemas.microsoft.com/office/powerpoint/2010/main" val="20912041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CB752ABC-9BB7-45B1-93FB-7C8471160F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hu-HU" dirty="0"/>
              <a:t>Foglalkoztathatóságra való hatás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4AE5358-4514-478E-B5E7-6E94F494783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hu-HU" sz="1600" dirty="0"/>
              <a:t>a fejlődés mozgatórugója az adatok és az IT megoldások viszonyának együttese</a:t>
            </a:r>
          </a:p>
          <a:p>
            <a:pPr>
              <a:buFontTx/>
              <a:buChar char="-"/>
            </a:pPr>
            <a:r>
              <a:rPr lang="hu-HU" sz="1600" dirty="0"/>
              <a:t>a megfigyelhető trendek szerint a teljesen IT mentes munkakörök száma jelentősen csökkenni fog, többsége megszűnik vagy átalakul, ezzel szemben az IT megoldásokat is alkalmazó munkakörök egyre nagyobb számban lesznek jelen a munkaerő-piacon</a:t>
            </a:r>
          </a:p>
          <a:p>
            <a:pPr>
              <a:buFontTx/>
              <a:buChar char="-"/>
            </a:pPr>
            <a:r>
              <a:rPr lang="hu-HU" sz="1600" dirty="0"/>
              <a:t>a technológiai fejlődés hatására szakmák és munkakörök megszűnése prognosztizálható</a:t>
            </a:r>
          </a:p>
          <a:p>
            <a:pPr>
              <a:buFontTx/>
              <a:buChar char="-"/>
            </a:pPr>
            <a:r>
              <a:rPr lang="hu-HU" sz="1600" dirty="0"/>
              <a:t>a rutin jellegű fizikai munkát a jövőben a robotok, a rutin jellegű nem fizikai munkát pedig a számítógépek fogják ellátni</a:t>
            </a:r>
          </a:p>
          <a:p>
            <a:pPr>
              <a:buFontTx/>
              <a:buChar char="-"/>
            </a:pPr>
            <a:r>
              <a:rPr lang="hu-HU" sz="1600" dirty="0"/>
              <a:t>az építőiparban, kereskedelemben vagy akár az autóiparban érintett szakmák biztos, hogy jelentős változáson, átalakuláson mennek keresztül</a:t>
            </a:r>
          </a:p>
          <a:p>
            <a:pPr>
              <a:buFontTx/>
              <a:buChar char="-"/>
            </a:pPr>
            <a:r>
              <a:rPr lang="hu-HU" sz="1600" dirty="0"/>
              <a:t>a legjelentősebb változásokat a robotok gyors fejlődése fogja előidézni</a:t>
            </a:r>
          </a:p>
          <a:p>
            <a:pPr>
              <a:buFontTx/>
              <a:buChar char="-"/>
            </a:pPr>
            <a:r>
              <a:rPr lang="hu-HU" sz="1600" dirty="0"/>
              <a:t>a munkavállalók esetében a magas szintű alapkészségek megléte továbbra is megkérdőjelezhetetlenül követelményként fog megjelenni az elvárások között</a:t>
            </a:r>
          </a:p>
          <a:p>
            <a:pPr marL="0" indent="0">
              <a:buNone/>
            </a:pPr>
            <a:endParaRPr lang="hu-HU" sz="1600" dirty="0"/>
          </a:p>
          <a:p>
            <a:pPr>
              <a:buFontTx/>
              <a:buChar char="-"/>
            </a:pPr>
            <a:endParaRPr lang="hu-HU" sz="1600" dirty="0">
              <a:solidFill>
                <a:srgbClr val="2349AC"/>
              </a:solidFill>
            </a:endParaRP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44181319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Alcím 4">
            <a:extLst>
              <a:ext uri="{FF2B5EF4-FFF2-40B4-BE49-F238E27FC236}">
                <a16:creationId xmlns:a16="http://schemas.microsoft.com/office/drawing/2014/main" id="{2CC38AB0-FEA0-438B-9F40-DA91760576E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dirty="0"/>
              <a:t>IV.</a:t>
            </a:r>
          </a:p>
          <a:p>
            <a:endParaRPr lang="hu-HU" b="1" dirty="0"/>
          </a:p>
          <a:p>
            <a:pPr marL="0" indent="0" algn="ctr">
              <a:buNone/>
            </a:pPr>
            <a:r>
              <a:rPr lang="hu-HU" dirty="0"/>
              <a:t>Munkavállalók felkészítése a megváltozott munkaerőpiaci igényekre</a:t>
            </a:r>
          </a:p>
          <a:p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>
              <a:buNone/>
            </a:pPr>
            <a:endParaRPr lang="hu-HU" sz="1500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https://kepezz.hu/VideoLibraryArticle/Details/17</a:t>
            </a:r>
            <a:r>
              <a:rPr lang="hu-HU" sz="1600" dirty="0"/>
              <a:t>  </a:t>
            </a:r>
          </a:p>
          <a:p>
            <a:pPr marL="0" indent="0" algn="ctr">
              <a:buNone/>
            </a:pPr>
            <a:r>
              <a:rPr lang="hu-HU" sz="1600" dirty="0"/>
              <a:t> (regisztráció után)</a:t>
            </a:r>
          </a:p>
          <a:p>
            <a:endParaRPr lang="hu-HU" sz="1600" dirty="0"/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0287046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D35ABC3F-95BC-4DB9-B9F7-CCDAF59707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Munkavállalók felkészítése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0A510DC5-D585-4A1C-80C5-63F77C70F67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hu-HU" sz="1600" dirty="0">
                <a:solidFill>
                  <a:srgbClr val="2349AC"/>
                </a:solidFill>
              </a:rPr>
              <a:t>Az egyetlen lehetséges módja a felkészülésnek a megváltozott körülményekre a képzés, amely komoly kihívások elé fogja állítani az egyes szereplőket.</a:t>
            </a:r>
          </a:p>
          <a:p>
            <a:pPr marL="0" indent="0">
              <a:buNone/>
            </a:pPr>
            <a:endParaRPr lang="hu-HU" sz="1600" dirty="0">
              <a:solidFill>
                <a:srgbClr val="2349AC"/>
              </a:solidFill>
            </a:endParaRPr>
          </a:p>
          <a:p>
            <a:pPr marL="0" indent="0">
              <a:buNone/>
            </a:pPr>
            <a:r>
              <a:rPr lang="hu-HU" sz="1600" dirty="0">
                <a:solidFill>
                  <a:srgbClr val="2349AC"/>
                </a:solidFill>
              </a:rPr>
              <a:t>A hazai szak- és felnőttképzés rendszere újabb átalakítás küszöbén áll:</a:t>
            </a:r>
          </a:p>
          <a:p>
            <a:pPr marL="0" indent="0">
              <a:buNone/>
            </a:pPr>
            <a:endParaRPr lang="hu-HU" sz="1600" dirty="0">
              <a:solidFill>
                <a:srgbClr val="2349AC"/>
              </a:solidFill>
            </a:endParaRPr>
          </a:p>
          <a:p>
            <a:pPr>
              <a:buFontTx/>
              <a:buChar char="-"/>
            </a:pPr>
            <a:r>
              <a:rPr lang="hu-HU" sz="1600" dirty="0"/>
              <a:t>2020. szeptember 1. hatállyal új jogszabályok jelentek meg</a:t>
            </a:r>
          </a:p>
          <a:p>
            <a:pPr>
              <a:buFontTx/>
              <a:buChar char="-"/>
            </a:pPr>
            <a:r>
              <a:rPr lang="hu-HU" sz="1600" dirty="0"/>
              <a:t>177 db (alap) szakképesítés, valamint 25 db kulturális és művészeti szakképesítés csak iskolai rendszerben lesz oktatható</a:t>
            </a:r>
          </a:p>
          <a:p>
            <a:pPr>
              <a:buFontTx/>
              <a:buChar char="-"/>
            </a:pPr>
            <a:r>
              <a:rPr lang="hu-HU" sz="1600" dirty="0"/>
              <a:t>76 db részszakképesítés viszont iskolai rendszeren kívül szerezhető meg a meghatározott óraszámban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endParaRPr lang="hu-HU" sz="1600" dirty="0"/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E71036FB-F9BC-48F6-8A78-2BDF260B3538}"/>
              </a:ext>
            </a:extLst>
          </p:cNvPr>
          <p:cNvSpPr txBox="1"/>
          <p:nvPr/>
        </p:nvSpPr>
        <p:spPr>
          <a:xfrm>
            <a:off x="457200" y="4725144"/>
            <a:ext cx="8147248" cy="1200329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dirty="0">
                <a:solidFill>
                  <a:srgbClr val="2349AC"/>
                </a:solidFill>
              </a:rPr>
              <a:t>A munkaerőpiac elvárása a munkavállalókkal szemben, hogy alapkészségekkel, kulcsképességekkel, széles szakmai alapokkal rendelkezzenek, amelyek képessé teszik őket a folyamatos változásokhoz való alkalmazkodásra és az egész életen át tartó tanulásra.</a:t>
            </a:r>
          </a:p>
        </p:txBody>
      </p:sp>
    </p:spTree>
    <p:extLst>
      <p:ext uri="{BB962C8B-B14F-4D97-AF65-F5344CB8AC3E}">
        <p14:creationId xmlns:p14="http://schemas.microsoft.com/office/powerpoint/2010/main" val="12423856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3DD895B-E89A-402C-BE0C-D5ED84BD57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Munkavállalók felkészítése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B1AC41DF-2AEC-47A7-A968-8FA79C86A0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endParaRPr lang="hu-HU" sz="1800" dirty="0"/>
          </a:p>
          <a:p>
            <a:pPr marL="0" indent="0">
              <a:buNone/>
            </a:pPr>
            <a:r>
              <a:rPr lang="hu-HU" sz="1600" dirty="0"/>
              <a:t>Egy új tanulmány szerint 2030-ra a feltörekvő technológiák (5G és a mesterséges intelligencia) fejlődésének hatására életünket radikálisan fogják megváltoztatni a technológia vezérelt megoldások és alkalmazások, és nem csupán az ipari szektorban, hanem a civil lakosság körében is.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A rendszerek állandó és folyamatos kapcsolata, a mobilitás, a digitalizáció és a </a:t>
            </a:r>
            <a:r>
              <a:rPr lang="hu-HU" sz="1600" dirty="0" err="1"/>
              <a:t>robotizáció</a:t>
            </a:r>
            <a:r>
              <a:rPr lang="hu-HU" sz="1600" dirty="0"/>
              <a:t> térnyerése mind kihívások elé állítja a jövő munkavállalóit.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Az üzleti vezetők 83 százaléka szerint a technológiai átalakulás által jobb munkahelyi körülmények lesznek elérhetők.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10 üzleti vezetőből majdnem 9 (86%) tervezi a feltörekvő technológiák használatát a munkaerő hatékonyságának növeléséhez.</a:t>
            </a: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718722C7-A623-4CC2-B1F3-E14AF2B43525}"/>
              </a:ext>
            </a:extLst>
          </p:cNvPr>
          <p:cNvSpPr txBox="1"/>
          <p:nvPr/>
        </p:nvSpPr>
        <p:spPr>
          <a:xfrm>
            <a:off x="4114800" y="2971800"/>
            <a:ext cx="914400" cy="9144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u-HU" dirty="0"/>
          </a:p>
        </p:txBody>
      </p:sp>
      <p:sp>
        <p:nvSpPr>
          <p:cNvPr id="5" name="Szövegdoboz 4">
            <a:extLst>
              <a:ext uri="{FF2B5EF4-FFF2-40B4-BE49-F238E27FC236}">
                <a16:creationId xmlns:a16="http://schemas.microsoft.com/office/drawing/2014/main" id="{6EEA7D59-44B8-4C70-B464-35BF0D9F00AB}"/>
              </a:ext>
            </a:extLst>
          </p:cNvPr>
          <p:cNvSpPr txBox="1"/>
          <p:nvPr/>
        </p:nvSpPr>
        <p:spPr>
          <a:xfrm>
            <a:off x="611560" y="1772816"/>
            <a:ext cx="7848872" cy="584775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2349AC"/>
                </a:solidFill>
              </a:rPr>
              <a:t>A megváltozott körülményekre a munkáltatókon és a munkavállalókon kívül a képzési rendszereknek és az irányító hatóságoknak egyaránt fel kell készülniük.</a:t>
            </a:r>
          </a:p>
        </p:txBody>
      </p:sp>
    </p:spTree>
    <p:extLst>
      <p:ext uri="{BB962C8B-B14F-4D97-AF65-F5344CB8AC3E}">
        <p14:creationId xmlns:p14="http://schemas.microsoft.com/office/powerpoint/2010/main" val="6210877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45E97BCE-4B9F-4504-B459-E9DA38A0CF0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Munkavállalók felkészítése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AE2D3CA3-4468-496C-A31B-98CF6E3CFE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hu-HU" sz="1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hu-HU" sz="1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hu-HU" sz="1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hu-HU" sz="1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hu-HU" sz="1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hu-HU" sz="1800" dirty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hu-HU" sz="1800" dirty="0">
              <a:solidFill>
                <a:srgbClr val="FF0000"/>
              </a:solidFill>
            </a:endParaRPr>
          </a:p>
        </p:txBody>
      </p:sp>
      <p:sp>
        <p:nvSpPr>
          <p:cNvPr id="4" name="Szövegdoboz 3">
            <a:extLst>
              <a:ext uri="{FF2B5EF4-FFF2-40B4-BE49-F238E27FC236}">
                <a16:creationId xmlns:a16="http://schemas.microsoft.com/office/drawing/2014/main" id="{8C590CCD-069C-4DE0-A159-73D7AEECE50A}"/>
              </a:ext>
            </a:extLst>
          </p:cNvPr>
          <p:cNvSpPr txBox="1"/>
          <p:nvPr/>
        </p:nvSpPr>
        <p:spPr>
          <a:xfrm>
            <a:off x="683568" y="1844824"/>
            <a:ext cx="7776864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2349AC"/>
                </a:solidFill>
              </a:rPr>
              <a:t>A munkavállalók digitális kompetenciájának növelése minden esetben megtérülő befektetés. Trendek alapján megfigyelhető, hogy az IT mentes munkakörnyezetben foglalkoztatottak száma csökken, míg az IT megoldásokat is használó munkakörök száma folyamatosan nő.</a:t>
            </a:r>
          </a:p>
        </p:txBody>
      </p:sp>
      <p:sp>
        <p:nvSpPr>
          <p:cNvPr id="8" name="Szövegdoboz 7">
            <a:extLst>
              <a:ext uri="{FF2B5EF4-FFF2-40B4-BE49-F238E27FC236}">
                <a16:creationId xmlns:a16="http://schemas.microsoft.com/office/drawing/2014/main" id="{3D8AC424-7D23-43B4-84DB-34295667EAAE}"/>
              </a:ext>
            </a:extLst>
          </p:cNvPr>
          <p:cNvSpPr txBox="1"/>
          <p:nvPr/>
        </p:nvSpPr>
        <p:spPr>
          <a:xfrm>
            <a:off x="899592" y="3356992"/>
            <a:ext cx="7272808" cy="1815882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2349AC"/>
                </a:solidFill>
              </a:rPr>
              <a:t>A munkaerőpiaci igényeknek való megfelelés követelménye, a versenyképesség megőrzése és annak növelése, az értékteremtés olyan új kihívások elé állítják a (nem is távoli) jövő munkavállalóit, melyek teljesítése a (már korábban is említett) magas szintű alapkészségek meglétével, az algoritmikus gondolkodásmód alkalmazásával, a csoportban dolgozás képességével, kreativitással, rendszerezéssel, tervezéssel, kooperációval, problémamegoldással és megfelelő prezentálási technikákkal érhetők el.</a:t>
            </a:r>
          </a:p>
        </p:txBody>
      </p:sp>
      <p:sp>
        <p:nvSpPr>
          <p:cNvPr id="10" name="Szövegdoboz 9">
            <a:extLst>
              <a:ext uri="{FF2B5EF4-FFF2-40B4-BE49-F238E27FC236}">
                <a16:creationId xmlns:a16="http://schemas.microsoft.com/office/drawing/2014/main" id="{DD86BFAC-C9FF-4EFA-A810-68EDF68FD909}"/>
              </a:ext>
            </a:extLst>
          </p:cNvPr>
          <p:cNvSpPr txBox="1"/>
          <p:nvPr/>
        </p:nvSpPr>
        <p:spPr>
          <a:xfrm>
            <a:off x="1475656" y="5558066"/>
            <a:ext cx="6120680" cy="1077218"/>
          </a:xfrm>
          <a:prstGeom prst="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/>
            <a:r>
              <a:rPr lang="hu-HU" sz="1600" dirty="0">
                <a:solidFill>
                  <a:srgbClr val="2349AC"/>
                </a:solidFill>
              </a:rPr>
              <a:t>Azok a munkavállalók fognak érvényesülni, akik </a:t>
            </a:r>
            <a:r>
              <a:rPr lang="hu-HU" sz="1600" dirty="0" err="1">
                <a:solidFill>
                  <a:srgbClr val="2349AC"/>
                </a:solidFill>
              </a:rPr>
              <a:t>robotizált</a:t>
            </a:r>
            <a:r>
              <a:rPr lang="hu-HU" sz="1600" dirty="0">
                <a:solidFill>
                  <a:srgbClr val="2349AC"/>
                </a:solidFill>
              </a:rPr>
              <a:t> környezetben is képesek lesznek a nem rutinfeladatok elvégzésére, hiszen a rutin feladatok ellátására ott lesznek a robotok.</a:t>
            </a:r>
          </a:p>
        </p:txBody>
      </p:sp>
    </p:spTree>
    <p:extLst>
      <p:ext uri="{BB962C8B-B14F-4D97-AF65-F5344CB8AC3E}">
        <p14:creationId xmlns:p14="http://schemas.microsoft.com/office/powerpoint/2010/main" val="218718917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Alcím 2">
            <a:extLst>
              <a:ext uri="{FF2B5EF4-FFF2-40B4-BE49-F238E27FC236}">
                <a16:creationId xmlns:a16="http://schemas.microsoft.com/office/drawing/2014/main" id="{AFFADF7B-5EC1-41FE-A9D6-50001699C8B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ctr">
              <a:buNone/>
            </a:pPr>
            <a:r>
              <a:rPr lang="hu-HU" dirty="0"/>
              <a:t>V. </a:t>
            </a:r>
          </a:p>
          <a:p>
            <a:endParaRPr lang="hu-HU" dirty="0"/>
          </a:p>
          <a:p>
            <a:pPr marL="0" indent="0" algn="ctr">
              <a:buNone/>
            </a:pPr>
            <a:r>
              <a:rPr lang="hu-HU" dirty="0"/>
              <a:t>Összefoglalás</a:t>
            </a:r>
          </a:p>
          <a:p>
            <a:endParaRPr lang="hu-HU" dirty="0"/>
          </a:p>
          <a:p>
            <a:pPr marL="0" indent="0">
              <a:buNone/>
            </a:pPr>
            <a:endParaRPr lang="hu-HU" dirty="0"/>
          </a:p>
          <a:p>
            <a:pPr marL="0" indent="0" algn="ctr">
              <a:buNone/>
            </a:pPr>
            <a:r>
              <a:rPr lang="hu-HU" sz="1600" dirty="0"/>
              <a:t>Részletes tájékoztatás: </a:t>
            </a:r>
            <a:r>
              <a:rPr lang="hu-HU" sz="1600" dirty="0">
                <a:hlinkClick r:id="rId2"/>
              </a:rPr>
              <a:t>https://kepezz.hu/VideoLibraryArticle/Details/17</a:t>
            </a:r>
            <a:r>
              <a:rPr lang="hu-HU" sz="1600" dirty="0"/>
              <a:t>  </a:t>
            </a:r>
          </a:p>
          <a:p>
            <a:pPr marL="0" indent="0" algn="ctr">
              <a:buNone/>
            </a:pPr>
            <a:r>
              <a:rPr lang="hu-HU" sz="1600" dirty="0"/>
              <a:t> (regisztráció után)</a:t>
            </a:r>
          </a:p>
          <a:p>
            <a:pPr marL="0" indent="0">
              <a:buNone/>
            </a:pPr>
            <a:endParaRPr lang="hu-HU" dirty="0"/>
          </a:p>
          <a:p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133263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id="{EDD77065-B7C3-4592-B2E8-99E226A78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összefoglalás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id="{D5F02BE7-89BB-48E7-8652-55F15A4AD4A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hu-HU" sz="1600" dirty="0"/>
              <a:t>A változás állandó és a változás szükségszerű. A technológia megállíthatatlanul fejlődik és ennek számos előnye van. Napjainkban hozzávetőleg 7 milliárd okoseszköz csatlakozik az internetre és a számuk folyamatosan nő.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Ha időben felkészülünk a változásokra, azokat az előnyünkre fordítva valóban elérjük elsődleges célunkat és kényelmesebbé, komfortosabbá tehetjük mindennapjainkat.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Az ipari forradalmaknak korábban is mindig voltak elszenvedői, akik számára hátrányokat, nehézségeket okozott a változás. A negyedik ipari forradalom hatásait egyelőre találgatjuk, nem ismerjük azokat pontosan. Korábbi tapasztalat szerint, aki nem készült arra, hogy versenyképes maradjon a megváltozott körülmények sodrában, az egyértelműen hátrányba került. 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Ki kell alakítani a szükséges szabályokat és meg kell találni az egyensúlyt.</a:t>
            </a:r>
          </a:p>
          <a:p>
            <a:pPr marL="0" indent="0">
              <a:buNone/>
            </a:pPr>
            <a:endParaRPr lang="hu-HU" sz="1600" dirty="0"/>
          </a:p>
          <a:p>
            <a:pPr marL="0" indent="0">
              <a:buNone/>
            </a:pPr>
            <a:r>
              <a:rPr lang="hu-HU" sz="1600" dirty="0"/>
              <a:t>A fejlődés útja ne félelmet, bizonytalanságot keltsen az emberekben, hanem biztonságos új korszakot nyisson, mely során ezek az eszközök és technológiák hozzájárulnak az emberek boldogulásához, az életminőség javításához.</a:t>
            </a:r>
          </a:p>
        </p:txBody>
      </p:sp>
    </p:spTree>
    <p:extLst>
      <p:ext uri="{BB962C8B-B14F-4D97-AF65-F5344CB8AC3E}">
        <p14:creationId xmlns:p14="http://schemas.microsoft.com/office/powerpoint/2010/main" val="36795817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043608" y="908720"/>
            <a:ext cx="5355704" cy="1656184"/>
          </a:xfrm>
        </p:spPr>
        <p:txBody>
          <a:bodyPr/>
          <a:lstStyle/>
          <a:p>
            <a:r>
              <a:rPr lang="hu-HU" sz="2000" dirty="0"/>
              <a:t>Részletes tájékoztatásért látogasson el a </a:t>
            </a:r>
            <a:r>
              <a:rPr lang="hu-HU" sz="2000" dirty="0">
                <a:hlinkClick r:id="rId4"/>
              </a:rPr>
              <a:t>www.kepezz.hu</a:t>
            </a:r>
            <a:r>
              <a:rPr lang="hu-HU" sz="2000" dirty="0"/>
              <a:t> oldalra</a:t>
            </a:r>
            <a:br>
              <a:rPr lang="hu-HU" dirty="0"/>
            </a:br>
            <a:br>
              <a:rPr lang="hu-HU" dirty="0"/>
            </a:br>
            <a:br>
              <a:rPr lang="hu-HU" dirty="0"/>
            </a:br>
            <a:r>
              <a:rPr lang="hu-HU" sz="2000" dirty="0"/>
              <a:t>MAGYAR KERESKEDELMI ÉS IPARKAMARA	</a:t>
            </a:r>
            <a:br>
              <a:rPr lang="hu-HU" sz="2000" dirty="0"/>
            </a:br>
            <a:br>
              <a:rPr lang="hu-HU" sz="2000" dirty="0"/>
            </a:br>
            <a:r>
              <a:rPr lang="hu-HU" sz="1000" dirty="0"/>
              <a:t>info.ginop617@mkik.hu		</a:t>
            </a:r>
            <a:br>
              <a:rPr lang="hu-HU" sz="1000" dirty="0"/>
            </a:br>
            <a:r>
              <a:rPr lang="hu-HU" sz="1200" dirty="0"/>
              <a:t>	</a:t>
            </a:r>
            <a:br>
              <a:rPr lang="hu-HU" sz="1000" dirty="0"/>
            </a:br>
            <a:r>
              <a:rPr lang="hu-HU" sz="1000" dirty="0"/>
              <a:t> 	</a:t>
            </a:r>
            <a:r>
              <a:rPr lang="hu-HU" sz="2000" dirty="0"/>
              <a:t>	</a:t>
            </a:r>
            <a:endParaRPr lang="hu-HU" sz="1000" dirty="0"/>
          </a:p>
        </p:txBody>
      </p:sp>
      <p:pic>
        <p:nvPicPr>
          <p:cNvPr id="4" name="Kép 3">
            <a:extLst>
              <a:ext uri="{FF2B5EF4-FFF2-40B4-BE49-F238E27FC236}">
                <a16:creationId xmlns:a16="http://schemas.microsoft.com/office/drawing/2014/main" id="{4CA0E00F-A913-486C-ACD8-EF3A827F286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592" y="4770580"/>
            <a:ext cx="2449598" cy="788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55289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GYEN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10543</TotalTime>
  <Words>2157</Words>
  <Application>Microsoft Office PowerPoint</Application>
  <PresentationFormat>Diavetítés a képernyőre (4:3 oldalarány)</PresentationFormat>
  <Paragraphs>202</Paragraphs>
  <Slides>23</Slides>
  <Notes>3</Notes>
  <HiddenSlides>0</HiddenSlides>
  <MMClips>0</MMClips>
  <ScaleCrop>false</ScaleCrop>
  <HeadingPairs>
    <vt:vector size="6" baseType="variant">
      <vt:variant>
        <vt:lpstr>Használt betűtípusok</vt:lpstr>
      </vt:variant>
      <vt:variant>
        <vt:i4>2</vt:i4>
      </vt:variant>
      <vt:variant>
        <vt:lpstr>Téma</vt:lpstr>
      </vt:variant>
      <vt:variant>
        <vt:i4>1</vt:i4>
      </vt:variant>
      <vt:variant>
        <vt:lpstr>Diacímek</vt:lpstr>
      </vt:variant>
      <vt:variant>
        <vt:i4>23</vt:i4>
      </vt:variant>
    </vt:vector>
  </HeadingPairs>
  <TitlesOfParts>
    <vt:vector size="26" baseType="lpstr">
      <vt:lpstr>Arial</vt:lpstr>
      <vt:lpstr>Calibri</vt:lpstr>
      <vt:lpstr>Office-téma</vt:lpstr>
      <vt:lpstr>GINOP 6.1.7-17   Munkahelyi képzések támogatása mikro-, kis- és középvállalatok és nagyvállalatok munkavállalói számára indított képzések szakmai támogató programja    </vt:lpstr>
      <vt:lpstr>  ipar 4.0      2021</vt:lpstr>
      <vt:lpstr>PowerPoint-bemutató</vt:lpstr>
      <vt:lpstr>bevezetés</vt:lpstr>
      <vt:lpstr>bevezetés</vt:lpstr>
      <vt:lpstr>bevezetés</vt:lpstr>
      <vt:lpstr>PowerPoint-bemutató</vt:lpstr>
      <vt:lpstr>Ipar 4.0</vt:lpstr>
      <vt:lpstr>Ipar 4.0</vt:lpstr>
      <vt:lpstr>Ipar 4.0 - előnyök</vt:lpstr>
      <vt:lpstr>PowerPoint-bemutató</vt:lpstr>
      <vt:lpstr>Munkaerőpiaci hatások</vt:lpstr>
      <vt:lpstr>Munkaerőpiaci hatások</vt:lpstr>
      <vt:lpstr>Munkaerőpiaci hatások</vt:lpstr>
      <vt:lpstr>Munkaerőpiaci hatások</vt:lpstr>
      <vt:lpstr>Foglalkoztathatóságra való hatás</vt:lpstr>
      <vt:lpstr>PowerPoint-bemutató</vt:lpstr>
      <vt:lpstr>Munkavállalók felkészítése</vt:lpstr>
      <vt:lpstr>Munkavállalók felkészítése</vt:lpstr>
      <vt:lpstr>Munkavállalók felkészítése</vt:lpstr>
      <vt:lpstr>PowerPoint-bemutató</vt:lpstr>
      <vt:lpstr>összefoglalás</vt:lpstr>
      <vt:lpstr>Részletes tájékoztatásért látogasson el a www.kepezz.hu oldalra   MAGYAR KERESKEDELMI ÉS IPARKAMARA   info.ginop617@mkik.hu        </vt:lpstr>
    </vt:vector>
  </TitlesOfParts>
  <Company>novak.adam@gmail.com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Asdfsdafa dsfasd asdf</dc:title>
  <dc:creator>Ádám Novák</dc:creator>
  <cp:lastModifiedBy>Kiss Violetta</cp:lastModifiedBy>
  <cp:revision>844</cp:revision>
  <cp:lastPrinted>2019-09-17T07:24:41Z</cp:lastPrinted>
  <dcterms:created xsi:type="dcterms:W3CDTF">2014-03-03T11:13:53Z</dcterms:created>
  <dcterms:modified xsi:type="dcterms:W3CDTF">2021-04-16T06:38:43Z</dcterms:modified>
</cp:coreProperties>
</file>