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52"/>
  </p:notesMasterIdLst>
  <p:sldIdLst>
    <p:sldId id="256" r:id="rId2"/>
    <p:sldId id="297" r:id="rId3"/>
    <p:sldId id="264" r:id="rId4"/>
    <p:sldId id="569" r:id="rId5"/>
    <p:sldId id="582" r:id="rId6"/>
    <p:sldId id="583" r:id="rId7"/>
    <p:sldId id="584" r:id="rId8"/>
    <p:sldId id="585" r:id="rId9"/>
    <p:sldId id="586" r:id="rId10"/>
    <p:sldId id="587" r:id="rId11"/>
    <p:sldId id="588" r:id="rId12"/>
    <p:sldId id="265" r:id="rId13"/>
    <p:sldId id="574" r:id="rId14"/>
    <p:sldId id="589" r:id="rId15"/>
    <p:sldId id="590" r:id="rId16"/>
    <p:sldId id="591" r:id="rId17"/>
    <p:sldId id="592" r:id="rId18"/>
    <p:sldId id="593" r:id="rId19"/>
    <p:sldId id="296" r:id="rId20"/>
    <p:sldId id="546" r:id="rId21"/>
    <p:sldId id="594" r:id="rId22"/>
    <p:sldId id="595" r:id="rId23"/>
    <p:sldId id="596" r:id="rId24"/>
    <p:sldId id="597" r:id="rId25"/>
    <p:sldId id="598" r:id="rId26"/>
    <p:sldId id="599" r:id="rId27"/>
    <p:sldId id="413" r:id="rId28"/>
    <p:sldId id="580" r:id="rId29"/>
    <p:sldId id="600" r:id="rId30"/>
    <p:sldId id="601" r:id="rId31"/>
    <p:sldId id="602" r:id="rId32"/>
    <p:sldId id="603" r:id="rId33"/>
    <p:sldId id="604" r:id="rId34"/>
    <p:sldId id="605" r:id="rId35"/>
    <p:sldId id="606" r:id="rId36"/>
    <p:sldId id="607" r:id="rId37"/>
    <p:sldId id="608" r:id="rId38"/>
    <p:sldId id="512" r:id="rId39"/>
    <p:sldId id="513" r:id="rId40"/>
    <p:sldId id="609" r:id="rId41"/>
    <p:sldId id="610" r:id="rId42"/>
    <p:sldId id="611" r:id="rId43"/>
    <p:sldId id="612" r:id="rId44"/>
    <p:sldId id="613" r:id="rId45"/>
    <p:sldId id="614" r:id="rId46"/>
    <p:sldId id="615" r:id="rId47"/>
    <p:sldId id="531" r:id="rId48"/>
    <p:sldId id="550" r:id="rId49"/>
    <p:sldId id="616" r:id="rId50"/>
    <p:sldId id="258" r:id="rId51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50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3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3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3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3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3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fogyasztovedelem.kormany.hu/taxonomy/term/35" TargetMode="External"/><Relationship Id="rId3" Type="http://schemas.openxmlformats.org/officeDocument/2006/relationships/hyperlink" Target="https://europa.eu/youreurope/business/selling-in-eu/index_hu.htm" TargetMode="External"/><Relationship Id="rId7" Type="http://schemas.openxmlformats.org/officeDocument/2006/relationships/hyperlink" Target="http://fogyasztovedelem.kormany.hu/efk" TargetMode="External"/><Relationship Id="rId2" Type="http://schemas.openxmlformats.org/officeDocument/2006/relationships/hyperlink" Target="https://europa.eu/european-union/contact_hu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ogyasztovedelem.kormany.hu/node/11142" TargetMode="External"/><Relationship Id="rId5" Type="http://schemas.openxmlformats.org/officeDocument/2006/relationships/hyperlink" Target="http://fogyasztovedelem.kormany.hu/node/26354" TargetMode="External"/><Relationship Id="rId10" Type="http://schemas.openxmlformats.org/officeDocument/2006/relationships/hyperlink" Target="http://mintawebaruhaz.fogyasztovedelem.kormany.hu/" TargetMode="External"/><Relationship Id="rId4" Type="http://schemas.openxmlformats.org/officeDocument/2006/relationships/hyperlink" Target="http://fogyasztovedelem.kormany.hu/" TargetMode="External"/><Relationship Id="rId9" Type="http://schemas.openxmlformats.org/officeDocument/2006/relationships/hyperlink" Target="https://europa.eu/youreurope/citizens/consumers/shopping/shopping-consumer-rights/index_hu.htm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kereskedelem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Bakony-</a:t>
            </a:r>
            <a:r>
              <a:rPr lang="hu-HU" dirty="0" err="1">
                <a:solidFill>
                  <a:schemeClr val="bg1"/>
                </a:solidFill>
              </a:rPr>
              <a:t>Jagd</a:t>
            </a:r>
            <a:r>
              <a:rPr lang="hu-HU" dirty="0">
                <a:solidFill>
                  <a:schemeClr val="bg1"/>
                </a:solidFill>
              </a:rPr>
              <a:t> Kft.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 kereskedelem feladata, szerepe a nemzetgazdaságban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https://kepezz.hu/VideoLibraryArticle/Details/13</a:t>
            </a:r>
            <a:r>
              <a:rPr lang="hu-HU" sz="1800" dirty="0"/>
              <a:t>     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A41FAC-8051-49B3-AE75-0BF405957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kereskedelem fogalma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0DE0747-8B89-472C-8035-BF009A8C9C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Kétféleképpen megközelíthető:</a:t>
            </a:r>
          </a:p>
          <a:p>
            <a:pPr>
              <a:buFontTx/>
              <a:buChar char="-"/>
            </a:pPr>
            <a:r>
              <a:rPr lang="hu-HU" sz="1600" dirty="0"/>
              <a:t>a kereskedelem egy tevékenység, amely során az áruk adásvétele zajlik</a:t>
            </a:r>
          </a:p>
          <a:p>
            <a:pPr>
              <a:buFontTx/>
              <a:buChar char="-"/>
            </a:pPr>
            <a:r>
              <a:rPr lang="hu-HU" sz="1600" dirty="0"/>
              <a:t>a kereskedelem összességében jelöli azokat a vállalkozásokat, amelyek az áruk adásvételével foglalkoznak</a:t>
            </a:r>
          </a:p>
          <a:p>
            <a:pPr marL="0" indent="0">
              <a:buNone/>
            </a:pPr>
            <a:r>
              <a:rPr lang="hu-HU" sz="1600" dirty="0"/>
              <a:t>A kereskedelem a termelés és a fogyasztás között helyezkedik el.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áruk lehetnek: </a:t>
            </a:r>
          </a:p>
          <a:p>
            <a:pPr>
              <a:buFontTx/>
              <a:buChar char="-"/>
            </a:pPr>
            <a:r>
              <a:rPr lang="hu-HU" sz="1600" dirty="0"/>
              <a:t>fogyasztási cikkek, pl. élelmiszerek, ruházati cikkek</a:t>
            </a:r>
          </a:p>
          <a:p>
            <a:pPr>
              <a:buFontTx/>
              <a:buChar char="-"/>
            </a:pPr>
            <a:r>
              <a:rPr lang="hu-HU" sz="1600" dirty="0"/>
              <a:t>vegyes iparcikkek, amelyekkel közvetlenül elégíthetjük ki szükségleteinket (például: mobiltelefon, számítógép, TV, mosó-, mosogatógép stb.) </a:t>
            </a:r>
          </a:p>
          <a:p>
            <a:pPr>
              <a:buFontTx/>
              <a:buChar char="-"/>
            </a:pPr>
            <a:r>
              <a:rPr lang="hu-HU" sz="1600" dirty="0"/>
              <a:t>termelőeszközök is, pl. gépek, alapanyagok, alkatrészek stb.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Vevők, vásárlók lehetnek:</a:t>
            </a:r>
          </a:p>
          <a:p>
            <a:pPr>
              <a:buFontTx/>
              <a:buChar char="-"/>
            </a:pPr>
            <a:r>
              <a:rPr lang="hu-HU" sz="1600" dirty="0"/>
              <a:t>Háztartások</a:t>
            </a:r>
          </a:p>
          <a:p>
            <a:pPr>
              <a:buFontTx/>
              <a:buChar char="-"/>
            </a:pPr>
            <a:r>
              <a:rPr lang="hu-HU" sz="1600" dirty="0"/>
              <a:t>gazdálkodó szervezetek</a:t>
            </a:r>
          </a:p>
          <a:p>
            <a:pPr>
              <a:buFontTx/>
              <a:buChar char="-"/>
            </a:pPr>
            <a:r>
              <a:rPr lang="hu-HU" sz="1600" dirty="0"/>
              <a:t>különböző intézmények, (pl. kórházak, iskolák, önkormányzatok stb.)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090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3CF1896-CB5E-428F-9982-C71EC3183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Kereskedelem feladata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F9C8D88-F621-4EBF-8A49-6945C53C0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Térbeli eltérés lehet: </a:t>
            </a:r>
          </a:p>
          <a:p>
            <a:pPr>
              <a:buFontTx/>
              <a:buChar char="-"/>
            </a:pPr>
            <a:r>
              <a:rPr lang="hu-HU" sz="1600" dirty="0"/>
              <a:t>országon belüli (belkereskedelem)</a:t>
            </a:r>
          </a:p>
          <a:p>
            <a:pPr>
              <a:buFontTx/>
              <a:buChar char="-"/>
            </a:pPr>
            <a:r>
              <a:rPr lang="hu-HU" sz="1600" dirty="0"/>
              <a:t>országon kívüli (külkereskedelem) 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Beszerzés szerint: </a:t>
            </a:r>
          </a:p>
          <a:p>
            <a:pPr>
              <a:buFontTx/>
              <a:buChar char="-"/>
            </a:pPr>
            <a:r>
              <a:rPr lang="hu-HU" sz="1600" dirty="0"/>
              <a:t>nagykereskedelem (</a:t>
            </a:r>
            <a:r>
              <a:rPr lang="hu-HU" sz="1600" dirty="0" err="1"/>
              <a:t>termelőtől→nagykereskedőhöz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r>
              <a:rPr lang="hu-HU" sz="1600" dirty="0"/>
              <a:t>kiskereskedelem (termelőtől →kiskereskedőhöz, </a:t>
            </a:r>
            <a:r>
              <a:rPr lang="hu-HU" sz="1600" dirty="0" err="1"/>
              <a:t>nagykereskedőtől→kiskereskedőhöz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Időbeli eltérés lehet:</a:t>
            </a:r>
          </a:p>
          <a:p>
            <a:pPr>
              <a:buFontTx/>
              <a:buChar char="-"/>
            </a:pPr>
            <a:r>
              <a:rPr lang="hu-HU" sz="1600" dirty="0"/>
              <a:t>szezonális (tavaszi-téli ruházat)</a:t>
            </a:r>
          </a:p>
          <a:p>
            <a:pPr>
              <a:buFontTx/>
              <a:buChar char="-"/>
            </a:pPr>
            <a:r>
              <a:rPr lang="hu-HU" sz="1600" dirty="0"/>
              <a:t>áthidalja a termelés és a fogyasztás közötti különbségeket, télen a nyári (déli) gyümölcsök</a:t>
            </a:r>
          </a:p>
          <a:p>
            <a:pPr>
              <a:buFontTx/>
              <a:buChar char="-"/>
            </a:pPr>
            <a:r>
              <a:rPr lang="hu-HU" sz="1600" dirty="0"/>
              <a:t>ünnepekre való felkészülés (húsvét, karácsony)</a:t>
            </a:r>
          </a:p>
          <a:p>
            <a:pPr>
              <a:buFontTx/>
              <a:buChar char="-"/>
            </a:pPr>
            <a:r>
              <a:rPr lang="hu-HU" sz="1600" dirty="0"/>
              <a:t>időjárási viszonyokra készülés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E0B69D8F-B30B-4EEA-B5B9-D4552FDBE013}"/>
              </a:ext>
            </a:extLst>
          </p:cNvPr>
          <p:cNvSpPr txBox="1"/>
          <p:nvPr/>
        </p:nvSpPr>
        <p:spPr>
          <a:xfrm>
            <a:off x="611560" y="1772816"/>
            <a:ext cx="784887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kereskedelem feladata az adás-vételi folyamatok lebonyolítása, a térbeli, időbeli különbségek, a </a:t>
            </a:r>
            <a:r>
              <a:rPr lang="hu-HU" sz="1600" dirty="0" err="1"/>
              <a:t>választékbeli</a:t>
            </a:r>
            <a:r>
              <a:rPr lang="hu-HU" sz="1600" dirty="0"/>
              <a:t> eltérések áthidalása a fogyasztók igényeinek kielégítése érdekében.</a:t>
            </a:r>
          </a:p>
        </p:txBody>
      </p:sp>
    </p:spTree>
    <p:extLst>
      <p:ext uri="{BB962C8B-B14F-4D97-AF65-F5344CB8AC3E}">
        <p14:creationId xmlns:p14="http://schemas.microsoft.com/office/powerpoint/2010/main" val="3918050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1E16D4F-E4CF-4DDD-AE83-B9A50263B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kereskedelem szerepe, jelentősége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C315E14-E529-4A86-9D25-6CE2C4A203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Jellemzői:</a:t>
            </a:r>
          </a:p>
          <a:p>
            <a:pPr>
              <a:buFontTx/>
              <a:buChar char="-"/>
            </a:pPr>
            <a:r>
              <a:rPr lang="hu-HU" sz="1600" dirty="0"/>
              <a:t>munkamegosztás eredménye</a:t>
            </a:r>
          </a:p>
          <a:p>
            <a:pPr>
              <a:buFontTx/>
              <a:buChar char="-"/>
            </a:pPr>
            <a:r>
              <a:rPr lang="hu-HU" sz="1600" dirty="0"/>
              <a:t>specializálódott, szakosodott</a:t>
            </a:r>
          </a:p>
          <a:p>
            <a:pPr>
              <a:buFontTx/>
              <a:buChar char="-"/>
            </a:pPr>
            <a:r>
              <a:rPr lang="hu-HU" sz="1600" dirty="0"/>
              <a:t>különböző foglalkozású emberek tevékenységének eredménye cserél gazdát</a:t>
            </a:r>
          </a:p>
          <a:p>
            <a:pPr>
              <a:buFontTx/>
              <a:buChar char="-"/>
            </a:pPr>
            <a:r>
              <a:rPr lang="hu-HU" sz="1600" dirty="0"/>
              <a:t>rendszeressé válásával önálló foglalkozási ággá, szakmává fejlődött</a:t>
            </a:r>
          </a:p>
          <a:p>
            <a:pPr>
              <a:buFontTx/>
              <a:buChar char="-"/>
            </a:pPr>
            <a:r>
              <a:rPr lang="hu-HU" sz="1600" dirty="0"/>
              <a:t>hozzájárul a települések </a:t>
            </a:r>
            <a:r>
              <a:rPr lang="hu-HU" sz="1600" dirty="0" err="1"/>
              <a:t>arculatához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 gazdálkodó szervezetek többnyire a kereskedelem segítségével szereznek be és értékesítenek</a:t>
            </a:r>
          </a:p>
          <a:p>
            <a:pPr>
              <a:buFontTx/>
              <a:buChar char="-"/>
            </a:pPr>
            <a:r>
              <a:rPr lang="hu-HU" sz="1600" dirty="0"/>
              <a:t>a kereskedelem áthidalja a termelés és a fogyasztás térbeli, időbeli és </a:t>
            </a:r>
            <a:r>
              <a:rPr lang="hu-HU" sz="1600" dirty="0" err="1"/>
              <a:t>választékbeli</a:t>
            </a:r>
            <a:r>
              <a:rPr lang="hu-HU" sz="1600" dirty="0"/>
              <a:t> eltéréseit</a:t>
            </a:r>
          </a:p>
          <a:p>
            <a:pPr>
              <a:buFontTx/>
              <a:buChar char="-"/>
            </a:pPr>
            <a:r>
              <a:rPr lang="hu-HU" sz="1600" dirty="0"/>
              <a:t>hozzájárul az állami bevételekhez</a:t>
            </a:r>
          </a:p>
          <a:p>
            <a:pPr>
              <a:buFontTx/>
              <a:buChar char="-"/>
            </a:pPr>
            <a:r>
              <a:rPr lang="hu-HU" sz="1600" dirty="0"/>
              <a:t>szükségleteket elégít ki, hat a fogyasztásra</a:t>
            </a:r>
          </a:p>
          <a:p>
            <a:pPr>
              <a:buFontTx/>
              <a:buChar char="-"/>
            </a:pPr>
            <a:r>
              <a:rPr lang="hu-HU" sz="1600" dirty="0"/>
              <a:t>hat a termelőkre és a termelésre </a:t>
            </a:r>
          </a:p>
          <a:p>
            <a:pPr>
              <a:buFontTx/>
              <a:buChar char="-"/>
            </a:pPr>
            <a:r>
              <a:rPr lang="hu-HU" sz="1600" dirty="0"/>
              <a:t>munkalehetőséget biztosít</a:t>
            </a:r>
          </a:p>
          <a:p>
            <a:pPr>
              <a:buFontTx/>
              <a:buChar char="-"/>
            </a:pPr>
            <a:r>
              <a:rPr lang="hu-HU" sz="1600" dirty="0"/>
              <a:t>összekötő kapocs a termelés és a fogyasztás között;</a:t>
            </a:r>
          </a:p>
          <a:p>
            <a:pPr>
              <a:buFontTx/>
              <a:buChar char="-"/>
            </a:pPr>
            <a:r>
              <a:rPr lang="hu-HU" sz="1600" dirty="0"/>
              <a:t>a gazdaság fejlettségéről, a termelés színvonaláról a kereskedelemben árusított cikkek alapján lehet meggyőződni.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42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3F265F3-2BCB-4D43-A529-EA4933C9E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pénz szerepe a gazdaságban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829606C7-1F20-4D83-BF50-21829561880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60848"/>
            <a:ext cx="6048671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7824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1AEAEAB-9819-4E7F-877C-B0B71B28C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kereskedelem funkciói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72B2BAA-29D9-4D5D-ABD4-4CF04C538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691" y="1600200"/>
            <a:ext cx="8229600" cy="452596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termelés és a felhasználás térbeli eltéréseinek áthidalása.</a:t>
            </a:r>
          </a:p>
          <a:p>
            <a:pPr>
              <a:buFontTx/>
              <a:buChar char="-"/>
            </a:pPr>
            <a:r>
              <a:rPr lang="hu-HU" sz="1600" dirty="0"/>
              <a:t>a termelés és fogyasztás időbeli eltérésének áthidalása</a:t>
            </a:r>
          </a:p>
          <a:p>
            <a:pPr>
              <a:buFontTx/>
              <a:buChar char="-"/>
            </a:pPr>
            <a:r>
              <a:rPr lang="hu-HU" sz="1600" dirty="0"/>
              <a:t>a felhasználói, fogyasztói választék kialakítása a termelői választékból</a:t>
            </a:r>
          </a:p>
          <a:p>
            <a:pPr>
              <a:buFontTx/>
              <a:buChar char="-"/>
            </a:pPr>
            <a:r>
              <a:rPr lang="hu-HU" sz="1600" dirty="0"/>
              <a:t>a termelés befejezése a forgalmi szférában.</a:t>
            </a:r>
          </a:p>
          <a:p>
            <a:pPr>
              <a:buFontTx/>
              <a:buChar char="-"/>
            </a:pPr>
            <a:r>
              <a:rPr lang="hu-HU" sz="1600" dirty="0"/>
              <a:t>a piacbefolyásolás, értékesítés ösztönzés és szervezés.</a:t>
            </a:r>
          </a:p>
          <a:p>
            <a:pPr>
              <a:buFontTx/>
              <a:buChar char="-"/>
            </a:pPr>
            <a:r>
              <a:rPr lang="hu-HU" sz="1600" dirty="0"/>
              <a:t>az árutárolás és szállítás szervezése</a:t>
            </a:r>
          </a:p>
          <a:p>
            <a:pPr>
              <a:buFontTx/>
              <a:buChar char="-"/>
            </a:pPr>
            <a:r>
              <a:rPr lang="hu-HU" sz="1600" dirty="0"/>
              <a:t>a piaci információk továbbítása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Kereskedelem áruforgalmi tevékenyége: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</p:txBody>
      </p:sp>
      <p:graphicFrame>
        <p:nvGraphicFramePr>
          <p:cNvPr id="5" name="Táblázat 4">
            <a:extLst>
              <a:ext uri="{FF2B5EF4-FFF2-40B4-BE49-F238E27FC236}">
                <a16:creationId xmlns:a16="http://schemas.microsoft.com/office/drawing/2014/main" id="{36653D1C-7AF7-49BF-9B39-F08F2C3704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954737"/>
              </p:ext>
            </p:extLst>
          </p:nvPr>
        </p:nvGraphicFramePr>
        <p:xfrm>
          <a:off x="611560" y="4653136"/>
          <a:ext cx="7776862" cy="12961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3060">
                  <a:extLst>
                    <a:ext uri="{9D8B030D-6E8A-4147-A177-3AD203B41FA5}">
                      <a16:colId xmlns:a16="http://schemas.microsoft.com/office/drawing/2014/main" val="668703516"/>
                    </a:ext>
                  </a:extLst>
                </a:gridCol>
                <a:gridCol w="1269941">
                  <a:extLst>
                    <a:ext uri="{9D8B030D-6E8A-4147-A177-3AD203B41FA5}">
                      <a16:colId xmlns:a16="http://schemas.microsoft.com/office/drawing/2014/main" val="465597127"/>
                    </a:ext>
                  </a:extLst>
                </a:gridCol>
                <a:gridCol w="1501283">
                  <a:extLst>
                    <a:ext uri="{9D8B030D-6E8A-4147-A177-3AD203B41FA5}">
                      <a16:colId xmlns:a16="http://schemas.microsoft.com/office/drawing/2014/main" val="1674459907"/>
                    </a:ext>
                  </a:extLst>
                </a:gridCol>
                <a:gridCol w="1104580">
                  <a:extLst>
                    <a:ext uri="{9D8B030D-6E8A-4147-A177-3AD203B41FA5}">
                      <a16:colId xmlns:a16="http://schemas.microsoft.com/office/drawing/2014/main" val="1806511942"/>
                    </a:ext>
                  </a:extLst>
                </a:gridCol>
                <a:gridCol w="1269941">
                  <a:extLst>
                    <a:ext uri="{9D8B030D-6E8A-4147-A177-3AD203B41FA5}">
                      <a16:colId xmlns:a16="http://schemas.microsoft.com/office/drawing/2014/main" val="383506811"/>
                    </a:ext>
                  </a:extLst>
                </a:gridCol>
                <a:gridCol w="1388057">
                  <a:extLst>
                    <a:ext uri="{9D8B030D-6E8A-4147-A177-3AD203B41FA5}">
                      <a16:colId xmlns:a16="http://schemas.microsoft.com/office/drawing/2014/main" val="3656913800"/>
                    </a:ext>
                  </a:extLst>
                </a:gridCol>
              </a:tblGrid>
              <a:tr h="31857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AZ ÁRUFORGALMI TEVÉKENYSÉGEN BELÜL BETÖLTÖTT SZEREPE SZERINT: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759404"/>
                  </a:ext>
                </a:extLst>
              </a:tr>
              <a:tr h="318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elsődleges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kiegészítő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elsődleges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kiegészítő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kiegészítő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elsődleges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488598"/>
                  </a:ext>
                </a:extLst>
              </a:tr>
              <a:tr h="6590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>
                          <a:effectLst/>
                        </a:rPr>
                        <a:t>Beszerzés</a:t>
                      </a:r>
                      <a:r>
                        <a:rPr lang="hu-HU" sz="1100">
                          <a:effectLst/>
                        </a:rPr>
                        <a:t> →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(Betárolás) →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>
                          <a:effectLst/>
                        </a:rPr>
                        <a:t>Raktározás</a:t>
                      </a:r>
                      <a:r>
                        <a:rPr lang="hu-HU" sz="1100">
                          <a:effectLst/>
                        </a:rPr>
                        <a:t> →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(Készletezés) →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>
                          <a:effectLst/>
                        </a:rPr>
                        <a:t>(Kitárolás) →</a:t>
                      </a:r>
                      <a:endParaRPr lang="hu-H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effectLst/>
                        </a:rPr>
                        <a:t>Értékesítés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937801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1836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FD5082D-4F55-4136-9BA9-AF9636DA4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 beszerzési tevékenység és a készletezés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0BDF355-D0FA-44FC-837E-782F3052E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beszerzés az értékesítéshez szükséges alapanyag biztosítását jelenti, míg az értékesítés a tényleges értékesítési munka, ahol arról kell dönteni, milyen formában történik az áru eljuttatása a vevőhöz</a:t>
            </a:r>
          </a:p>
          <a:p>
            <a:pPr>
              <a:buFontTx/>
              <a:buChar char="-"/>
            </a:pPr>
            <a:r>
              <a:rPr lang="hu-HU" sz="1600" dirty="0"/>
              <a:t>a beszerzés legfontosabb része a kereskedelmi tevékenységnek</a:t>
            </a:r>
          </a:p>
          <a:p>
            <a:pPr>
              <a:buFontTx/>
              <a:buChar char="-"/>
            </a:pPr>
            <a:r>
              <a:rPr lang="hu-HU" sz="1600" dirty="0"/>
              <a:t>folyamatának elemei harmonikusan illeszkednek egymásra</a:t>
            </a:r>
          </a:p>
          <a:p>
            <a:pPr>
              <a:buFontTx/>
              <a:buChar char="-"/>
            </a:pPr>
            <a:r>
              <a:rPr lang="hu-HU" sz="1600" dirty="0"/>
              <a:t>az árubeszerzésnek vannak kockázatai is, ezek – többek között – a bizonytalan vásárlói igények, a pénzügyi lehetőségek túlértékelése, a kevés áru rendelésénél magas szállítási költségek, a túl sok árunál bekövetkező értékvesztés, a tárolási nehézségek, a rossz a termékválasztás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Készletezés:</a:t>
            </a:r>
          </a:p>
          <a:p>
            <a:pPr>
              <a:buFontTx/>
              <a:buChar char="-"/>
            </a:pPr>
            <a:r>
              <a:rPr lang="hu-HU" sz="1600" dirty="0"/>
              <a:t>a készletezés az áruforgalmi folyamat második lépése</a:t>
            </a:r>
          </a:p>
          <a:p>
            <a:pPr>
              <a:buFontTx/>
              <a:buChar char="-"/>
            </a:pPr>
            <a:r>
              <a:rPr lang="hu-HU" sz="1600" dirty="0"/>
              <a:t>a kereskedelemben a készlet az áruforgalom zavartalan lebonyolításához szükséges áruállomány</a:t>
            </a:r>
          </a:p>
          <a:p>
            <a:pPr>
              <a:buFontTx/>
              <a:buChar char="-"/>
            </a:pPr>
            <a:r>
              <a:rPr lang="hu-HU" sz="1600" dirty="0"/>
              <a:t>alapvetően kétféle feladatkört ölel fel: vannak logisztikai és gazdálkodási feladatai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468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4DBA2E0-DFDA-4AC1-A017-C4DE037C3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értékesítés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0CD946-0C7C-4540-ABA5-6AC087F2E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hagyományos,</a:t>
            </a:r>
          </a:p>
          <a:p>
            <a:pPr>
              <a:buFontTx/>
              <a:buChar char="-"/>
            </a:pPr>
            <a:r>
              <a:rPr lang="hu-HU" sz="1600" dirty="0"/>
              <a:t>önkiszolgáló,</a:t>
            </a:r>
          </a:p>
          <a:p>
            <a:pPr>
              <a:buFontTx/>
              <a:buChar char="-"/>
            </a:pPr>
            <a:r>
              <a:rPr lang="hu-HU" sz="1600" dirty="0"/>
              <a:t>alternatív értékesítések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Hagyományos értékesítés: </a:t>
            </a:r>
            <a:r>
              <a:rPr lang="hu-HU" sz="1600" dirty="0"/>
              <a:t>az értékesítés legnagyobb múlttal rendelkező, klasszikus formája. Az eladó és a vevő közvetlen kapcsolatba kerülnek egymással, a vásárló az árut az eladó segítségével ismeri meg.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önkiszolgáló és önkiválasztó értékesítési formák:</a:t>
            </a:r>
          </a:p>
          <a:p>
            <a:pPr>
              <a:buFontTx/>
              <a:buChar char="-"/>
            </a:pPr>
            <a:r>
              <a:rPr lang="hu-HU" sz="1600" dirty="0" err="1"/>
              <a:t>önkiválsztó</a:t>
            </a:r>
            <a:r>
              <a:rPr lang="hu-HU" sz="1600" dirty="0"/>
              <a:t> értékesítés</a:t>
            </a:r>
          </a:p>
          <a:p>
            <a:pPr>
              <a:buFontTx/>
              <a:buChar char="-"/>
            </a:pPr>
            <a:r>
              <a:rPr lang="hu-HU" sz="1600" dirty="0"/>
              <a:t>önkiszolgáló értékesítés</a:t>
            </a:r>
          </a:p>
          <a:p>
            <a:pPr>
              <a:buFontTx/>
              <a:buChar char="-"/>
            </a:pPr>
            <a:r>
              <a:rPr lang="hu-HU" sz="1600" dirty="0"/>
              <a:t>minta utáni értékesítés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F8600037-7F01-4A36-8E57-3C61A3AAE531}"/>
              </a:ext>
            </a:extLst>
          </p:cNvPr>
          <p:cNvSpPr txBox="1"/>
          <p:nvPr/>
        </p:nvSpPr>
        <p:spPr>
          <a:xfrm>
            <a:off x="755576" y="1772816"/>
            <a:ext cx="7704856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Különböző eladási formákat különböztetünk meg az alapján, hogy a vevő és az eladó, valamint a vevő és az áru milyen kapcsolatba kerülnek egymással az értékesítés során.</a:t>
            </a:r>
          </a:p>
        </p:txBody>
      </p:sp>
    </p:spTree>
    <p:extLst>
      <p:ext uri="{BB962C8B-B14F-4D97-AF65-F5344CB8AC3E}">
        <p14:creationId xmlns:p14="http://schemas.microsoft.com/office/powerpoint/2010/main" val="2209900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84B5B6E-1910-48CD-986D-76CFB6BC1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értékesítés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742FB5C-AB41-4DA6-959C-892377AAB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Alternatív értékesítési módszerek:</a:t>
            </a:r>
          </a:p>
          <a:p>
            <a:pPr>
              <a:buFontTx/>
              <a:buChar char="-"/>
            </a:pPr>
            <a:r>
              <a:rPr lang="hu-HU" sz="1600" dirty="0"/>
              <a:t>csomagküldő kereskedelem</a:t>
            </a:r>
          </a:p>
          <a:p>
            <a:pPr>
              <a:buFontTx/>
              <a:buChar char="-"/>
            </a:pPr>
            <a:r>
              <a:rPr lang="hu-HU" sz="1600" dirty="0"/>
              <a:t>mozgóboltok</a:t>
            </a:r>
          </a:p>
          <a:p>
            <a:pPr>
              <a:buFontTx/>
              <a:buChar char="-"/>
            </a:pPr>
            <a:r>
              <a:rPr lang="hu-HU" sz="1600" dirty="0"/>
              <a:t>kereskedelmi automaták</a:t>
            </a:r>
          </a:p>
          <a:p>
            <a:pPr>
              <a:buFontTx/>
              <a:buChar char="-"/>
            </a:pPr>
            <a:r>
              <a:rPr lang="hu-HU" sz="1600" dirty="0"/>
              <a:t>automata boltok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az elektronikus, interaktív értékesítés: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07C7868-C67B-4185-AFEA-6E9A748033D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114800"/>
            <a:ext cx="2974975" cy="1371600"/>
          </a:xfrm>
          <a:prstGeom prst="rect">
            <a:avLst/>
          </a:prstGeom>
          <a:noFill/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55378342-63B1-4064-AD2D-AEDE3E99383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432" y="3799205"/>
            <a:ext cx="3044190" cy="20027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8166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 kereskedelmi tevékenység fajtái, jellemzői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https://kepezz.hu/VideoLibraryArticle/Details/13</a:t>
            </a:r>
            <a:r>
              <a:rPr lang="hu-HU" sz="1800" dirty="0"/>
              <a:t>  </a:t>
            </a:r>
          </a:p>
          <a:p>
            <a:pPr marL="0" indent="0" algn="ctr">
              <a:buNone/>
            </a:pPr>
            <a:r>
              <a:rPr lang="hu-HU" sz="1800" dirty="0"/>
              <a:t>   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33AA21-677A-41CB-B7EA-BA98B5DD7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kereskedelem tagozódása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2F068FC-8B10-4492-BD08-E32947490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kereskedelem piaci szervezet is egyben, amely az adás-vétel lebonyolítására, az áruk (termékek) forgalmazására, a piaci kapcsolatok ápolására, új, kedvezőbb áru előállítási és felvevő helyek feltárására, a piaci műveletek tervezésére és szervezésére specializálódott</a:t>
            </a:r>
            <a:endParaRPr lang="hu-HU" sz="1050" dirty="0"/>
          </a:p>
          <a:p>
            <a:pPr>
              <a:buFontTx/>
              <a:buChar char="-"/>
            </a:pPr>
            <a:r>
              <a:rPr lang="hu-HU" sz="1600" dirty="0"/>
              <a:t>az adás-vétel lényege a jószágok (áruk) tulajdonos változása, s ezzel az áru feletti rendelkezési jognak az új tulajdonoshoz való kerülése</a:t>
            </a:r>
          </a:p>
          <a:p>
            <a:pPr>
              <a:buFontTx/>
              <a:buChar char="-"/>
            </a:pPr>
            <a:r>
              <a:rPr lang="hu-HU" sz="1600" dirty="0"/>
              <a:t>a kereskedelem a piacon működik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Egy-egy adás-vétel, illetve árucsere </a:t>
            </a:r>
            <a:r>
              <a:rPr lang="hu-HU" sz="1600" dirty="0" err="1">
                <a:solidFill>
                  <a:srgbClr val="4B5E90"/>
                </a:solidFill>
              </a:rPr>
              <a:t>végbemehet</a:t>
            </a:r>
            <a:r>
              <a:rPr lang="hu-HU" sz="1600" dirty="0">
                <a:solidFill>
                  <a:srgbClr val="4B5E90"/>
                </a:solidFill>
              </a:rPr>
              <a:t> az alábbi szereplők között: </a:t>
            </a:r>
          </a:p>
          <a:p>
            <a:pPr>
              <a:buFontTx/>
              <a:buChar char="-"/>
            </a:pPr>
            <a:r>
              <a:rPr lang="hu-HU" sz="1600" dirty="0"/>
              <a:t>termelők</a:t>
            </a:r>
          </a:p>
          <a:p>
            <a:pPr>
              <a:buFontTx/>
              <a:buChar char="-"/>
            </a:pPr>
            <a:r>
              <a:rPr lang="hu-HU" sz="1600" dirty="0"/>
              <a:t>termelő és kereskedő</a:t>
            </a:r>
          </a:p>
          <a:p>
            <a:pPr>
              <a:buFontTx/>
              <a:buChar char="-"/>
            </a:pPr>
            <a:r>
              <a:rPr lang="hu-HU" sz="1600" dirty="0"/>
              <a:t>kereskedő és termelő</a:t>
            </a:r>
          </a:p>
          <a:p>
            <a:pPr>
              <a:buFontTx/>
              <a:buChar char="-"/>
            </a:pPr>
            <a:r>
              <a:rPr lang="hu-HU" sz="1600" dirty="0"/>
              <a:t>kereskedő és kereskedő</a:t>
            </a:r>
          </a:p>
          <a:p>
            <a:pPr>
              <a:buFontTx/>
              <a:buChar char="-"/>
            </a:pPr>
            <a:r>
              <a:rPr lang="hu-HU" sz="1600" dirty="0"/>
              <a:t>termelő és fogyasztó</a:t>
            </a:r>
          </a:p>
          <a:p>
            <a:pPr>
              <a:buFontTx/>
              <a:buChar char="-"/>
            </a:pPr>
            <a:r>
              <a:rPr lang="hu-HU" sz="1600" dirty="0"/>
              <a:t>kereskedő és fogyasztó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59E115BA-D5CE-4D0D-99EC-47AAD61F34C4}"/>
              </a:ext>
            </a:extLst>
          </p:cNvPr>
          <p:cNvSpPr txBox="1"/>
          <p:nvPr/>
        </p:nvSpPr>
        <p:spPr>
          <a:xfrm>
            <a:off x="611560" y="1772816"/>
            <a:ext cx="7848872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kereskedelem, mint tevékenység az áruk (jószágok) adás-vételének aktusa, beleértve az adásvétel előkészítésének műveleteit is. </a:t>
            </a:r>
          </a:p>
        </p:txBody>
      </p:sp>
    </p:spTree>
    <p:extLst>
      <p:ext uri="{BB962C8B-B14F-4D97-AF65-F5344CB8AC3E}">
        <p14:creationId xmlns:p14="http://schemas.microsoft.com/office/powerpoint/2010/main" val="1314628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0481CBE-3B7A-413E-8E13-E913ED8CA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Belkereskedelem, külkereskedelem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FC3482B-C530-492E-8B87-89095761C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Földrajzi hely szerint megkülönböztetünk: </a:t>
            </a:r>
          </a:p>
          <a:p>
            <a:pPr>
              <a:buFontTx/>
              <a:buChar char="-"/>
            </a:pPr>
            <a:r>
              <a:rPr lang="hu-HU" sz="1600" dirty="0"/>
              <a:t>belkereskedelmet: az országhatárokon belüli kereskedelem</a:t>
            </a:r>
          </a:p>
          <a:p>
            <a:pPr>
              <a:buFontTx/>
              <a:buChar char="-"/>
            </a:pPr>
            <a:r>
              <a:rPr lang="hu-HU" sz="1600" dirty="0"/>
              <a:t>külkereskedelmet (export/import): az országhatárokon kívüli kereskedelem 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Belkereskedelem:</a:t>
            </a:r>
          </a:p>
          <a:p>
            <a:pPr>
              <a:buFontTx/>
              <a:buChar char="-"/>
            </a:pPr>
            <a:r>
              <a:rPr lang="hu-HU" sz="1600" dirty="0"/>
              <a:t>a kereskedelemnek azon része, amely csak az ország határain belül foglalkozik az áruk forgalmazásával</a:t>
            </a:r>
          </a:p>
          <a:p>
            <a:pPr>
              <a:buFontTx/>
              <a:buChar char="-"/>
            </a:pPr>
            <a:r>
              <a:rPr lang="hu-HU" sz="1600" dirty="0"/>
              <a:t>ennek keretében a </a:t>
            </a:r>
            <a:r>
              <a:rPr lang="hu-HU" sz="1600" dirty="0" err="1"/>
              <a:t>belkereskedelmi</a:t>
            </a:r>
            <a:r>
              <a:rPr lang="hu-HU" sz="1600" dirty="0"/>
              <a:t> szervezet hazai termelők áruit vásárolja fel, és azokat a fogyasztók részére az igényeiknek megfelelő helyen és időben értékesíti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Külkereskedelem:</a:t>
            </a:r>
          </a:p>
          <a:p>
            <a:pPr>
              <a:buFontTx/>
              <a:buChar char="-"/>
            </a:pPr>
            <a:r>
              <a:rPr lang="hu-HU" sz="1600" dirty="0"/>
              <a:t>olyan adás-vétel, amely országok között zajlik, az áru „átlépi” az országhatárt</a:t>
            </a:r>
          </a:p>
          <a:p>
            <a:pPr>
              <a:buFontTx/>
              <a:buChar char="-"/>
            </a:pPr>
            <a:r>
              <a:rPr lang="hu-HU" sz="1600" dirty="0"/>
              <a:t>az államok közötti kereskedelem irányítására magatartási normákat dolgoztak ki, amelyek a nemzetközi szerződések megkötését szabályozzák</a:t>
            </a:r>
          </a:p>
          <a:p>
            <a:pPr>
              <a:buFontTx/>
              <a:buChar char="-"/>
            </a:pPr>
            <a:r>
              <a:rPr lang="hu-HU" sz="1600" dirty="0"/>
              <a:t>a külkereskedelmi szervezetek lehetnek import vagy exportcégek, illetve végezhetik e két tevékenységet egyszerre</a:t>
            </a:r>
          </a:p>
          <a:p>
            <a:pPr>
              <a:buFontTx/>
              <a:buChar char="-"/>
            </a:pPr>
            <a:r>
              <a:rPr lang="hu-HU" sz="1600" dirty="0"/>
              <a:t>a nemzetközi elszámolások során átváltási műveleteket hajtanak végre, ezért az ilyen üzletek eredményét a kialkudott árakon és a költségeken túl az alkalmazott valutanem árfolyama is befolyásolja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845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E44DAC2-8E69-4586-A99C-444AABA51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Tevékenység jellege szerinti csoportosítás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C4F758E-B422-493A-B749-8567B9F18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800" dirty="0"/>
              <a:t>közúti jármű- és üzemanyag-kereskedelem</a:t>
            </a:r>
          </a:p>
          <a:p>
            <a:pPr>
              <a:buFontTx/>
              <a:buChar char="-"/>
            </a:pPr>
            <a:r>
              <a:rPr lang="hu-HU" sz="1800" dirty="0"/>
              <a:t>nagykereskedelem</a:t>
            </a:r>
          </a:p>
          <a:p>
            <a:pPr>
              <a:buFontTx/>
              <a:buChar char="-"/>
            </a:pPr>
            <a:r>
              <a:rPr lang="hu-HU" sz="1800" dirty="0"/>
              <a:t>kiskereskedelem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Közúti jármű- és üzemanyag-kereskedelem: </a:t>
            </a:r>
            <a:r>
              <a:rPr lang="hu-HU" sz="1800" dirty="0"/>
              <a:t>kétféle tevékenységet foglal magában:</a:t>
            </a:r>
          </a:p>
          <a:p>
            <a:pPr>
              <a:buFontTx/>
              <a:buChar char="-"/>
            </a:pPr>
            <a:r>
              <a:rPr lang="hu-HU" sz="1800" dirty="0"/>
              <a:t>személy- és teherszállító gépjárművek (mind az új, mind a használt gépjárművek) és alkatrészeik forgalmazása</a:t>
            </a:r>
          </a:p>
          <a:p>
            <a:pPr>
              <a:buFontTx/>
              <a:buChar char="-"/>
            </a:pPr>
            <a:r>
              <a:rPr lang="hu-HU" sz="1800" dirty="0"/>
              <a:t>az ezek működtetéséhez szükséges üzemanyagok forgalmazása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Nagykereskedelem: </a:t>
            </a:r>
            <a:r>
              <a:rPr lang="hu-HU" sz="1800" dirty="0"/>
              <a:t>üzletszerű gazdasági tevékenység keretében termékek átalakítás (feldolgozás) nélküli </a:t>
            </a:r>
            <a:r>
              <a:rPr lang="hu-HU" sz="1800" dirty="0" err="1"/>
              <a:t>továbbforgalmazása</a:t>
            </a:r>
            <a:r>
              <a:rPr lang="hu-HU" sz="1800" dirty="0"/>
              <a:t> és az ezzel közvetlenül összefüggő raktározási, szállítási és egyéb kapcsolódó szolgáltatások nyújtása kereskedő, feldolgozó részére,  ideértve a nagybani piaci tevékenységet, valamint a felvásárló tevékenységet is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657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87C877D-607E-40EC-8CBC-29B16044D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Tevékenység jellege szerinti csoportosítás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8448DC1-D305-4554-A5AF-010A6CB8F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nagykereskedő feladatai:</a:t>
            </a:r>
          </a:p>
          <a:p>
            <a:pPr>
              <a:buFontTx/>
              <a:buChar char="-"/>
            </a:pPr>
            <a:r>
              <a:rPr lang="hu-HU" sz="1600" dirty="0"/>
              <a:t>vásárlás és választék kialakítása</a:t>
            </a:r>
          </a:p>
          <a:p>
            <a:pPr>
              <a:buFontTx/>
              <a:buChar char="-"/>
            </a:pPr>
            <a:r>
              <a:rPr lang="hu-HU" sz="1600" dirty="0"/>
              <a:t>elosztás és reklámozás</a:t>
            </a:r>
          </a:p>
          <a:p>
            <a:pPr>
              <a:buFontTx/>
              <a:buChar char="-"/>
            </a:pPr>
            <a:r>
              <a:rPr lang="hu-HU" sz="1600" dirty="0"/>
              <a:t>termelői választék kiskereskedői választékká alakítása</a:t>
            </a:r>
          </a:p>
          <a:p>
            <a:pPr>
              <a:buFontTx/>
              <a:buChar char="-"/>
            </a:pPr>
            <a:r>
              <a:rPr lang="hu-HU" sz="1600" dirty="0"/>
              <a:t>raktározás</a:t>
            </a:r>
          </a:p>
          <a:p>
            <a:pPr>
              <a:buFontTx/>
              <a:buChar char="-"/>
            </a:pPr>
            <a:r>
              <a:rPr lang="hu-HU" sz="1600" dirty="0"/>
              <a:t>szállítási határidő betartása</a:t>
            </a:r>
          </a:p>
          <a:p>
            <a:pPr>
              <a:buFontTx/>
              <a:buChar char="-"/>
            </a:pPr>
            <a:r>
              <a:rPr lang="hu-HU" sz="1600" dirty="0"/>
              <a:t>kockázatvállalás</a:t>
            </a:r>
          </a:p>
          <a:p>
            <a:pPr>
              <a:buFontTx/>
              <a:buChar char="-"/>
            </a:pPr>
            <a:r>
              <a:rPr lang="hu-HU" sz="1600" dirty="0"/>
              <a:t>piaci információk gyűjtése</a:t>
            </a:r>
          </a:p>
          <a:p>
            <a:pPr>
              <a:buFontTx/>
              <a:buChar char="-"/>
            </a:pPr>
            <a:r>
              <a:rPr lang="hu-HU" sz="1600" dirty="0"/>
              <a:t>menedzsmentszolgáltatások konzultáció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nagykereskedelmi tevékenység formái:</a:t>
            </a:r>
          </a:p>
          <a:p>
            <a:pPr>
              <a:buFontTx/>
              <a:buChar char="-"/>
            </a:pPr>
            <a:r>
              <a:rPr lang="hu-HU" sz="1600" dirty="0"/>
              <a:t>polcfeltöltő </a:t>
            </a:r>
            <a:r>
              <a:rPr lang="hu-HU" sz="1600" dirty="0" err="1"/>
              <a:t>Rack</a:t>
            </a:r>
            <a:r>
              <a:rPr lang="hu-HU" sz="1600" dirty="0"/>
              <a:t> </a:t>
            </a:r>
            <a:r>
              <a:rPr lang="hu-HU" sz="1600" dirty="0" err="1"/>
              <a:t>Jobber</a:t>
            </a:r>
            <a:r>
              <a:rPr lang="hu-HU" sz="1600" dirty="0"/>
              <a:t> (polcfeltöltő nagykereskedő)</a:t>
            </a:r>
          </a:p>
          <a:p>
            <a:pPr>
              <a:buFontTx/>
              <a:buChar char="-"/>
            </a:pPr>
            <a:r>
              <a:rPr lang="en-US" sz="1600" dirty="0"/>
              <a:t>„</a:t>
            </a:r>
            <a:r>
              <a:rPr lang="en-US" sz="1600" dirty="0" err="1"/>
              <a:t>Fizess</a:t>
            </a:r>
            <a:r>
              <a:rPr lang="en-US" sz="1600" dirty="0"/>
              <a:t> </a:t>
            </a:r>
            <a:r>
              <a:rPr lang="en-US" sz="1600" dirty="0" err="1"/>
              <a:t>és</a:t>
            </a:r>
            <a:r>
              <a:rPr lang="en-US" sz="1600" dirty="0"/>
              <a:t> </a:t>
            </a:r>
            <a:r>
              <a:rPr lang="en-US" sz="1600" dirty="0" err="1"/>
              <a:t>vidd</a:t>
            </a:r>
            <a:r>
              <a:rPr lang="en-US" sz="1600" dirty="0"/>
              <a:t>” „C+C” (Cash and Carry)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tranzitáló nagykereskedő </a:t>
            </a:r>
          </a:p>
          <a:p>
            <a:pPr>
              <a:buFontTx/>
              <a:buChar char="-"/>
            </a:pPr>
            <a:r>
              <a:rPr lang="hu-HU" sz="1600" dirty="0"/>
              <a:t>Ügynökök</a:t>
            </a:r>
          </a:p>
          <a:p>
            <a:pPr>
              <a:buFontTx/>
              <a:buChar char="-"/>
            </a:pPr>
            <a:r>
              <a:rPr lang="hu-HU" sz="1600" dirty="0"/>
              <a:t>brókerek – alkuszok</a:t>
            </a:r>
          </a:p>
          <a:p>
            <a:pPr>
              <a:buFontTx/>
              <a:buChar char="-"/>
            </a:pPr>
            <a:r>
              <a:rPr lang="hu-HU" sz="1600" dirty="0"/>
              <a:t>bizományosi kereskedő</a:t>
            </a:r>
          </a:p>
          <a:p>
            <a:pPr>
              <a:buFontTx/>
              <a:buChar char="-"/>
            </a:pPr>
            <a:r>
              <a:rPr lang="hu-HU" sz="1600" dirty="0"/>
              <a:t>export- importügynökségek</a:t>
            </a:r>
          </a:p>
          <a:p>
            <a:pPr>
              <a:buFontTx/>
              <a:buChar char="-"/>
            </a:pPr>
            <a:r>
              <a:rPr lang="hu-HU" sz="1600" dirty="0" err="1"/>
              <a:t>merchandiser</a:t>
            </a:r>
            <a:r>
              <a:rPr lang="hu-HU" sz="1600" dirty="0"/>
              <a:t> (eladáshelyi szolgáltatás)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53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693939C-D183-4CAD-9AAC-609FC2E71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Tevékenység jellege szerinti csoportosítás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DC90036-B6B3-43DD-922C-5FE37A1C51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Kiskereskedelem:</a:t>
            </a:r>
          </a:p>
          <a:p>
            <a:pPr>
              <a:buFontTx/>
              <a:buChar char="-"/>
            </a:pPr>
            <a:r>
              <a:rPr lang="hu-HU" sz="1600" dirty="0"/>
              <a:t>üzletszerű gazdasági tevékenység keretében termékek forgalmazása, vagyoni értékű jog értékesítése és az ezzel közvetlenül összefüggő szolgáltatások nyújtása a végső felhasználó részére, ideértve a vendéglátást is</a:t>
            </a:r>
          </a:p>
          <a:p>
            <a:pPr>
              <a:buFontTx/>
              <a:buChar char="-"/>
            </a:pPr>
            <a:r>
              <a:rPr lang="hu-HU" sz="1600" dirty="0"/>
              <a:t> az új és használt fogyasztási cikkek beszerzése, majd értékesítése a különböző hálózati egységekben a fogyasztók széles köre részére, általában kis tételben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kiskereskedelemben az értékesítés két nagy csoportba sorolható: </a:t>
            </a:r>
          </a:p>
          <a:p>
            <a:pPr>
              <a:buFontTx/>
              <a:buChar char="-"/>
            </a:pPr>
            <a:r>
              <a:rPr lang="hu-HU" sz="1600" dirty="0"/>
              <a:t>bolti kereskedelem</a:t>
            </a:r>
          </a:p>
          <a:p>
            <a:pPr>
              <a:buFontTx/>
              <a:buChar char="-"/>
            </a:pPr>
            <a:r>
              <a:rPr lang="hu-HU" sz="1600" dirty="0"/>
              <a:t>bolt nélküli kereskedelem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Bolti kereskedelem üzlettípusai:</a:t>
            </a:r>
          </a:p>
          <a:p>
            <a:pPr>
              <a:buFontTx/>
              <a:buChar char="-"/>
            </a:pPr>
            <a:r>
              <a:rPr lang="hu-HU" sz="1600" dirty="0"/>
              <a:t>boltok (szakboltok, árudák stb.)</a:t>
            </a:r>
          </a:p>
          <a:p>
            <a:pPr>
              <a:buFontTx/>
              <a:buChar char="-"/>
            </a:pPr>
            <a:r>
              <a:rPr lang="hu-HU" sz="1600" dirty="0"/>
              <a:t>áruházak </a:t>
            </a:r>
          </a:p>
          <a:p>
            <a:pPr>
              <a:buFontTx/>
              <a:buChar char="-"/>
            </a:pPr>
            <a:r>
              <a:rPr lang="hu-HU" sz="1600" dirty="0"/>
              <a:t>bemutatótermek </a:t>
            </a:r>
          </a:p>
          <a:p>
            <a:pPr>
              <a:buFontTx/>
              <a:buChar char="-"/>
            </a:pPr>
            <a:r>
              <a:rPr lang="hu-HU" sz="1600" dirty="0"/>
              <a:t>bevásárlóközpontok 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0210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C10D3C5-CEC8-4996-9278-76A08BF2A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Tevékenység jellege szerinti csoportosítás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B91588C-6756-401F-B3EC-ED60CB2316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boltnélküli kereskedelem színterei:</a:t>
            </a:r>
          </a:p>
          <a:p>
            <a:pPr>
              <a:buFontTx/>
              <a:buChar char="-"/>
            </a:pPr>
            <a:r>
              <a:rPr lang="hu-HU" sz="1800" dirty="0"/>
              <a:t>automata kereskedelem</a:t>
            </a:r>
          </a:p>
          <a:p>
            <a:pPr>
              <a:buFontTx/>
              <a:buChar char="-"/>
            </a:pPr>
            <a:r>
              <a:rPr lang="hu-HU" sz="1800" dirty="0"/>
              <a:t>csomagküldő kereskedelem</a:t>
            </a:r>
          </a:p>
          <a:p>
            <a:pPr>
              <a:buFontTx/>
              <a:buChar char="-"/>
            </a:pPr>
            <a:r>
              <a:rPr lang="hu-HU" sz="1800" dirty="0"/>
              <a:t>ügynöki kereskedelem</a:t>
            </a:r>
          </a:p>
          <a:p>
            <a:pPr>
              <a:buFontTx/>
              <a:buChar char="-"/>
            </a:pPr>
            <a:r>
              <a:rPr lang="hu-HU" sz="1800" dirty="0"/>
              <a:t>internetes értékesítés</a:t>
            </a:r>
          </a:p>
          <a:p>
            <a:pPr>
              <a:buFontTx/>
              <a:buChar char="-"/>
            </a:pPr>
            <a:r>
              <a:rPr lang="hu-HU" sz="1800" dirty="0"/>
              <a:t>mozgóárusítás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Franchise, mint az üzemeltetést segítő eszköz: </a:t>
            </a:r>
            <a:r>
              <a:rPr lang="hu-HU" sz="1800" dirty="0"/>
              <a:t>a franchise, egy gyűjtő fogalom, amely több tevékenységet foglal magában: a lehetséges vállalkozási formát, a finanszírozási technikát, a licence kereskedelmet, az áruterítés módszerét, a beszerzési- és a logisztikai technikát, a marketingrendszert.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13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Az online kereskedelem kialakulása és térnyerése</a:t>
            </a:r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https://kepezz.hu/VideoLibraryArticle/Details/13</a:t>
            </a:r>
            <a:r>
              <a:rPr lang="hu-HU" sz="1800" dirty="0"/>
              <a:t>  </a:t>
            </a:r>
          </a:p>
          <a:p>
            <a:pPr marL="0" indent="0" algn="ctr">
              <a:buNone/>
            </a:pPr>
            <a:r>
              <a:rPr lang="hu-HU" sz="1800" dirty="0"/>
              <a:t>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9C65508-56E9-43F4-82DA-66BD25732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Az elektronikus kereskedelem megjelenése Magyarországon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FAB630F-D847-49C5-AEEF-FE685E7F2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az internet mindennapos használatának elterjedése fellendülést hozott az e-kereskedelem területén</a:t>
            </a:r>
          </a:p>
          <a:p>
            <a:pPr>
              <a:buFontTx/>
              <a:buChar char="-"/>
            </a:pPr>
            <a:r>
              <a:rPr lang="hu-HU" sz="1800" dirty="0"/>
              <a:t>2005-ben a felnőtt lakosságnak alig egynegyede használta az internetet, mára már a 18–64 évesek fele legalább hetente „online”, és további 8-10% próbálta már ki a világháló nyújtotta előnyöket</a:t>
            </a:r>
          </a:p>
          <a:p>
            <a:pPr>
              <a:buFontTx/>
              <a:buChar char="-"/>
            </a:pPr>
            <a:r>
              <a:rPr lang="hu-HU" sz="1800" dirty="0"/>
              <a:t>4 év alatt, több mint 2,5-szeresére nőtt a hazai online e-kiskereskedelmi piac: 2018-ban már több, mint 1.000 milliárd Ft-ot költöttek el az e-kereskedelemben a vásárlók</a:t>
            </a:r>
          </a:p>
          <a:p>
            <a:pPr>
              <a:buFontTx/>
              <a:buChar char="-"/>
            </a:pPr>
            <a:r>
              <a:rPr lang="hu-HU" sz="1800" dirty="0"/>
              <a:t>a világ legnagyobb kereskedői közül egyre többen szállítanak Magyarországra terméket, és ezt a hazai online vásárlók ki is használják</a:t>
            </a:r>
          </a:p>
          <a:p>
            <a:pPr>
              <a:buFontTx/>
              <a:buChar char="-"/>
            </a:pPr>
            <a:r>
              <a:rPr lang="hu-HU" sz="1800" dirty="0"/>
              <a:t>a külföldi webáruházakból való vásárlások intenzitás növekedése óriási kihívást jelent a magyar gazdaság számára, lévén ilyen esetekben a termékeket egy futárcég közvetítésével csak behozzák az országba, és átadják a vásárlónak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3707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33842AE-46DB-4289-A549-8BA302713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Fő trendek az online vásárlásban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A18893-709D-4702-AFB9-7643625B7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Az elmúlt években a legdinamikusabban:</a:t>
            </a:r>
          </a:p>
          <a:p>
            <a:pPr>
              <a:buFontTx/>
              <a:buChar char="-"/>
            </a:pPr>
            <a:r>
              <a:rPr lang="hu-HU" sz="1800" dirty="0"/>
              <a:t>az okos-telefonon online vásárlók</a:t>
            </a:r>
          </a:p>
          <a:p>
            <a:pPr>
              <a:buFontTx/>
              <a:buChar char="-"/>
            </a:pPr>
            <a:r>
              <a:rPr lang="hu-HU" sz="1800" dirty="0"/>
              <a:t>a készpénzmentes fizetési módokat preferálók, illetve</a:t>
            </a:r>
          </a:p>
          <a:p>
            <a:pPr>
              <a:buFontTx/>
              <a:buChar char="-"/>
            </a:pPr>
            <a:r>
              <a:rPr lang="hu-HU" sz="1800" dirty="0"/>
              <a:t>a külföldi webáruházból vagy külföldi aukciós oldalon vásárlók aránya nőtt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Az internetes vásárlás esetén a leggyakrabban használt eszköz:</a:t>
            </a:r>
          </a:p>
          <a:p>
            <a:pPr>
              <a:buFontTx/>
              <a:buChar char="-"/>
            </a:pPr>
            <a:r>
              <a:rPr lang="hu-HU" sz="1800" dirty="0"/>
              <a:t>laptop (52%) </a:t>
            </a:r>
          </a:p>
          <a:p>
            <a:pPr>
              <a:buFontTx/>
              <a:buChar char="-"/>
            </a:pPr>
            <a:r>
              <a:rPr lang="hu-HU" sz="1800" dirty="0"/>
              <a:t>asztali számítógép (51%)</a:t>
            </a:r>
          </a:p>
          <a:p>
            <a:pPr>
              <a:buFontTx/>
              <a:buChar char="-"/>
            </a:pPr>
            <a:r>
              <a:rPr lang="hu-HU" sz="1800" dirty="0"/>
              <a:t>okos-telefon is egyre nagyobb szerepet játszik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460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324A5C6-3871-4F3D-8059-39D5D7EF4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online vásárlók jellemzői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7E7E1870-DF5C-4023-8F98-52B0415FBAE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95" y="1600200"/>
            <a:ext cx="6695009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36352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2D5FD07-717B-4664-BB42-9F52A4295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Elektronikus kereskedelem meghatározása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47D5D4B-2661-47DA-9C56-D51D5B7C52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800" dirty="0"/>
              <a:t>az elektronikus kereskedelem a mai fejlett és dinamikusan fejlődő számítógép-hálózatra támaszkodik, elsősorban az internet nyújtotta lehetőségeket kihasználva</a:t>
            </a:r>
          </a:p>
          <a:p>
            <a:pPr>
              <a:buFontTx/>
              <a:buChar char="-"/>
            </a:pPr>
            <a:r>
              <a:rPr lang="hu-HU" sz="1800" dirty="0"/>
              <a:t>sikerességét és széles körben való elterjedését a hálózat nyújtotta elérhetőség, naprakészség, egyszerű és gyors kapcsolattartás, ügyintézés alapozta meg</a:t>
            </a:r>
          </a:p>
          <a:p>
            <a:pPr>
              <a:buFontTx/>
              <a:buChar char="-"/>
            </a:pPr>
            <a:r>
              <a:rPr lang="hu-HU" sz="1800" dirty="0"/>
              <a:t>az e-kereskedelem magában foglalja a termelő/szolgáltató vállalatok közötti, vállalat és fogyasztó, és főképp a fogyasztók közötti kapcsolatokat, és elősegíti az áruk, szolgáltatások, információk kereskedelmét</a:t>
            </a:r>
          </a:p>
          <a:p>
            <a:pPr>
              <a:buFontTx/>
              <a:buChar char="-"/>
            </a:pPr>
            <a:r>
              <a:rPr lang="hu-HU" sz="1800" dirty="0"/>
              <a:t>megvalósítja az elektronikus úton történő beszerzést és értékesítést</a:t>
            </a:r>
          </a:p>
          <a:p>
            <a:pPr>
              <a:buFontTx/>
              <a:buChar char="-"/>
            </a:pPr>
            <a:r>
              <a:rPr lang="hu-HU" sz="1800" dirty="0"/>
              <a:t>az e-kereskedelem nem különül el más üzleti tevékenységtől, sokkal inkább egy új, egységet alkotó formáról van szó, amely forradalmasítja a hagyományos kereskedelmet, a modern technológia használatával eleget tesz a kor elvárásainak</a:t>
            </a:r>
          </a:p>
          <a:p>
            <a:pPr>
              <a:buFontTx/>
              <a:buChar char="-"/>
            </a:pPr>
            <a:r>
              <a:rPr lang="hu-HU" sz="1800" dirty="0"/>
              <a:t>az elektronikus kereskedelem (e-kereskedelem vagy e-</a:t>
            </a:r>
            <a:r>
              <a:rPr lang="hu-HU" sz="1800" dirty="0" err="1"/>
              <a:t>commerce</a:t>
            </a:r>
            <a:r>
              <a:rPr lang="hu-HU" sz="1800" dirty="0"/>
              <a:t>) fogalma gyakran keveredik az elektronikus üzletvitel (e-business) fogalmával</a:t>
            </a:r>
          </a:p>
        </p:txBody>
      </p:sp>
    </p:spTree>
    <p:extLst>
      <p:ext uri="{BB962C8B-B14F-4D97-AF65-F5344CB8AC3E}">
        <p14:creationId xmlns:p14="http://schemas.microsoft.com/office/powerpoint/2010/main" val="2352881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05D595F-69A0-4303-8845-A0CA7CB13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E-kereskedelem előnyei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8CDDB50-8E8C-42FC-A0DA-3180E4646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997152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500" dirty="0"/>
              <a:t>elektronikusan kapcsolja össze megjelenési formájától függően a kereskedőt és a vásárlót (B2C), a vállalkozókat (B2B), illetve a kormányzatot és vállalatokat (B2A), és a bankok kapcsolatával a vásárlás nagy része automatizálható</a:t>
            </a:r>
          </a:p>
          <a:p>
            <a:pPr>
              <a:buFontTx/>
              <a:buChar char="-"/>
            </a:pPr>
            <a:r>
              <a:rPr lang="hu-HU" sz="1500" dirty="0"/>
              <a:t>nincs napi nyitvatartási idő</a:t>
            </a:r>
          </a:p>
          <a:p>
            <a:pPr>
              <a:buFontTx/>
              <a:buChar char="-"/>
            </a:pPr>
            <a:r>
              <a:rPr lang="hu-HU" sz="1500" dirty="0"/>
              <a:t>a nagyobb áruválaszték kiterjeszti a válogatási lehetőségeket</a:t>
            </a:r>
          </a:p>
          <a:p>
            <a:pPr>
              <a:buFontTx/>
              <a:buChar char="-"/>
            </a:pPr>
            <a:r>
              <a:rPr lang="hu-HU" sz="1500" dirty="0"/>
              <a:t>számos termék csak a webáruházakban érhető el</a:t>
            </a:r>
          </a:p>
          <a:p>
            <a:pPr>
              <a:buFontTx/>
              <a:buChar char="-"/>
            </a:pPr>
            <a:r>
              <a:rPr lang="hu-HU" sz="1500" dirty="0"/>
              <a:t>megszűnnek a földrajzi határok</a:t>
            </a:r>
          </a:p>
          <a:p>
            <a:pPr>
              <a:buFontTx/>
              <a:buChar char="-"/>
            </a:pPr>
            <a:r>
              <a:rPr lang="hu-HU" sz="1500" dirty="0"/>
              <a:t>a termékek részleteiről gazdagabb információ is rendelkezésre áll</a:t>
            </a:r>
          </a:p>
          <a:p>
            <a:pPr>
              <a:buFontTx/>
              <a:buChar char="-"/>
            </a:pPr>
            <a:r>
              <a:rPr lang="hu-HU" sz="1500" dirty="0"/>
              <a:t>lehetőség van a készlet rugalmasabb tervezésére, az előre befutó vevői rendelések kapcsán</a:t>
            </a:r>
          </a:p>
          <a:p>
            <a:pPr>
              <a:buFontTx/>
              <a:buChar char="-"/>
            </a:pPr>
            <a:r>
              <a:rPr lang="hu-HU" sz="1500" dirty="0"/>
              <a:t>a hagyományos kereskedelmi értékesítési formákkal összehasonlítva, csökkenteni lehet az előállítási, feldolgozási, értékesítési, raktározási költségeket</a:t>
            </a:r>
          </a:p>
          <a:p>
            <a:pPr>
              <a:buFontTx/>
              <a:buChar char="-"/>
            </a:pPr>
            <a:r>
              <a:rPr lang="hu-HU" sz="1500" dirty="0"/>
              <a:t>csökkenti az üzlethelyiség bérlés, a reklám és az árubeszerzéshez kapcsolódó rendelésfeladás költségeit</a:t>
            </a:r>
          </a:p>
          <a:p>
            <a:pPr>
              <a:buFontTx/>
              <a:buChar char="-"/>
            </a:pPr>
            <a:r>
              <a:rPr lang="hu-HU" sz="1500" dirty="0"/>
              <a:t>lehetővé teszi a papíralapú információfeldolgozás költségeinek csökkentését</a:t>
            </a:r>
          </a:p>
          <a:p>
            <a:pPr>
              <a:buFontTx/>
              <a:buChar char="-"/>
            </a:pPr>
            <a:r>
              <a:rPr lang="hu-HU" sz="1500" dirty="0"/>
              <a:t>nagyfokú mobilitás és helyrugalmasság</a:t>
            </a:r>
          </a:p>
          <a:p>
            <a:pPr>
              <a:buFontTx/>
              <a:buChar char="-"/>
            </a:pPr>
            <a:r>
              <a:rPr lang="hu-HU" sz="1500" dirty="0"/>
              <a:t>az értékesítési forma nem igényel közvetítőket</a:t>
            </a:r>
          </a:p>
          <a:p>
            <a:pPr>
              <a:buFontTx/>
              <a:buChar char="-"/>
            </a:pPr>
            <a:r>
              <a:rPr lang="hu-HU" sz="1500" dirty="0"/>
              <a:t>csökkenthetők az árak a nagyobb hatékonyság miatt</a:t>
            </a:r>
          </a:p>
        </p:txBody>
      </p:sp>
    </p:spTree>
    <p:extLst>
      <p:ext uri="{BB962C8B-B14F-4D97-AF65-F5344CB8AC3E}">
        <p14:creationId xmlns:p14="http://schemas.microsoft.com/office/powerpoint/2010/main" val="40872507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B945305-0D20-4512-92C5-405919EBC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E-kereskedelem nehézségei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BB0ECD2-7D79-46D6-BBC8-C176F4EF1B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 rendszer biztonságának és megbízhatóságának kérdései</a:t>
            </a:r>
          </a:p>
          <a:p>
            <a:pPr>
              <a:buFontTx/>
              <a:buChar char="-"/>
            </a:pPr>
            <a:r>
              <a:rPr lang="hu-HU" sz="1800" dirty="0"/>
              <a:t>nagyfokú személytelenség a tranzakcióban résztvevő mindkét fél részéről</a:t>
            </a:r>
          </a:p>
          <a:p>
            <a:pPr>
              <a:buFontTx/>
              <a:buChar char="-"/>
            </a:pPr>
            <a:r>
              <a:rPr lang="hu-HU" sz="1800" dirty="0"/>
              <a:t>a vevők bizalmatlansága az online tranzakciók biztonságával szemben</a:t>
            </a:r>
          </a:p>
          <a:p>
            <a:pPr>
              <a:buFontTx/>
              <a:buChar char="-"/>
            </a:pPr>
            <a:r>
              <a:rPr lang="hu-HU" sz="1800" dirty="0"/>
              <a:t>megoldatlan jogi, etikai szabályozási problémák</a:t>
            </a:r>
          </a:p>
          <a:p>
            <a:pPr>
              <a:buFontTx/>
              <a:buChar char="-"/>
            </a:pPr>
            <a:r>
              <a:rPr lang="hu-HU" sz="1800" dirty="0"/>
              <a:t>hasonlóképpen megoldatlan probléma az információszolgáltatók felelőssége a közölt információkért</a:t>
            </a:r>
          </a:p>
          <a:p>
            <a:pPr>
              <a:buFontTx/>
              <a:buChar char="-"/>
            </a:pPr>
            <a:r>
              <a:rPr lang="hu-HU" sz="1800" dirty="0"/>
              <a:t>a termék tényleges fogyasztóját nem lehet, vagy csak nehezen lehet bevonni a termék tervezésébe, kipróbálásába</a:t>
            </a:r>
          </a:p>
          <a:p>
            <a:pPr>
              <a:buFontTx/>
              <a:buChar char="-"/>
            </a:pPr>
            <a:r>
              <a:rPr lang="hu-HU" sz="1800" dirty="0"/>
              <a:t>a legritkább esetben van arra lehetőség, hogy egy termék vásárlója közvetlen kapcsolatba kerüljön a termék gyártójával</a:t>
            </a:r>
          </a:p>
          <a:p>
            <a:pPr>
              <a:buFontTx/>
              <a:buChar char="-"/>
            </a:pPr>
            <a:r>
              <a:rPr lang="hu-HU" sz="1800" dirty="0"/>
              <a:t>a nagyobb webáruházak esetében a tapasztalt szakemberek hiánya</a:t>
            </a:r>
          </a:p>
          <a:p>
            <a:pPr>
              <a:buFontTx/>
              <a:buChar char="-"/>
            </a:pPr>
            <a:r>
              <a:rPr lang="hu-HU" sz="1800" dirty="0"/>
              <a:t>a fejlesztések hiánya</a:t>
            </a:r>
          </a:p>
          <a:p>
            <a:pPr>
              <a:buFontTx/>
              <a:buChar char="-"/>
            </a:pPr>
            <a:r>
              <a:rPr lang="hu-HU" sz="1800" dirty="0"/>
              <a:t>az online áruház működtetéséhez szükséges erőforrások alábecsülése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0441534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F0FE3EB-CDAE-41D7-B324-B77E01EAB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e-kereskedelem igazi veszélyforrásai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C1A6EBD-8EA6-4E31-88E0-92CC1C609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 err="1"/>
              <a:t>crackerek</a:t>
            </a:r>
            <a:r>
              <a:rPr lang="hu-HU" sz="1800" dirty="0"/>
              <a:t> </a:t>
            </a:r>
          </a:p>
          <a:p>
            <a:pPr>
              <a:buFontTx/>
              <a:buChar char="-"/>
            </a:pPr>
            <a:r>
              <a:rPr lang="hu-HU" sz="1800" dirty="0"/>
              <a:t>a kívánt üzleti eredmény elmaradása </a:t>
            </a:r>
          </a:p>
          <a:p>
            <a:pPr>
              <a:buFontTx/>
              <a:buChar char="-"/>
            </a:pPr>
            <a:r>
              <a:rPr lang="hu-HU" sz="1800" dirty="0"/>
              <a:t>számítógépes hardverhibák</a:t>
            </a:r>
          </a:p>
          <a:p>
            <a:pPr>
              <a:buFontTx/>
              <a:buChar char="-"/>
            </a:pPr>
            <a:r>
              <a:rPr lang="hu-HU" sz="1800" dirty="0"/>
              <a:t>elektromos, kommunikációs vagy hálózati hibák</a:t>
            </a:r>
          </a:p>
          <a:p>
            <a:pPr>
              <a:buFontTx/>
              <a:buChar char="-"/>
            </a:pPr>
            <a:r>
              <a:rPr lang="hu-HU" sz="1800" dirty="0"/>
              <a:t>erős verseny </a:t>
            </a:r>
          </a:p>
          <a:p>
            <a:pPr>
              <a:buFontTx/>
              <a:buChar char="-"/>
            </a:pPr>
            <a:r>
              <a:rPr lang="hu-HU" sz="1800" dirty="0"/>
              <a:t>szoftverhibák </a:t>
            </a:r>
          </a:p>
          <a:p>
            <a:pPr>
              <a:buFontTx/>
              <a:buChar char="-"/>
            </a:pPr>
            <a:r>
              <a:rPr lang="hu-HU" sz="1800" dirty="0"/>
              <a:t>változó szabályozási környezet és adójogszabályok</a:t>
            </a:r>
          </a:p>
          <a:p>
            <a:pPr>
              <a:buFontTx/>
              <a:buChar char="-"/>
            </a:pPr>
            <a:r>
              <a:rPr lang="hu-HU" sz="1800" dirty="0"/>
              <a:t>rendszer-</a:t>
            </a:r>
            <a:r>
              <a:rPr lang="hu-HU" sz="1800" dirty="0" err="1"/>
              <a:t>kapacitásbeli</a:t>
            </a:r>
            <a:r>
              <a:rPr lang="hu-HU" sz="1800" dirty="0"/>
              <a:t> korlátok </a:t>
            </a:r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8861089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r>
              <a:rPr lang="hu-HU" dirty="0"/>
              <a:t>Az online kereskedelem működése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https://kepezz.hu/VideoLibraryArticle/Details/13</a:t>
            </a:r>
            <a:r>
              <a:rPr lang="hu-HU" sz="18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EADD794-010A-4729-ACDD-CDB94039E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webáruház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669460D4-473D-4405-9CA6-1794B006BD8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772816"/>
            <a:ext cx="4104456" cy="223224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zövegdoboz 4">
            <a:extLst>
              <a:ext uri="{FF2B5EF4-FFF2-40B4-BE49-F238E27FC236}">
                <a16:creationId xmlns:a16="http://schemas.microsoft.com/office/drawing/2014/main" id="{A56260FC-2551-41D0-9488-91DC7DF80429}"/>
              </a:ext>
            </a:extLst>
          </p:cNvPr>
          <p:cNvSpPr txBox="1"/>
          <p:nvPr/>
        </p:nvSpPr>
        <p:spPr>
          <a:xfrm>
            <a:off x="442512" y="1412776"/>
            <a:ext cx="787390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4B5E90"/>
                </a:solidFill>
              </a:rPr>
              <a:t>Az e-kereskedelem toplistás termékei</a:t>
            </a:r>
            <a:r>
              <a:rPr lang="hu-HU" dirty="0"/>
              <a:t>:</a:t>
            </a:r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r>
              <a:rPr lang="hu-HU" dirty="0">
                <a:solidFill>
                  <a:srgbClr val="4B5E90"/>
                </a:solidFill>
              </a:rPr>
              <a:t>Webáruház készítés lépései:</a:t>
            </a:r>
          </a:p>
          <a:p>
            <a:endParaRPr lang="hu-HU" dirty="0">
              <a:solidFill>
                <a:srgbClr val="4B5E90"/>
              </a:solidFill>
            </a:endParaRPr>
          </a:p>
          <a:p>
            <a:pPr marL="285750" indent="-285750">
              <a:buFontTx/>
              <a:buChar char="-"/>
            </a:pPr>
            <a:r>
              <a:rPr lang="hu-HU" dirty="0"/>
              <a:t>“Mit?”</a:t>
            </a:r>
          </a:p>
          <a:p>
            <a:pPr marL="285750" indent="-285750">
              <a:buFontTx/>
              <a:buChar char="-"/>
            </a:pPr>
            <a:r>
              <a:rPr lang="hu-HU" dirty="0"/>
              <a:t>“Kinek?”</a:t>
            </a:r>
          </a:p>
          <a:p>
            <a:pPr marL="285750" indent="-285750">
              <a:buFontTx/>
              <a:buChar char="-"/>
            </a:pPr>
            <a:r>
              <a:rPr lang="hu-HU" dirty="0"/>
              <a:t>“Hogyan?”</a:t>
            </a:r>
          </a:p>
          <a:p>
            <a:pPr marL="285750" indent="-285750">
              <a:buFontTx/>
              <a:buChar char="-"/>
            </a:pPr>
            <a:r>
              <a:rPr lang="hu-HU" dirty="0"/>
              <a:t>“Mennyiért?”</a:t>
            </a:r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403100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521885-3918-49BB-A32A-422C5CBDF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Mit áruljunk a webáruházban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3608111-783E-4297-8D74-39DE08F669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akiknek még nincs termékük</a:t>
            </a:r>
          </a:p>
          <a:p>
            <a:pPr>
              <a:buFontTx/>
              <a:buChar char="-"/>
            </a:pPr>
            <a:r>
              <a:rPr lang="hu-HU" sz="1600" dirty="0"/>
              <a:t>akik már rendelkeznek valamilyen elképzeléssel a forgalmazni kívánt termékekkel kapcsolatban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Akik még nem rendelkeznek értékesíteni kívánt konkrét termék elképzeléssel:</a:t>
            </a:r>
          </a:p>
          <a:p>
            <a:pPr marL="0" indent="0">
              <a:buNone/>
            </a:pPr>
            <a:r>
              <a:rPr lang="hu-HU" sz="1600" dirty="0"/>
              <a:t>A webáruház indítása előtt a termék megtalálásához célszerű un. „validációs” kutatások válhatnak a segítségünkre.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Szempontok:</a:t>
            </a:r>
          </a:p>
          <a:p>
            <a:pPr>
              <a:buFontTx/>
              <a:buChar char="-"/>
            </a:pPr>
            <a:r>
              <a:rPr lang="hu-HU" sz="1600" dirty="0"/>
              <a:t>a termék legyen jól prezentálható</a:t>
            </a:r>
          </a:p>
          <a:p>
            <a:pPr>
              <a:buFontTx/>
              <a:buChar char="-"/>
            </a:pPr>
            <a:r>
              <a:rPr lang="hu-HU" sz="1600" dirty="0"/>
              <a:t>a termék legyen alacsony kockázatú</a:t>
            </a:r>
          </a:p>
          <a:p>
            <a:pPr>
              <a:buFontTx/>
              <a:buChar char="-"/>
            </a:pPr>
            <a:r>
              <a:rPr lang="hu-HU" sz="1600" dirty="0"/>
              <a:t>a termék nehezen beszerezhető</a:t>
            </a:r>
          </a:p>
          <a:p>
            <a:pPr>
              <a:buFontTx/>
              <a:buChar char="-"/>
            </a:pPr>
            <a:r>
              <a:rPr lang="hu-HU" sz="1600" dirty="0" err="1"/>
              <a:t>niche</a:t>
            </a:r>
            <a:r>
              <a:rPr lang="hu-HU" sz="1600" dirty="0"/>
              <a:t> termék (azaz a termék, amelyre van kereslet, de nincs kínálat)</a:t>
            </a:r>
          </a:p>
          <a:p>
            <a:pPr>
              <a:buFontTx/>
              <a:buChar char="-"/>
            </a:pPr>
            <a:r>
              <a:rPr lang="hu-HU" sz="1600" dirty="0"/>
              <a:t>kedvező árú termékek</a:t>
            </a:r>
          </a:p>
        </p:txBody>
      </p:sp>
    </p:spTree>
    <p:extLst>
      <p:ext uri="{BB962C8B-B14F-4D97-AF65-F5344CB8AC3E}">
        <p14:creationId xmlns:p14="http://schemas.microsoft.com/office/powerpoint/2010/main" val="16793125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EC0C8A5-B560-45A1-BCE5-3BA82AB8A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Mit áruljunk a webáruházban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23E510B-C87B-457F-A565-45E303BF1D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Akik már rendelkeznek értékesíteni kívánt konkrét termékkör elképzeléssel: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akik már a webáruház elkészítése előtt, minden piackutatás nélkül pontosan tudják, hogy mit szeretnének értékesíteni online, jellemzően olyan üzletvezetők, akik már egy ideje értékesítik offline módon a szóban forgó termékeket</a:t>
            </a:r>
          </a:p>
          <a:p>
            <a:pPr>
              <a:buFontTx/>
              <a:buChar char="-"/>
            </a:pPr>
            <a:r>
              <a:rPr lang="hu-HU" sz="1600" dirty="0"/>
              <a:t>egyrészt könnyebb, másrészt nehezebb dolgunk van</a:t>
            </a:r>
          </a:p>
          <a:p>
            <a:pPr>
              <a:buFontTx/>
              <a:buChar char="-"/>
            </a:pPr>
            <a:r>
              <a:rPr lang="hu-HU" sz="1600" dirty="0"/>
              <a:t>könnyebb azért, mert a vállalkozó teljes mértékben ismeri a termékeket, annak piacát és célközönségét sőt, aktív vásárlói közösséggel rendelkezik, a meglévő tapasztalatokkal rendelkező kereskedő könnyebben fog boldogulni az online üzletvezetés világában, mint az, aki most ismerkedik mindennel</a:t>
            </a:r>
          </a:p>
          <a:p>
            <a:pPr>
              <a:buFontTx/>
              <a:buChar char="-"/>
            </a:pPr>
            <a:r>
              <a:rPr lang="hu-HU" sz="1600" dirty="0"/>
              <a:t>nehezebb a dolguk, mert nem minden termékkör alkalmas online értékesítéshez</a:t>
            </a:r>
          </a:p>
          <a:p>
            <a:pPr>
              <a:buFontTx/>
              <a:buChar char="-"/>
            </a:pPr>
            <a:r>
              <a:rPr lang="hu-HU" sz="1600" dirty="0"/>
              <a:t>ha az a vállalkozó, aki rendelkezik termékkörrel, felhasználható tőkével és meg van győződve arról, hogy a terméke online is népszerű lesz, csak nagyon nehezen – és sok ráfordítást követően – fogja belátni azt, hogy a terméke online nem működik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2984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0772129-AFCA-473A-A1EE-7E4B3AA91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 vásárlói kör meghatározása, az értékesítési csatorna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9D3B4B-E645-4EDB-B1F1-03315B28B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határozzuk meg azt a 2-3 maximum 4 személyt, akik tipikus vásárlóink lesznek</a:t>
            </a:r>
          </a:p>
          <a:p>
            <a:pPr>
              <a:buFontTx/>
              <a:buChar char="-"/>
            </a:pPr>
            <a:r>
              <a:rPr lang="hu-HU" sz="1600" dirty="0"/>
              <a:t>ha esetleg még nincsenek tipikus vásárlóink, akkor fordítsuk meg az elméletet és határozzuk meg azokat a vásárlói típusokat, akiket ügyfeleinknek szeretnénk tudni</a:t>
            </a:r>
          </a:p>
          <a:p>
            <a:pPr>
              <a:buFontTx/>
              <a:buChar char="-"/>
            </a:pPr>
            <a:r>
              <a:rPr lang="hu-HU" sz="1600" dirty="0"/>
              <a:t>már szoftverek (</a:t>
            </a:r>
            <a:r>
              <a:rPr lang="hu-HU" sz="1600" dirty="0" err="1"/>
              <a:t>Hubspot</a:t>
            </a:r>
            <a:r>
              <a:rPr lang="hu-HU" sz="1600" dirty="0"/>
              <a:t>) és előre létrehozott sablon dokumentumok állnak rendelkezésünkre, de az is tökéletesen működik, hogy ha előveszünk egy papírt és egy ceruzát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Értékesítési csatorna:</a:t>
            </a:r>
          </a:p>
          <a:p>
            <a:pPr>
              <a:buFontTx/>
              <a:buChar char="-"/>
            </a:pPr>
            <a:r>
              <a:rPr lang="hu-HU" sz="1600" dirty="0"/>
              <a:t>fontos feljegyezni azokat a csatornákat is, ahol a potenciális vásárlóinkat elérjük</a:t>
            </a:r>
          </a:p>
          <a:p>
            <a:pPr>
              <a:buFontTx/>
              <a:buChar char="-"/>
            </a:pPr>
            <a:r>
              <a:rPr lang="hu-HU" sz="1600" dirty="0"/>
              <a:t>a kismamák rendszerint a Facebookon és e-maileken keresztül érhetőek el, míg a tinédzserek körében a YouTube, Instagram és egyéb streaming platformok működnek a leghatékonyabban</a:t>
            </a:r>
          </a:p>
          <a:p>
            <a:pPr>
              <a:buFontTx/>
              <a:buChar char="-"/>
            </a:pPr>
            <a:r>
              <a:rPr lang="hu-HU" sz="1600" dirty="0"/>
              <a:t>ha nem a megfelelő stílusban és csatornán kommunikálunk a célközönségünkkel, akkor sem az értékesítés, sem a marketing nem lesz hatékony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5230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D2C85E-7FD8-47C5-B388-C2971D7C4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online értékesítés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C4D940E-453A-44E2-B68A-153D831A2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Többféle webáruház üzemeltetési megoldás is létezik és áll a rendelkezésünkre, amelyek közül választhatunk, ezek közül kettőt emelünk ki: </a:t>
            </a:r>
          </a:p>
          <a:p>
            <a:pPr>
              <a:buFontTx/>
              <a:buChar char="-"/>
            </a:pPr>
            <a:r>
              <a:rPr lang="hu-HU" sz="1800" dirty="0"/>
              <a:t>egyedi fejlesztésű webáruházak</a:t>
            </a:r>
          </a:p>
          <a:p>
            <a:pPr>
              <a:buFontTx/>
              <a:buChar char="-"/>
            </a:pPr>
            <a:r>
              <a:rPr lang="hu-HU" sz="1800" dirty="0"/>
              <a:t>előfizetéses (bérlős) webáruházak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Egyedi fejlesztésű webáruházak: </a:t>
            </a:r>
            <a:r>
              <a:rPr lang="hu-HU" sz="1800" dirty="0"/>
              <a:t>egy fejlesztő cég többnyire az alapoktól egy teljesen egyedi szoftvert fejleszt ki számunkra.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Előfizetéses webáruházak: </a:t>
            </a:r>
            <a:r>
              <a:rPr lang="hu-HU" sz="1800" dirty="0"/>
              <a:t>lényegében havidíjas szolgáltatások, amelyek már teljes mértékben ki vannak fejlesztve, csupán személyre kell szabni azok beállításait, illetve tartalmait.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9887179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16CB264-8AB9-4F45-BA9B-14BBABC4C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Webáruház költségei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31BF6A4-F0C6-455E-9841-865B3E903F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webáruház készítéssel kapcsolatos költségek két nagy csoportba sorolhatók:</a:t>
            </a:r>
          </a:p>
          <a:p>
            <a:pPr>
              <a:buFontTx/>
              <a:buChar char="-"/>
            </a:pPr>
            <a:r>
              <a:rPr lang="hu-HU" sz="1600" dirty="0"/>
              <a:t>induló költségek</a:t>
            </a:r>
          </a:p>
          <a:p>
            <a:pPr>
              <a:buFontTx/>
              <a:buChar char="-"/>
            </a:pPr>
            <a:r>
              <a:rPr lang="hu-HU" sz="1600" dirty="0"/>
              <a:t>a webáruház üzemeltetésének – un. állandó – költségei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Indítás költségei:</a:t>
            </a:r>
          </a:p>
          <a:p>
            <a:pPr>
              <a:buFontTx/>
              <a:buChar char="-"/>
            </a:pPr>
            <a:r>
              <a:rPr lang="hu-HU" sz="1600" dirty="0"/>
              <a:t>jellemzően a webáruház indítása során kell kifizetni (Ilyen költségek például: a rendszergazdának fizetendő licence-díj, a </a:t>
            </a:r>
            <a:r>
              <a:rPr lang="hu-HU" sz="1600" dirty="0" err="1"/>
              <a:t>testreszabással</a:t>
            </a:r>
            <a:r>
              <a:rPr lang="hu-HU" sz="1600" dirty="0"/>
              <a:t>- és a fejlesztéssel járó költségek, továbbá ide sorolhatjuk a feltöltéssel kapcsolatos költségeket is.)</a:t>
            </a:r>
          </a:p>
          <a:p>
            <a:pPr>
              <a:buFontTx/>
              <a:buChar char="-"/>
            </a:pPr>
            <a:r>
              <a:rPr lang="hu-HU" sz="1600" dirty="0"/>
              <a:t>az induló költségek az egyedi fejlesztések esetében magasabbak</a:t>
            </a:r>
          </a:p>
          <a:p>
            <a:pPr>
              <a:buFontTx/>
              <a:buChar char="-"/>
            </a:pPr>
            <a:r>
              <a:rPr lang="hu-HU" sz="1600" dirty="0"/>
              <a:t>a szoftverek licence-díja elérheti az 50.000-100.000,- Ft-os értéket is, a testre-szabási költségek és a fejlesztési költségek pedig akár ennek többszörösét is</a:t>
            </a:r>
          </a:p>
          <a:p>
            <a:pPr>
              <a:buFontTx/>
              <a:buChar char="-"/>
            </a:pPr>
            <a:r>
              <a:rPr lang="hu-HU" sz="1600" dirty="0"/>
              <a:t>előfizetéses (bérleményes) webáruházak esetén az induló költségek elhanyagolhatóak</a:t>
            </a:r>
          </a:p>
          <a:p>
            <a:pPr>
              <a:buFontTx/>
              <a:buChar char="-"/>
            </a:pPr>
            <a:r>
              <a:rPr lang="hu-HU" sz="1600" dirty="0"/>
              <a:t>ez az egyik legnagyobb előnyük az ilyen webáruházaknak, hiszen az előfizetést követően nekünk már semmi háttérmunkálattal sem kell foglalkoznunk, mindent „kulcsra készen” kapunk</a:t>
            </a:r>
          </a:p>
        </p:txBody>
      </p:sp>
    </p:spTree>
    <p:extLst>
      <p:ext uri="{BB962C8B-B14F-4D97-AF65-F5344CB8AC3E}">
        <p14:creationId xmlns:p14="http://schemas.microsoft.com/office/powerpoint/2010/main" val="41308420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1B052D6-0B0F-4F8F-AA45-D0DE67D28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Webáruház költségei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0230F96-2039-44BF-83F8-A11507D7D0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Weboldal üzemeltetés állandó költségei: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rendszeresen, meghatározott időközönként fizetnünk kell a rendszergazdának (Ilyenek pl. a </a:t>
            </a:r>
            <a:r>
              <a:rPr lang="hu-HU" sz="1600" dirty="0" err="1"/>
              <a:t>domain</a:t>
            </a:r>
            <a:r>
              <a:rPr lang="hu-HU" sz="1600" dirty="0"/>
              <a:t>, a tárhely/szerver, a havidíjak, az informatikai valamint a tartalmi karbantartás díja.)</a:t>
            </a:r>
          </a:p>
          <a:p>
            <a:pPr>
              <a:buFontTx/>
              <a:buChar char="-"/>
            </a:pPr>
            <a:r>
              <a:rPr lang="hu-HU" sz="1600" dirty="0"/>
              <a:t>a tárhely éves szinten 3.000 – 20.000,- Ft közötti összeg</a:t>
            </a:r>
          </a:p>
          <a:p>
            <a:pPr>
              <a:buFontTx/>
              <a:buChar char="-"/>
            </a:pPr>
            <a:r>
              <a:rPr lang="hu-HU" sz="1600" dirty="0"/>
              <a:t>az informatikai rendszer karbantartása évente 60.000,- és 560.000,- Ft közötti összeg</a:t>
            </a:r>
          </a:p>
          <a:p>
            <a:pPr>
              <a:buFontTx/>
              <a:buChar char="-"/>
            </a:pPr>
            <a:r>
              <a:rPr lang="hu-HU" sz="1600" dirty="0"/>
              <a:t>a plusz fejlesztésekért is fizetnünk kell, ami alkalmanként/</a:t>
            </a:r>
            <a:r>
              <a:rPr lang="hu-HU" sz="1600" dirty="0" err="1"/>
              <a:t>esetenként</a:t>
            </a:r>
            <a:r>
              <a:rPr lang="hu-HU" sz="1600" dirty="0"/>
              <a:t> – a fejlesztés méretétől függően – 20.000,- Ft-tól 800.000,- Ft-ig is terjedhet</a:t>
            </a:r>
          </a:p>
          <a:p>
            <a:pPr>
              <a:buFontTx/>
              <a:buChar char="-"/>
            </a:pPr>
            <a:r>
              <a:rPr lang="hu-HU" sz="1600" dirty="0"/>
              <a:t>az un. „előfizetéses”, vagy bérelt tárhelyes webáruházak esetén a fenti költségek éves díja 0 Ft</a:t>
            </a:r>
          </a:p>
          <a:p>
            <a:pPr>
              <a:buFontTx/>
              <a:buChar char="-"/>
            </a:pPr>
            <a:r>
              <a:rPr lang="hu-HU" sz="1600" dirty="0"/>
              <a:t>a tárhelyért, az informatikai karbantartásért és a fejlesztési költségekért sem kell külön fizetnünk, hiszen ezt a szolgáltató végzi el a háttérben</a:t>
            </a:r>
          </a:p>
          <a:p>
            <a:pPr>
              <a:buFontTx/>
              <a:buChar char="-"/>
            </a:pPr>
            <a:r>
              <a:rPr lang="hu-HU" sz="1600" dirty="0"/>
              <a:t>fizetnünk kell a választott csomagban </a:t>
            </a:r>
            <a:r>
              <a:rPr lang="hu-HU" sz="1600" dirty="0" err="1"/>
              <a:t>igénybevett</a:t>
            </a:r>
            <a:r>
              <a:rPr lang="hu-HU" sz="1600" dirty="0"/>
              <a:t> szolgáltatások alapján meghatározott havidíjat, amelynek értéke 5.000,- Ft és 40.000,- Ft közötti összeg lehet –, ez a költség az egyedi fejlesztésű webáruházak esetében 0 Ft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5335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E968CB6-A844-4972-BB61-21BEA0097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Egy általános elektronikus kereskedelmi rendszer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37319940-D145-4F4D-8276-D2828917F9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4 fő részből áll:</a:t>
            </a:r>
          </a:p>
          <a:p>
            <a:pPr>
              <a:buFontTx/>
              <a:buChar char="-"/>
            </a:pPr>
            <a:r>
              <a:rPr lang="hu-HU" sz="1600" dirty="0"/>
              <a:t>elektronikus áruház</a:t>
            </a:r>
          </a:p>
          <a:p>
            <a:pPr>
              <a:buFontTx/>
              <a:buChar char="-"/>
            </a:pPr>
            <a:r>
              <a:rPr lang="hu-HU" sz="1600" dirty="0"/>
              <a:t>elektronikus pénztárca</a:t>
            </a:r>
          </a:p>
          <a:p>
            <a:pPr>
              <a:buFontTx/>
              <a:buChar char="-"/>
            </a:pPr>
            <a:r>
              <a:rPr lang="hu-HU" sz="1600" dirty="0"/>
              <a:t>megfelelő árukészlet</a:t>
            </a:r>
          </a:p>
          <a:p>
            <a:pPr>
              <a:buFontTx/>
              <a:buChar char="-"/>
            </a:pPr>
            <a:r>
              <a:rPr lang="hu-HU" sz="1600" dirty="0"/>
              <a:t>elektronikus bank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2DDFC31E-AC7F-4009-93AF-EE6F6EC189D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636912"/>
            <a:ext cx="5400600" cy="3405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754922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5D2066B-9FD2-48E0-AAAA-2449AAD47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Vásárlási tanácsok az elektronikus kereskedelemben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618100D-1871-4740-89DD-BBC285A2D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vásárlást megelőzően ellenőrizzük az áruház üzemeltetőjének adatait </a:t>
            </a:r>
          </a:p>
          <a:p>
            <a:pPr>
              <a:buFontTx/>
              <a:buChar char="-"/>
            </a:pPr>
            <a:r>
              <a:rPr lang="hu-HU" sz="1600" dirty="0"/>
              <a:t>használjunk olyan böngészőket, amelyek képesek a tranzakciók titkosításához szükséges adatátvitelre</a:t>
            </a:r>
          </a:p>
          <a:p>
            <a:pPr>
              <a:buFontTx/>
              <a:buChar char="-"/>
            </a:pPr>
            <a:r>
              <a:rPr lang="hu-HU" sz="1600" dirty="0"/>
              <a:t>a keresett árucikket több helyen is nézzük meg, hogy össze tudjuk hasonlítani az árakat</a:t>
            </a:r>
          </a:p>
          <a:p>
            <a:pPr>
              <a:buFontTx/>
              <a:buChar char="-"/>
            </a:pPr>
            <a:r>
              <a:rPr lang="hu-HU" sz="1600" dirty="0"/>
              <a:t>i</a:t>
            </a:r>
            <a:r>
              <a:rPr lang="nn-NO" sz="1600" dirty="0"/>
              <a:t>smerjük meg a szerződési feltételeket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ha nem ismerjük az áruházat, érdemes először egy kisebb értékű áru rendelésével tesztelni a szolgáltatás minőségét</a:t>
            </a:r>
          </a:p>
          <a:p>
            <a:pPr>
              <a:buFontTx/>
              <a:buChar char="-"/>
            </a:pPr>
            <a:r>
              <a:rPr lang="hu-HU" sz="1600" dirty="0"/>
              <a:t>őrizzük meg a tranzakciók </a:t>
            </a:r>
            <a:r>
              <a:rPr lang="hu-HU" sz="1600" dirty="0" err="1"/>
              <a:t>idejével</a:t>
            </a:r>
            <a:r>
              <a:rPr lang="hu-HU" sz="1600" dirty="0"/>
              <a:t> és összegével kapcsolatos dokumentumokat</a:t>
            </a:r>
          </a:p>
          <a:p>
            <a:pPr>
              <a:buFontTx/>
              <a:buChar char="-"/>
            </a:pPr>
            <a:r>
              <a:rPr lang="hu-HU" sz="1600" dirty="0"/>
              <a:t>a szállítással és a visszafizetéssel kapcsolatban felmerülő sok probléma miatt, célszerű a szállítás utáni fizetést választani</a:t>
            </a:r>
          </a:p>
          <a:p>
            <a:pPr>
              <a:buFontTx/>
              <a:buChar char="-"/>
            </a:pPr>
            <a:r>
              <a:rPr lang="hu-HU" sz="1600" dirty="0"/>
              <a:t>érdemes megrendelni valamilyen banki biztonsági szolgáltatást, ilyenkor ugyanis csak a visszajelzésünk után fizet ki pénzt a pénzintézet a számlánkról</a:t>
            </a:r>
          </a:p>
          <a:p>
            <a:pPr>
              <a:buFontTx/>
              <a:buChar char="-"/>
            </a:pPr>
            <a:r>
              <a:rPr lang="hu-HU" sz="1600" dirty="0"/>
              <a:t>külföldről történő vásárlás esetén, ellenőrizendő, hogy milyen törvények vonatkoznak a kötendő szerződésre</a:t>
            </a:r>
          </a:p>
          <a:p>
            <a:pPr>
              <a:buFontTx/>
              <a:buChar char="-"/>
            </a:pPr>
            <a:r>
              <a:rPr lang="hu-HU" sz="1600" dirty="0"/>
              <a:t>ellenőrizzük a webhely személyiségi jogi szabályzatát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400700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AAE3B6F-A3C9-4409-8EE8-B638485C2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Lehetséges fizetési formák, logisztika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F178F66-E540-4248-97C1-80F612C70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hagyományos készpénzfizetés</a:t>
            </a:r>
          </a:p>
          <a:p>
            <a:pPr>
              <a:buFontTx/>
              <a:buChar char="-"/>
            </a:pPr>
            <a:r>
              <a:rPr lang="hu-HU" sz="1600" dirty="0"/>
              <a:t>utánvét</a:t>
            </a:r>
          </a:p>
          <a:p>
            <a:pPr>
              <a:buFontTx/>
              <a:buChar char="-"/>
            </a:pPr>
            <a:r>
              <a:rPr lang="hu-HU" sz="1600" dirty="0"/>
              <a:t>bankkártyás, hitelkártyás fizetés</a:t>
            </a:r>
          </a:p>
          <a:p>
            <a:pPr>
              <a:buFontTx/>
              <a:buChar char="-"/>
            </a:pPr>
            <a:r>
              <a:rPr lang="hu-HU" sz="1600" dirty="0"/>
              <a:t>átutalásos fizetés</a:t>
            </a:r>
          </a:p>
          <a:p>
            <a:pPr>
              <a:buFontTx/>
              <a:buChar char="-"/>
            </a:pPr>
            <a:r>
              <a:rPr lang="hu-HU" sz="1600" dirty="0"/>
              <a:t>elektronikus csekk</a:t>
            </a:r>
          </a:p>
          <a:p>
            <a:pPr>
              <a:buFontTx/>
              <a:buChar char="-"/>
            </a:pPr>
            <a:r>
              <a:rPr lang="hu-HU" sz="1600" dirty="0"/>
              <a:t>mobiltelefonra tervezett fizetési módok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Logisztika (szállítás):</a:t>
            </a:r>
          </a:p>
          <a:p>
            <a:pPr>
              <a:buFontTx/>
              <a:buChar char="-"/>
            </a:pPr>
            <a:r>
              <a:rPr lang="hu-HU" sz="1600" dirty="0"/>
              <a:t>postai úton történő szállítás</a:t>
            </a:r>
          </a:p>
          <a:p>
            <a:pPr>
              <a:buFontTx/>
              <a:buChar char="-"/>
            </a:pPr>
            <a:r>
              <a:rPr lang="hu-HU" sz="1600" dirty="0"/>
              <a:t>a kereskedő szállítja ki</a:t>
            </a:r>
          </a:p>
          <a:p>
            <a:pPr>
              <a:buFontTx/>
              <a:buChar char="-"/>
            </a:pPr>
            <a:r>
              <a:rPr lang="hu-HU" sz="1600" dirty="0"/>
              <a:t>saját futáros kiszállítás</a:t>
            </a:r>
          </a:p>
          <a:p>
            <a:pPr>
              <a:buFontTx/>
              <a:buChar char="-"/>
            </a:pPr>
            <a:r>
              <a:rPr lang="hu-HU" sz="1600" dirty="0"/>
              <a:t>az internet áruház együttműködése egy logisztikai központtal</a:t>
            </a:r>
          </a:p>
          <a:p>
            <a:pPr>
              <a:buFontTx/>
              <a:buChar char="-"/>
            </a:pPr>
            <a:r>
              <a:rPr lang="hu-HU" sz="1600" dirty="0"/>
              <a:t>e-kereskedelmi megrendelésekre szakosodott cégek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6769753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Az online kereskedelem szabályozása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https://kepezz.hu/VideoLibraryArticle/Details/13</a:t>
            </a:r>
            <a:r>
              <a:rPr lang="hu-HU" sz="1800" dirty="0"/>
              <a:t>  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4C12EA-6655-46CA-B934-4D8108B94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Vonatkozó jogszabályok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42FF5B-4DB4-4FE2-8A29-5E98D4C0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2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1997. évi CLV. törvény a fogyasztóvédelemről (a továbbiakban: Ftv.)</a:t>
            </a:r>
          </a:p>
          <a:p>
            <a:pPr>
              <a:buFontTx/>
              <a:buChar char="-"/>
            </a:pPr>
            <a:r>
              <a:rPr lang="hu-HU" sz="1600" dirty="0"/>
              <a:t>2001. évi CVIII. törvény </a:t>
            </a:r>
          </a:p>
          <a:p>
            <a:pPr>
              <a:buFontTx/>
              <a:buChar char="-"/>
            </a:pPr>
            <a:r>
              <a:rPr lang="hu-HU" sz="1600" dirty="0"/>
              <a:t>2005. évi CLXIV. törvény a kereskedelemről (a továbbiakban: </a:t>
            </a:r>
            <a:r>
              <a:rPr lang="hu-HU" sz="1600" dirty="0" err="1"/>
              <a:t>Ker</a:t>
            </a:r>
            <a:r>
              <a:rPr lang="hu-HU" sz="1600" dirty="0"/>
              <a:t> tv.)</a:t>
            </a:r>
          </a:p>
          <a:p>
            <a:pPr>
              <a:buFontTx/>
              <a:buChar char="-"/>
            </a:pPr>
            <a:r>
              <a:rPr lang="hu-HU" sz="1600" dirty="0"/>
              <a:t>2007. évi CXXVII. törvény az általános forgalmi adóról szóló</a:t>
            </a:r>
          </a:p>
          <a:p>
            <a:pPr>
              <a:buFontTx/>
              <a:buChar char="-"/>
            </a:pPr>
            <a:r>
              <a:rPr lang="hu-HU" sz="1600" dirty="0"/>
              <a:t>2008. évi XLVIII. törvény (a továbbiakban: Reklám tv.)</a:t>
            </a:r>
          </a:p>
          <a:p>
            <a:pPr>
              <a:buFontTx/>
              <a:buChar char="-"/>
            </a:pPr>
            <a:r>
              <a:rPr lang="hu-HU" sz="1600" dirty="0"/>
              <a:t>210/2009. (IX. 29.) Korm. rendelet (a továbbiakban: </a:t>
            </a:r>
            <a:r>
              <a:rPr lang="hu-HU" sz="1600" dirty="0" err="1"/>
              <a:t>KerR</a:t>
            </a:r>
            <a:r>
              <a:rPr lang="hu-HU" sz="1600" dirty="0"/>
              <a:t>.)</a:t>
            </a:r>
          </a:p>
          <a:p>
            <a:pPr>
              <a:buFontTx/>
              <a:buChar char="-"/>
            </a:pPr>
            <a:r>
              <a:rPr lang="hu-HU" sz="1600" dirty="0"/>
              <a:t>2009. évi CXV. törvény (a továbbiakban: </a:t>
            </a:r>
            <a:r>
              <a:rPr lang="hu-HU" sz="1600" dirty="0" err="1"/>
              <a:t>Ev</a:t>
            </a:r>
            <a:r>
              <a:rPr lang="hu-HU" sz="1600" dirty="0"/>
              <a:t> tv.) </a:t>
            </a:r>
          </a:p>
          <a:p>
            <a:pPr>
              <a:buFontTx/>
              <a:buChar char="-"/>
            </a:pPr>
            <a:r>
              <a:rPr lang="hu-HU" sz="1600" dirty="0"/>
              <a:t>2011. évi CXII. törvény (a továbbiakban: </a:t>
            </a:r>
            <a:r>
              <a:rPr lang="hu-HU" sz="1600" dirty="0" err="1"/>
              <a:t>Info</a:t>
            </a:r>
            <a:r>
              <a:rPr lang="hu-HU" sz="1600" dirty="0"/>
              <a:t> tv.) </a:t>
            </a:r>
          </a:p>
          <a:p>
            <a:pPr>
              <a:buFontTx/>
              <a:buChar char="-"/>
            </a:pPr>
            <a:r>
              <a:rPr lang="hu-HU" sz="1600" dirty="0"/>
              <a:t>2013. évi V. törvény a Polgári Törvénykönyvről (a továbbiakban: Ptk.) </a:t>
            </a:r>
          </a:p>
          <a:p>
            <a:pPr>
              <a:buFontTx/>
              <a:buChar char="-"/>
            </a:pPr>
            <a:r>
              <a:rPr lang="hu-HU" sz="1600" dirty="0"/>
              <a:t>45/2014. (II. 26.) Korm. rendelet (a továbbiakban: </a:t>
            </a:r>
            <a:r>
              <a:rPr lang="hu-HU" sz="1600" dirty="0" err="1"/>
              <a:t>EkerR</a:t>
            </a:r>
            <a:r>
              <a:rPr lang="hu-HU" sz="1600" dirty="0"/>
              <a:t>.) </a:t>
            </a:r>
          </a:p>
          <a:p>
            <a:pPr>
              <a:buFontTx/>
              <a:buChar char="-"/>
            </a:pPr>
            <a:r>
              <a:rPr lang="hu-HU" sz="1600" dirty="0"/>
              <a:t>AZ EURÓPAI PARLAMENT ÉS A TANÁCS (EU) 2016/679 RENDELET (2016. április 27.) (általános adatvédelmi rendelet) </a:t>
            </a:r>
          </a:p>
          <a:p>
            <a:pPr>
              <a:buFontTx/>
              <a:buChar char="-"/>
            </a:pPr>
            <a:r>
              <a:rPr lang="hu-HU" sz="1600" dirty="0"/>
              <a:t>az Európai Unió adatvédelmi reformjának végrehajtása érdekében szükséges törvénymódosításokról szóló 2019. évi XXXIV. törvény </a:t>
            </a: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46513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7EB6810-6975-46D5-BFF6-1FA41A421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Vállalkozási formák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FED0523-466D-4D71-ACF8-301838C58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Üzletszerű, gazdasági tevékenység az alábbi vállalkozási formák valamelyikében folytatható, végezhető: </a:t>
            </a:r>
          </a:p>
          <a:p>
            <a:pPr>
              <a:buFontTx/>
              <a:buChar char="-"/>
            </a:pPr>
            <a:r>
              <a:rPr lang="hu-HU" sz="1600" dirty="0"/>
              <a:t>gazdasági társaságként</a:t>
            </a:r>
          </a:p>
          <a:p>
            <a:pPr>
              <a:buFontTx/>
              <a:buChar char="-"/>
            </a:pPr>
            <a:r>
              <a:rPr lang="hu-HU" sz="1600" dirty="0"/>
              <a:t>egyéni vállalkozóként</a:t>
            </a:r>
          </a:p>
          <a:p>
            <a:pPr>
              <a:buFontTx/>
              <a:buChar char="-"/>
            </a:pPr>
            <a:r>
              <a:rPr lang="hu-HU" sz="1600" dirty="0"/>
              <a:t>egyéni cégként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Gazdasági társaság: </a:t>
            </a:r>
            <a:r>
              <a:rPr lang="hu-HU" sz="1600" dirty="0"/>
              <a:t>üzletszerű közös gazdasági tevékenység folytatására, a tagok vagyoni hozzájárulásával létrehozott, jogi személyiséggel rendelkező vállalkozások, amelyekben a tagok a nyereségből közösen részesednek, és a veszteséget közösen viselik.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Egyéni vállalkozó: </a:t>
            </a:r>
            <a:r>
              <a:rPr lang="hu-HU" sz="1600" dirty="0"/>
              <a:t>Magyarország területén természetes személy a szolgáltatási tevékenység megkezdésének és folytatásának általános szabályairól szóló törvény szerinti letelepedés keretében üzletszerű gazdasági tevékenységet egyéni vállalkozóként végezhet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Egyéni cég: </a:t>
            </a:r>
            <a:r>
              <a:rPr lang="hu-HU" sz="1600" dirty="0"/>
              <a:t>az egyéni vállalkozói nyilvántartásban szereplő természetes személy által alapított, jogi személyiséggel nem rendelkező jogalany, amely a cégnyilvántartásba történő bejegyzéssel jön létre.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4140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DF98588-7EDC-4F07-85AB-02BBB2861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Kereskedelmi tevékenység formája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DDEB634-D760-4AAC-B1F0-9D94769D7B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kereskedő – a Ker. tv-ben meghatározott szabályok szerint – maga választhatja meg:</a:t>
            </a:r>
          </a:p>
          <a:p>
            <a:pPr>
              <a:buFontTx/>
              <a:buChar char="-"/>
            </a:pPr>
            <a:r>
              <a:rPr lang="hu-HU" sz="1600" dirty="0"/>
              <a:t>üzletben folytatott kereskedelmi tevékenység</a:t>
            </a:r>
          </a:p>
          <a:p>
            <a:pPr>
              <a:buFontTx/>
              <a:buChar char="-"/>
            </a:pPr>
            <a:r>
              <a:rPr lang="hu-HU" sz="1600" dirty="0"/>
              <a:t>mozgóbolt útján folytatott kereskedelmi tevékenység</a:t>
            </a:r>
          </a:p>
          <a:p>
            <a:pPr>
              <a:buFontTx/>
              <a:buChar char="-"/>
            </a:pPr>
            <a:r>
              <a:rPr lang="hu-HU" sz="1600" dirty="0"/>
              <a:t>bevásárlóközpontban folytatott kereskedelmi tevékenység</a:t>
            </a:r>
          </a:p>
          <a:p>
            <a:pPr>
              <a:buFontTx/>
              <a:buChar char="-"/>
            </a:pPr>
            <a:r>
              <a:rPr lang="hu-HU" sz="1600" dirty="0"/>
              <a:t>vásáron vagy piacon folytatott kereskedelmi tevékenység</a:t>
            </a:r>
          </a:p>
          <a:p>
            <a:pPr>
              <a:buFontTx/>
              <a:buChar char="-"/>
            </a:pPr>
            <a:r>
              <a:rPr lang="hu-HU" sz="1600" dirty="0"/>
              <a:t>közterületi értékesítés</a:t>
            </a:r>
          </a:p>
          <a:p>
            <a:pPr>
              <a:buFontTx/>
              <a:buChar char="-"/>
            </a:pPr>
            <a:r>
              <a:rPr lang="hu-HU" sz="1600" dirty="0"/>
              <a:t>közvetlen értékesítés</a:t>
            </a:r>
          </a:p>
          <a:p>
            <a:pPr>
              <a:buFontTx/>
              <a:buChar char="-"/>
            </a:pPr>
            <a:r>
              <a:rPr lang="hu-HU" sz="1600" dirty="0"/>
              <a:t>üzleten kívüli kereskedelem</a:t>
            </a:r>
          </a:p>
          <a:p>
            <a:pPr>
              <a:buFontTx/>
              <a:buChar char="-"/>
            </a:pPr>
            <a:r>
              <a:rPr lang="hu-HU" sz="1600" dirty="0"/>
              <a:t>csomagküldő kereskedelem</a:t>
            </a:r>
          </a:p>
          <a:p>
            <a:pPr>
              <a:buFontTx/>
              <a:buChar char="-"/>
            </a:pPr>
            <a:r>
              <a:rPr lang="hu-HU" sz="1600" dirty="0"/>
              <a:t>automatából történő értékesítés</a:t>
            </a:r>
          </a:p>
          <a:p>
            <a:pPr>
              <a:buFontTx/>
              <a:buChar char="-"/>
            </a:pPr>
            <a:r>
              <a:rPr lang="hu-HU" sz="1600" dirty="0"/>
              <a:t>közlekedési eszközön folytatott értékesítés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Törvény vagy kormányrendelet előírhatja:</a:t>
            </a:r>
          </a:p>
          <a:p>
            <a:pPr>
              <a:buFontTx/>
              <a:buChar char="-"/>
            </a:pPr>
            <a:r>
              <a:rPr lang="hu-HU" sz="1600" dirty="0"/>
              <a:t>Kizárólag engedéllyel folytatható</a:t>
            </a:r>
          </a:p>
          <a:p>
            <a:pPr>
              <a:buFontTx/>
              <a:buChar char="-"/>
            </a:pPr>
            <a:r>
              <a:rPr lang="hu-HU" sz="1600" dirty="0"/>
              <a:t>meghatározott termékek forgalmazására irányuló</a:t>
            </a:r>
          </a:p>
        </p:txBody>
      </p:sp>
    </p:spTree>
    <p:extLst>
      <p:ext uri="{BB962C8B-B14F-4D97-AF65-F5344CB8AC3E}">
        <p14:creationId xmlns:p14="http://schemas.microsoft.com/office/powerpoint/2010/main" val="13665145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775E924-F2DD-404C-B54E-B7CBEC3FE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Webáruház termékkínálatában nem szerepelhetnek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93EC6C5-741A-4A3E-8DF0-E2CB0E07C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800" dirty="0"/>
              <a:t>a kémiai biztonságról szóló törvény szerinti veszélyes anyagok és keverékek, kivéve a </a:t>
            </a:r>
            <a:r>
              <a:rPr lang="hu-HU" sz="1800" dirty="0" err="1"/>
              <a:t>Jöt</a:t>
            </a:r>
            <a:r>
              <a:rPr lang="hu-HU" sz="1800" dirty="0"/>
              <a:t>. szerinti tüzelőolaj, propán vagy propán-bután gáz és az üzemanyag</a:t>
            </a:r>
          </a:p>
          <a:p>
            <a:pPr>
              <a:buFontTx/>
              <a:buChar char="-"/>
            </a:pPr>
            <a:r>
              <a:rPr lang="hu-HU" sz="1800" dirty="0"/>
              <a:t>az egyes festékek, lakkok és járművek javító fényezésére szolgáló termékek szerves oldószer tartalmának szabályozásáról szóló kormányrendelet hatálya alá tartozó termékek</a:t>
            </a:r>
          </a:p>
          <a:p>
            <a:pPr>
              <a:buFontTx/>
              <a:buChar char="-"/>
            </a:pPr>
            <a:r>
              <a:rPr lang="hu-HU" sz="1800" dirty="0"/>
              <a:t>állatgyógyászati készítmények és hatóanyagaik</a:t>
            </a:r>
          </a:p>
          <a:p>
            <a:pPr>
              <a:buFontTx/>
              <a:buChar char="-"/>
            </a:pPr>
            <a:r>
              <a:rPr lang="hu-HU" sz="1800" dirty="0"/>
              <a:t>fegyver, lőszer, robbanó- és robbantószer, gázspray, pirotechnikai termék, a polgári célú pirotechnikai tevékenységekről szóló kormányrendelet szerinti 1., 2. és 3. pirotechnikai osztályba tartozó termékek, az ott meghatározott kivételekkel</a:t>
            </a:r>
          </a:p>
          <a:p>
            <a:pPr>
              <a:buFontTx/>
              <a:buChar char="-"/>
            </a:pPr>
            <a:r>
              <a:rPr lang="hu-HU" sz="1800" dirty="0"/>
              <a:t>növényvédő szerek és hatóanyagaik</a:t>
            </a:r>
          </a:p>
          <a:p>
            <a:pPr>
              <a:buFontTx/>
              <a:buChar char="-"/>
            </a:pPr>
            <a:r>
              <a:rPr lang="hu-HU" sz="1800" dirty="0"/>
              <a:t>nem veszélyes hulladék</a:t>
            </a:r>
          </a:p>
          <a:p>
            <a:pPr>
              <a:buFontTx/>
              <a:buChar char="-"/>
            </a:pPr>
            <a:r>
              <a:rPr lang="hu-HU" sz="1800" dirty="0"/>
              <a:t>az Országos Tűzvédelmi Szabályzat szerint robbanásveszélyes osztályba tartozó anyag, kivéve a </a:t>
            </a:r>
            <a:r>
              <a:rPr lang="hu-HU" sz="1800" dirty="0" err="1"/>
              <a:t>Jöt</a:t>
            </a:r>
            <a:r>
              <a:rPr lang="hu-HU" sz="1800" dirty="0"/>
              <a:t>. szerinti tüzelőolaj, propán vagy propán-bután gáz és az üzemanyag</a:t>
            </a:r>
          </a:p>
        </p:txBody>
      </p:sp>
    </p:spTree>
    <p:extLst>
      <p:ext uri="{BB962C8B-B14F-4D97-AF65-F5344CB8AC3E}">
        <p14:creationId xmlns:p14="http://schemas.microsoft.com/office/powerpoint/2010/main" val="39141460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F53220-4570-44EC-82BD-C4C0E45A1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Webáruház kötelező adattartalma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FDD19EE-D92F-4D69-B820-5F929843A6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igénybe vevő</a:t>
            </a:r>
          </a:p>
          <a:p>
            <a:pPr>
              <a:buFontTx/>
              <a:buChar char="-"/>
            </a:pPr>
            <a:r>
              <a:rPr lang="hu-HU" sz="1600" dirty="0"/>
              <a:t>információs társadalommal összefüggő szolgáltatás</a:t>
            </a:r>
          </a:p>
          <a:p>
            <a:pPr>
              <a:buFontTx/>
              <a:buChar char="-"/>
            </a:pPr>
            <a:r>
              <a:rPr lang="hu-HU" sz="1600" dirty="0"/>
              <a:t>szolgáltató</a:t>
            </a:r>
          </a:p>
          <a:p>
            <a:pPr>
              <a:buFontTx/>
              <a:buChar char="-"/>
            </a:pPr>
            <a:r>
              <a:rPr lang="hu-HU" sz="1600" dirty="0"/>
              <a:t>vállalkozás</a:t>
            </a:r>
          </a:p>
          <a:p>
            <a:pPr>
              <a:buFontTx/>
              <a:buChar char="-"/>
            </a:pPr>
            <a:r>
              <a:rPr lang="hu-HU" sz="1600" dirty="0"/>
              <a:t>fogyasztó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szolgáltató köteles a következő adatokat közzétenni:</a:t>
            </a:r>
          </a:p>
          <a:p>
            <a:pPr>
              <a:buFontTx/>
              <a:buChar char="-"/>
            </a:pPr>
            <a:r>
              <a:rPr lang="hu-HU" sz="1600" dirty="0"/>
              <a:t>szolgáltató nevét</a:t>
            </a:r>
          </a:p>
          <a:p>
            <a:pPr>
              <a:buFontTx/>
              <a:buChar char="-"/>
            </a:pPr>
            <a:r>
              <a:rPr lang="hu-HU" sz="1600" dirty="0"/>
              <a:t>székhelyét</a:t>
            </a:r>
          </a:p>
          <a:p>
            <a:pPr>
              <a:buFontTx/>
              <a:buChar char="-"/>
            </a:pPr>
            <a:r>
              <a:rPr lang="hu-HU" sz="1600" dirty="0"/>
              <a:t>szolgáltató elérhetőségére vonatkozó adatokat</a:t>
            </a:r>
          </a:p>
          <a:p>
            <a:pPr>
              <a:buFontTx/>
              <a:buChar char="-"/>
            </a:pPr>
            <a:r>
              <a:rPr lang="hu-HU" sz="1600" dirty="0"/>
              <a:t>nyilvántartásba vételi számát</a:t>
            </a:r>
          </a:p>
          <a:p>
            <a:pPr>
              <a:buFontTx/>
              <a:buChar char="-"/>
            </a:pPr>
            <a:r>
              <a:rPr lang="hu-HU" sz="1600" dirty="0"/>
              <a:t>amennyiben engedélyköteles, az engedélyező hatóság megnevezése és adatai</a:t>
            </a:r>
          </a:p>
          <a:p>
            <a:pPr>
              <a:buFontTx/>
              <a:buChar char="-"/>
            </a:pPr>
            <a:r>
              <a:rPr lang="hu-HU" sz="1600" dirty="0"/>
              <a:t>szolgáltató adószámát</a:t>
            </a:r>
          </a:p>
          <a:p>
            <a:pPr>
              <a:buFontTx/>
              <a:buChar char="-"/>
            </a:pPr>
            <a:r>
              <a:rPr lang="hu-HU" sz="1600" dirty="0" err="1"/>
              <a:t>tárhelyet</a:t>
            </a:r>
            <a:r>
              <a:rPr lang="hu-HU" sz="1600" dirty="0"/>
              <a:t> biztosító szolgáltató székhelyét</a:t>
            </a: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68636291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49C7C80-5BF1-483C-9C15-17C1475DB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Szerződéskötés szabályai, </a:t>
            </a:r>
            <a:r>
              <a:rPr lang="hu-HU" dirty="0" err="1"/>
              <a:t>ászf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D40F946-8FDD-4449-A0F6-88502EDA7E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ÁSZF főbb fejezetei: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a szolgáltató adatai</a:t>
            </a:r>
          </a:p>
          <a:p>
            <a:pPr>
              <a:buFontTx/>
              <a:buChar char="-"/>
            </a:pPr>
            <a:r>
              <a:rPr lang="hu-HU" sz="1800" dirty="0"/>
              <a:t>alapvető rendelkezések</a:t>
            </a:r>
          </a:p>
          <a:p>
            <a:pPr>
              <a:buFontTx/>
              <a:buChar char="-"/>
            </a:pPr>
            <a:r>
              <a:rPr lang="hu-HU" sz="1800" dirty="0"/>
              <a:t>adatkezelési szabályok</a:t>
            </a:r>
          </a:p>
          <a:p>
            <a:pPr>
              <a:buFontTx/>
              <a:buChar char="-"/>
            </a:pPr>
            <a:r>
              <a:rPr lang="hu-HU" sz="1800" dirty="0"/>
              <a:t>megvásárolható termékek, szolgáltatások köre</a:t>
            </a:r>
          </a:p>
          <a:p>
            <a:pPr>
              <a:buFontTx/>
              <a:buChar char="-"/>
            </a:pPr>
            <a:r>
              <a:rPr lang="hu-HU" sz="1800" dirty="0"/>
              <a:t>rendelés menete </a:t>
            </a:r>
          </a:p>
          <a:p>
            <a:pPr>
              <a:buFontTx/>
              <a:buChar char="-"/>
            </a:pPr>
            <a:r>
              <a:rPr lang="hu-HU" sz="1800" dirty="0"/>
              <a:t>a megrendelések feldolgozása és teljesítés</a:t>
            </a:r>
          </a:p>
          <a:p>
            <a:pPr>
              <a:buFontTx/>
              <a:buChar char="-"/>
            </a:pPr>
            <a:r>
              <a:rPr lang="hu-HU" sz="1800" dirty="0"/>
              <a:t>elállás joga</a:t>
            </a:r>
          </a:p>
          <a:p>
            <a:pPr>
              <a:buFontTx/>
              <a:buChar char="-"/>
            </a:pPr>
            <a:r>
              <a:rPr lang="hu-HU" sz="1800" dirty="0"/>
              <a:t>garancia, jótállás</a:t>
            </a:r>
          </a:p>
          <a:p>
            <a:pPr>
              <a:buFontTx/>
              <a:buChar char="-"/>
            </a:pPr>
            <a:r>
              <a:rPr lang="hu-HU" sz="1800" dirty="0"/>
              <a:t>panaszkezelés</a:t>
            </a:r>
          </a:p>
          <a:p>
            <a:pPr>
              <a:buFontTx/>
              <a:buChar char="-"/>
            </a:pPr>
            <a:r>
              <a:rPr lang="hu-HU" sz="1800" dirty="0"/>
              <a:t>vegyes rendelkezések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667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1C7D350-F349-4550-A38F-EAD1E34B4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E-kereskedelem szabályai, fogyasztóvédelem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FF932F8-4CF3-4468-8FBF-1C4C2BDB71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elektronikus úton, webáruházakban történő vásárlás jogszabályi keretét adja:</a:t>
            </a:r>
          </a:p>
          <a:p>
            <a:pPr>
              <a:buFontTx/>
              <a:buChar char="-"/>
            </a:pPr>
            <a:r>
              <a:rPr lang="hu-HU" sz="1600" dirty="0"/>
              <a:t>az elektronikus kereskedelmi szolgáltatások</a:t>
            </a:r>
          </a:p>
          <a:p>
            <a:pPr>
              <a:buFontTx/>
              <a:buChar char="-"/>
            </a:pPr>
            <a:r>
              <a:rPr lang="hu-HU" sz="1600" dirty="0"/>
              <a:t>az információs társadalommal összefüggő szolgáltatások egyes kérdéseiről szóló törvény</a:t>
            </a:r>
          </a:p>
          <a:p>
            <a:pPr>
              <a:buFontTx/>
              <a:buChar char="-"/>
            </a:pPr>
            <a:r>
              <a:rPr lang="hu-HU" sz="1600" dirty="0"/>
              <a:t>a fogyasztó és a vállalkozás közötti szerződések részletes szabályairól szóló Korm. rendelet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Gyakori fogyasztóvédelmi panaszok:</a:t>
            </a:r>
          </a:p>
          <a:p>
            <a:pPr>
              <a:buFontTx/>
              <a:buChar char="-"/>
            </a:pPr>
            <a:r>
              <a:rPr lang="hu-HU" sz="1600" dirty="0"/>
              <a:t>a vállalkozás (az online kereskedő) a megrendelést és a fizetést követően elérhetetlenné válik</a:t>
            </a:r>
          </a:p>
          <a:p>
            <a:pPr>
              <a:buFontTx/>
              <a:buChar char="-"/>
            </a:pPr>
            <a:r>
              <a:rPr lang="hu-HU" sz="1600" dirty="0"/>
              <a:t>a vállalkozás nem reagál a fogyasztók által – a weboldal ügyfélszolgálatára – továbbított jelzéseire, reklamációjára</a:t>
            </a:r>
          </a:p>
          <a:p>
            <a:pPr>
              <a:buFontTx/>
              <a:buChar char="-"/>
            </a:pPr>
            <a:r>
              <a:rPr lang="hu-HU" sz="1600" dirty="0"/>
              <a:t>hibás, vagy nem a megrendelt terméket küldenek a megrendelő címére</a:t>
            </a:r>
          </a:p>
          <a:p>
            <a:pPr>
              <a:buFontTx/>
              <a:buChar char="-"/>
            </a:pPr>
            <a:r>
              <a:rPr lang="hu-HU" sz="1600" dirty="0"/>
              <a:t>a kézhez kapott termék mérete, színe, illetve egyéb lényeges tulajdonsága különbözik az eredetileg vállalttól</a:t>
            </a:r>
          </a:p>
          <a:p>
            <a:pPr>
              <a:buFontTx/>
              <a:buChar char="-"/>
            </a:pPr>
            <a:r>
              <a:rPr lang="hu-HU" sz="1600" dirty="0"/>
              <a:t>a kiszállítás hosszabb időt vesz igénybe az ígértnél</a:t>
            </a:r>
          </a:p>
          <a:p>
            <a:pPr>
              <a:buFontTx/>
              <a:buChar char="-"/>
            </a:pPr>
            <a:r>
              <a:rPr lang="hu-HU" sz="1600" dirty="0"/>
              <a:t> téves az </a:t>
            </a:r>
            <a:r>
              <a:rPr lang="hu-HU" sz="1600" dirty="0" err="1"/>
              <a:t>árfeltüntetés</a:t>
            </a:r>
            <a:r>
              <a:rPr lang="hu-HU" sz="1600" dirty="0"/>
              <a:t> a honlapon</a:t>
            </a:r>
          </a:p>
          <a:p>
            <a:pPr>
              <a:buFontTx/>
              <a:buChar char="-"/>
            </a:pPr>
            <a:r>
              <a:rPr lang="hu-HU" sz="1600" dirty="0"/>
              <a:t>a vállalkozás a visszaküldött termékért – jogtalanul – csak csökkentett vételárat hajlandó téríteni</a:t>
            </a:r>
          </a:p>
          <a:p>
            <a:pPr>
              <a:buFontTx/>
              <a:buChar char="-"/>
            </a:pPr>
            <a:r>
              <a:rPr lang="hu-HU" sz="1600" dirty="0"/>
              <a:t>nem téríti vissza a Fogyasztónak a visszaküldött termék vételárát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9408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AAB7604-2294-411C-9363-929B6CF53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Fogyasztóvédelem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5285779-D077-4CFD-AC00-A676633FE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vállalkozások számára előírás, hogy honlapjukon az alábbi tájékoztatásokat adják meg a vásárlóik számára: </a:t>
            </a:r>
          </a:p>
          <a:p>
            <a:pPr>
              <a:buFontTx/>
              <a:buChar char="-"/>
            </a:pPr>
            <a:r>
              <a:rPr lang="hu-HU" sz="1600" dirty="0"/>
              <a:t>Általános Szerződési Feltételek</a:t>
            </a:r>
          </a:p>
          <a:p>
            <a:pPr>
              <a:buFontTx/>
              <a:buChar char="-"/>
            </a:pPr>
            <a:r>
              <a:rPr lang="hu-HU" sz="1600" dirty="0"/>
              <a:t>Adatvédelmi Nyilatkozat (amelyeknek tartalmaznia kell a vállalkozás azonosítható adatait, úgymint, vállalkozás neve, székhelye, elérhetőségi adatai)</a:t>
            </a:r>
          </a:p>
          <a:p>
            <a:pPr>
              <a:buFontTx/>
              <a:buChar char="-"/>
            </a:pPr>
            <a:r>
              <a:rPr lang="hu-HU" sz="1600" dirty="0"/>
              <a:t>a vállalkozás elérhetőségének adatai „Kapcsolat” cím alatt (név, székhely, valamint az elérhetőségének adatai, úgymint: cím, levelezési cím, e-mail cím, telefonszám stb.)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Európai Fogyasztói Központok hálózata (ECC-NET):</a:t>
            </a:r>
          </a:p>
          <a:p>
            <a:pPr marL="0" indent="0" algn="just">
              <a:buNone/>
            </a:pPr>
            <a:r>
              <a:rPr lang="hu-HU" sz="1600" dirty="0"/>
              <a:t>az Európai Unió minden tagállamában, valamint Izlandon és Norvégiában működnek a határon átnyúló fogyasztói panaszok rendezésének elősegítése és a felek közötti megállapodás elérése érdekében a nemzeti európai fogyasztói központok (European Consumer Centre, rövidítve: ECC), amelyek együtt alkotják az Európai Fogyasztói Központok Hálózatát (ECC-NET). 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Bővebb információt talál a következő elérhetőségen: (WWW.EC.EUROPA.EU/ODR</a:t>
            </a:r>
          </a:p>
        </p:txBody>
      </p:sp>
    </p:spTree>
    <p:extLst>
      <p:ext uri="{BB962C8B-B14F-4D97-AF65-F5344CB8AC3E}">
        <p14:creationId xmlns:p14="http://schemas.microsoft.com/office/powerpoint/2010/main" val="42098135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6C15FCDA-E01A-4A89-B990-D66E2926C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pPr marL="0" indent="0" algn="ctr">
              <a:buNone/>
            </a:pPr>
            <a:r>
              <a:rPr lang="hu-HU" dirty="0"/>
              <a:t>Az online kereskedelem fejlődési lehetőségei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https://kepezz.hu/VideoLibraryArticle/Details/13</a:t>
            </a:r>
            <a:r>
              <a:rPr lang="hu-HU" sz="1800" dirty="0"/>
              <a:t> 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77568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CED9162-B157-481B-B150-449C22AE5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Online kereskedelem jövője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21E3306-DB81-44E0-B526-ECA7AC7D8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91264" cy="48245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öt legfontosabb trend, ami meghatározza az elektromos, az internetes vásárlás jövőjét:</a:t>
            </a:r>
          </a:p>
          <a:p>
            <a:pPr>
              <a:buFontTx/>
              <a:buChar char="-"/>
            </a:pPr>
            <a:r>
              <a:rPr lang="hu-HU" sz="1600" dirty="0"/>
              <a:t>nem csak a termék, a vállalat értékrendje is számít</a:t>
            </a:r>
          </a:p>
          <a:p>
            <a:pPr>
              <a:buFontTx/>
              <a:buChar char="-"/>
            </a:pPr>
            <a:r>
              <a:rPr lang="hu-HU" sz="1600" dirty="0"/>
              <a:t>mesterséges intelligencia, valódi élmény</a:t>
            </a:r>
          </a:p>
          <a:p>
            <a:pPr>
              <a:buFontTx/>
              <a:buChar char="-"/>
            </a:pPr>
            <a:r>
              <a:rPr lang="hu-HU" sz="1600" dirty="0"/>
              <a:t>közösségi kereskedelem</a:t>
            </a:r>
          </a:p>
          <a:p>
            <a:pPr>
              <a:buFontTx/>
              <a:buChar char="-"/>
            </a:pPr>
            <a:r>
              <a:rPr lang="hu-HU" sz="1600" dirty="0"/>
              <a:t>a kisvállalkozások számára az e-kereskedelem ablak a világra</a:t>
            </a:r>
          </a:p>
          <a:p>
            <a:pPr>
              <a:buFontTx/>
              <a:buChar char="-"/>
            </a:pPr>
            <a:r>
              <a:rPr lang="hu-HU" sz="1600" dirty="0"/>
              <a:t>nő a fogyasztói tudatosság az adatbiztonság területén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Digitális Kereskedelem-fejlesztési Stratégia: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0C93C523-159E-43B0-B993-F7DF36B3C811}"/>
              </a:ext>
            </a:extLst>
          </p:cNvPr>
          <p:cNvSpPr txBox="1"/>
          <p:nvPr/>
        </p:nvSpPr>
        <p:spPr>
          <a:xfrm>
            <a:off x="611560" y="4437112"/>
            <a:ext cx="7920880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magyar Kormány 2017 április 09.-én tárgyalta meg a Digitális Kereskedelem-fejlesztési Stratégiát (a továbbiakban: DKFS), és fogadta el a Digitális Kereskedelem-fejlesztési Stratégiáról szóló 1334/2017. (VI. 9.) Korm. határozatát.</a:t>
            </a:r>
          </a:p>
          <a:p>
            <a:pPr algn="just"/>
            <a:r>
              <a:rPr lang="hu-HU" sz="1600" dirty="0">
                <a:solidFill>
                  <a:srgbClr val="4B5E90"/>
                </a:solidFill>
              </a:rPr>
              <a:t>A DKFS általános célként jelöli meg, hogy a hazai digitális kereskedők az Európai Unióban a legjobb tíz ország listáján belül minél előkelőbb helyet szerezzenek meg az összes online kiskereskedelmi forgalom tekintetében. </a:t>
            </a:r>
          </a:p>
        </p:txBody>
      </p:sp>
    </p:spTree>
    <p:extLst>
      <p:ext uri="{BB962C8B-B14F-4D97-AF65-F5344CB8AC3E}">
        <p14:creationId xmlns:p14="http://schemas.microsoft.com/office/powerpoint/2010/main" val="6567209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C816CE4-D6BF-486B-BBDD-6A35DCBF5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Közérdekű információk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1E319DAA-35EC-4994-81DC-2F6811FC92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4206838"/>
              </p:ext>
            </p:extLst>
          </p:nvPr>
        </p:nvGraphicFramePr>
        <p:xfrm>
          <a:off x="539552" y="1571276"/>
          <a:ext cx="8064896" cy="48231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64896">
                  <a:extLst>
                    <a:ext uri="{9D8B030D-6E8A-4147-A177-3AD203B41FA5}">
                      <a16:colId xmlns:a16="http://schemas.microsoft.com/office/drawing/2014/main" val="1674455503"/>
                    </a:ext>
                  </a:extLst>
                </a:gridCol>
              </a:tblGrid>
              <a:tr h="1315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500" dirty="0">
                          <a:effectLst/>
                        </a:rPr>
                        <a:t>Közérdekű információk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500" dirty="0">
                          <a:effectLst/>
                        </a:rPr>
                        <a:t>az online kereskedelemmel, valamint a fogyasztóvédelmi vonatkozásaival kapcsolatban folyamatosan – naprakész információkhoz juthat –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500" dirty="0">
                          <a:effectLst/>
                        </a:rPr>
                        <a:t>az alábbi linkeken: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dirty="0">
                          <a:effectLst/>
                        </a:rPr>
                        <a:t> 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14" marR="67714" marT="0" marB="0"/>
                </a:tc>
                <a:extLst>
                  <a:ext uri="{0D108BD9-81ED-4DB2-BD59-A6C34878D82A}">
                    <a16:rowId xmlns:a16="http://schemas.microsoft.com/office/drawing/2014/main" val="21335770"/>
                  </a:ext>
                </a:extLst>
              </a:tr>
              <a:tr h="32102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https://europa.eu/european-union/contact_hu</a:t>
                      </a:r>
                      <a:endParaRPr lang="hu-H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https://europa.eu/youreurope/business/selling-in-eu/index_hu.htm</a:t>
                      </a:r>
                      <a:endParaRPr lang="hu-H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http://fogyasztovedelem.kormany.hu/</a:t>
                      </a:r>
                      <a:endParaRPr lang="hu-H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http://fogyasztovedelem.kormany.hu/node/26354</a:t>
                      </a:r>
                      <a:endParaRPr lang="hu-H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http://fogyasztovedelem.kormany.hu/node/11142</a:t>
                      </a:r>
                      <a:endParaRPr lang="hu-H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http://fogyasztovedelem.kormany.hu/efk</a:t>
                      </a:r>
                      <a:r>
                        <a:rPr lang="hu-HU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http://fogyasztovedelem.kormany.hu/taxonomy/term/35</a:t>
                      </a:r>
                      <a:endParaRPr lang="hu-H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https://europa.eu/youreurope/citizens/consumers/shopping/shopping-consumer-rights/index_hu.htm</a:t>
                      </a:r>
                      <a:endParaRPr lang="hu-H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u="sng" dirty="0">
                          <a:solidFill>
                            <a:schemeClr val="tx1"/>
                          </a:solidFill>
                          <a:effectLst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http://mintawebaruhaz.fogyasztovedelem.kormany.hu/</a:t>
                      </a:r>
                      <a:endParaRPr lang="hu-H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100" dirty="0">
                          <a:effectLst/>
                        </a:rPr>
                        <a:t> </a:t>
                      </a:r>
                      <a:endParaRPr lang="hu-H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714" marR="67714" marT="0" marB="0"/>
                </a:tc>
                <a:extLst>
                  <a:ext uri="{0D108BD9-81ED-4DB2-BD59-A6C34878D82A}">
                    <a16:rowId xmlns:a16="http://schemas.microsoft.com/office/drawing/2014/main" val="38923637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248204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3544</TotalTime>
  <Words>4050</Words>
  <Application>Microsoft Office PowerPoint</Application>
  <PresentationFormat>Diavetítés a képernyőre (4:3 oldalarány)</PresentationFormat>
  <Paragraphs>540</Paragraphs>
  <Slides>50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50</vt:i4>
      </vt:variant>
    </vt:vector>
  </HeadingPairs>
  <TitlesOfParts>
    <vt:vector size="53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kereskedelem     2021</vt:lpstr>
      <vt:lpstr>PowerPoint-bemutató</vt:lpstr>
      <vt:lpstr>kereskedelem fogalma</vt:lpstr>
      <vt:lpstr>Kereskedelem feladata</vt:lpstr>
      <vt:lpstr>A kereskedelem szerepe, jelentősége</vt:lpstr>
      <vt:lpstr>A pénz szerepe a gazdaságban</vt:lpstr>
      <vt:lpstr>A kereskedelem funkciói</vt:lpstr>
      <vt:lpstr>A beszerzési tevékenység és a készletezés</vt:lpstr>
      <vt:lpstr>értékesítés</vt:lpstr>
      <vt:lpstr>értékesítés</vt:lpstr>
      <vt:lpstr>PowerPoint-bemutató</vt:lpstr>
      <vt:lpstr>A kereskedelem tagozódása</vt:lpstr>
      <vt:lpstr>Belkereskedelem, külkereskedelem</vt:lpstr>
      <vt:lpstr>Tevékenység jellege szerinti csoportosítás</vt:lpstr>
      <vt:lpstr>Tevékenység jellege szerinti csoportosítás</vt:lpstr>
      <vt:lpstr>Tevékenység jellege szerinti csoportosítás</vt:lpstr>
      <vt:lpstr>Tevékenység jellege szerinti csoportosítás</vt:lpstr>
      <vt:lpstr>PowerPoint-bemutató</vt:lpstr>
      <vt:lpstr>Az elektronikus kereskedelem megjelenése Magyarországon</vt:lpstr>
      <vt:lpstr>Fő trendek az online vásárlásban</vt:lpstr>
      <vt:lpstr>Az online vásárlók jellemzői</vt:lpstr>
      <vt:lpstr>Elektronikus kereskedelem meghatározása</vt:lpstr>
      <vt:lpstr>E-kereskedelem előnyei</vt:lpstr>
      <vt:lpstr>E-kereskedelem nehézségei</vt:lpstr>
      <vt:lpstr>Az e-kereskedelem igazi veszélyforrásai</vt:lpstr>
      <vt:lpstr>PowerPoint-bemutató</vt:lpstr>
      <vt:lpstr>webáruház</vt:lpstr>
      <vt:lpstr>Mit áruljunk a webáruházban</vt:lpstr>
      <vt:lpstr>Mit áruljunk a webáruházban</vt:lpstr>
      <vt:lpstr>A vásárlói kör meghatározása, az értékesítési csatorna</vt:lpstr>
      <vt:lpstr>Az online értékesítés</vt:lpstr>
      <vt:lpstr>Webáruház költségei</vt:lpstr>
      <vt:lpstr>Webáruház költségei</vt:lpstr>
      <vt:lpstr>Egy általános elektronikus kereskedelmi rendszer</vt:lpstr>
      <vt:lpstr>Vásárlási tanácsok az elektronikus kereskedelemben</vt:lpstr>
      <vt:lpstr>Lehetséges fizetési formák, logisztika</vt:lpstr>
      <vt:lpstr>PowerPoint-bemutató</vt:lpstr>
      <vt:lpstr>Vonatkozó jogszabályok</vt:lpstr>
      <vt:lpstr>Vállalkozási formák</vt:lpstr>
      <vt:lpstr>Kereskedelmi tevékenység formája</vt:lpstr>
      <vt:lpstr>Webáruház termékkínálatában nem szerepelhetnek</vt:lpstr>
      <vt:lpstr>Webáruház kötelező adattartalma</vt:lpstr>
      <vt:lpstr>Szerződéskötés szabályai, ászf</vt:lpstr>
      <vt:lpstr>E-kereskedelem szabályai, fogyasztóvédelem</vt:lpstr>
      <vt:lpstr>Fogyasztóvédelem</vt:lpstr>
      <vt:lpstr>PowerPoint-bemutató</vt:lpstr>
      <vt:lpstr>Online kereskedelem jövője</vt:lpstr>
      <vt:lpstr>Közérdekű információk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1900</cp:revision>
  <cp:lastPrinted>2019-09-17T07:24:41Z</cp:lastPrinted>
  <dcterms:created xsi:type="dcterms:W3CDTF">2014-03-03T11:13:53Z</dcterms:created>
  <dcterms:modified xsi:type="dcterms:W3CDTF">2021-05-26T11:02:45Z</dcterms:modified>
</cp:coreProperties>
</file>