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1"/>
  </p:sldMasterIdLst>
  <p:notesMasterIdLst>
    <p:notesMasterId r:id="rId37"/>
  </p:notesMasterIdLst>
  <p:sldIdLst>
    <p:sldId id="256" r:id="rId2"/>
    <p:sldId id="297" r:id="rId3"/>
    <p:sldId id="264" r:id="rId4"/>
    <p:sldId id="303" r:id="rId5"/>
    <p:sldId id="329" r:id="rId6"/>
    <p:sldId id="265" r:id="rId7"/>
    <p:sldId id="331" r:id="rId8"/>
    <p:sldId id="353" r:id="rId9"/>
    <p:sldId id="354" r:id="rId10"/>
    <p:sldId id="269" r:id="rId11"/>
    <p:sldId id="333" r:id="rId12"/>
    <p:sldId id="355" r:id="rId13"/>
    <p:sldId id="356" r:id="rId14"/>
    <p:sldId id="357" r:id="rId15"/>
    <p:sldId id="358" r:id="rId16"/>
    <p:sldId id="376" r:id="rId17"/>
    <p:sldId id="296" r:id="rId18"/>
    <p:sldId id="340" r:id="rId19"/>
    <p:sldId id="361" r:id="rId20"/>
    <p:sldId id="363" r:id="rId21"/>
    <p:sldId id="364" r:id="rId22"/>
    <p:sldId id="365" r:id="rId23"/>
    <p:sldId id="367" r:id="rId24"/>
    <p:sldId id="368" r:id="rId25"/>
    <p:sldId id="369" r:id="rId26"/>
    <p:sldId id="370" r:id="rId27"/>
    <p:sldId id="344" r:id="rId28"/>
    <p:sldId id="345" r:id="rId29"/>
    <p:sldId id="372" r:id="rId30"/>
    <p:sldId id="349" r:id="rId31"/>
    <p:sldId id="350" r:id="rId32"/>
    <p:sldId id="373" r:id="rId33"/>
    <p:sldId id="374" r:id="rId34"/>
    <p:sldId id="375" r:id="rId35"/>
    <p:sldId id="258" r:id="rId36"/>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árpát Kinga" initials="KK" lastIdx="1" clrIdx="0">
    <p:extLst>
      <p:ext uri="{19B8F6BF-5375-455C-9EA6-DF929625EA0E}">
        <p15:presenceInfo xmlns:p15="http://schemas.microsoft.com/office/powerpoint/2012/main" userId="Kárpát Kinga" providerId="None"/>
      </p:ext>
    </p:extLst>
  </p:cmAuthor>
  <p:cmAuthor id="2" name="Kiss Violetta" initials="KV" lastIdx="1" clrIdx="1">
    <p:extLst>
      <p:ext uri="{19B8F6BF-5375-455C-9EA6-DF929625EA0E}">
        <p15:presenceInfo xmlns:p15="http://schemas.microsoft.com/office/powerpoint/2012/main" userId="S::kiss.violetta@mkik.hu::8dda6d2a-547f-4359-9dae-dec8dd7bfaaa"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49AC"/>
    <a:srgbClr val="FFFFFF"/>
    <a:srgbClr val="B9B9B9"/>
    <a:srgbClr val="541EEE"/>
    <a:srgbClr val="E0A9A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4622" autoAdjust="0"/>
  </p:normalViewPr>
  <p:slideViewPr>
    <p:cSldViewPr snapToObjects="1">
      <p:cViewPr varScale="1">
        <p:scale>
          <a:sx n="82" d="100"/>
          <a:sy n="82" d="100"/>
        </p:scale>
        <p:origin x="1728" y="5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Objects="1">
      <p:cViewPr varScale="1">
        <p:scale>
          <a:sx n="86" d="100"/>
          <a:sy n="86" d="100"/>
        </p:scale>
        <p:origin x="3786" y="78"/>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1" y="0"/>
            <a:ext cx="2944283" cy="495300"/>
          </a:xfrm>
          <a:prstGeom prst="rect">
            <a:avLst/>
          </a:prstGeom>
        </p:spPr>
        <p:txBody>
          <a:bodyPr vert="horz" lIns="91294" tIns="45647" rIns="91294" bIns="45647" rtlCol="0"/>
          <a:lstStyle>
            <a:lvl1pPr algn="l">
              <a:defRPr sz="1200"/>
            </a:lvl1pPr>
          </a:lstStyle>
          <a:p>
            <a:endParaRPr lang="hu-HU"/>
          </a:p>
        </p:txBody>
      </p:sp>
      <p:sp>
        <p:nvSpPr>
          <p:cNvPr id="3" name="Dátum helye 2"/>
          <p:cNvSpPr>
            <a:spLocks noGrp="1"/>
          </p:cNvSpPr>
          <p:nvPr>
            <p:ph type="dt" idx="1"/>
          </p:nvPr>
        </p:nvSpPr>
        <p:spPr>
          <a:xfrm>
            <a:off x="3848645" y="0"/>
            <a:ext cx="2944283" cy="495300"/>
          </a:xfrm>
          <a:prstGeom prst="rect">
            <a:avLst/>
          </a:prstGeom>
        </p:spPr>
        <p:txBody>
          <a:bodyPr vert="horz" lIns="91294" tIns="45647" rIns="91294" bIns="45647" rtlCol="0"/>
          <a:lstStyle>
            <a:lvl1pPr algn="r">
              <a:defRPr sz="1200"/>
            </a:lvl1pPr>
          </a:lstStyle>
          <a:p>
            <a:fld id="{6E1230F8-2015-46AC-9C15-B08EDE877F5D}" type="datetimeFigureOut">
              <a:rPr lang="hu-HU" smtClean="0"/>
              <a:t>2021. 04. 16.</a:t>
            </a:fld>
            <a:endParaRPr lang="hu-HU"/>
          </a:p>
        </p:txBody>
      </p:sp>
      <p:sp>
        <p:nvSpPr>
          <p:cNvPr id="4" name="Diakép helye 3"/>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294" tIns="45647" rIns="91294" bIns="45647" rtlCol="0" anchor="ctr"/>
          <a:lstStyle/>
          <a:p>
            <a:endParaRPr lang="hu-HU"/>
          </a:p>
        </p:txBody>
      </p:sp>
      <p:sp>
        <p:nvSpPr>
          <p:cNvPr id="5" name="Jegyzetek helye 4"/>
          <p:cNvSpPr>
            <a:spLocks noGrp="1"/>
          </p:cNvSpPr>
          <p:nvPr>
            <p:ph type="body" sz="quarter" idx="3"/>
          </p:nvPr>
        </p:nvSpPr>
        <p:spPr>
          <a:xfrm>
            <a:off x="679450" y="4705350"/>
            <a:ext cx="5435600" cy="4457700"/>
          </a:xfrm>
          <a:prstGeom prst="rect">
            <a:avLst/>
          </a:prstGeom>
        </p:spPr>
        <p:txBody>
          <a:bodyPr vert="horz" lIns="91294" tIns="45647" rIns="91294" bIns="45647" rtlCol="0"/>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6" name="Élőláb helye 5"/>
          <p:cNvSpPr>
            <a:spLocks noGrp="1"/>
          </p:cNvSpPr>
          <p:nvPr>
            <p:ph type="ftr" sz="quarter" idx="4"/>
          </p:nvPr>
        </p:nvSpPr>
        <p:spPr>
          <a:xfrm>
            <a:off x="1" y="9408981"/>
            <a:ext cx="2944283" cy="495300"/>
          </a:xfrm>
          <a:prstGeom prst="rect">
            <a:avLst/>
          </a:prstGeom>
        </p:spPr>
        <p:txBody>
          <a:bodyPr vert="horz" lIns="91294" tIns="45647" rIns="91294" bIns="45647" rtlCol="0" anchor="b"/>
          <a:lstStyle>
            <a:lvl1pPr algn="l">
              <a:defRPr sz="1200"/>
            </a:lvl1pPr>
          </a:lstStyle>
          <a:p>
            <a:endParaRPr lang="hu-HU"/>
          </a:p>
        </p:txBody>
      </p:sp>
      <p:sp>
        <p:nvSpPr>
          <p:cNvPr id="7" name="Dia számának helye 6"/>
          <p:cNvSpPr>
            <a:spLocks noGrp="1"/>
          </p:cNvSpPr>
          <p:nvPr>
            <p:ph type="sldNum" sz="quarter" idx="5"/>
          </p:nvPr>
        </p:nvSpPr>
        <p:spPr>
          <a:xfrm>
            <a:off x="3848645" y="9408981"/>
            <a:ext cx="2944283" cy="495300"/>
          </a:xfrm>
          <a:prstGeom prst="rect">
            <a:avLst/>
          </a:prstGeom>
        </p:spPr>
        <p:txBody>
          <a:bodyPr vert="horz" lIns="91294" tIns="45647" rIns="91294" bIns="45647" rtlCol="0" anchor="b"/>
          <a:lstStyle>
            <a:lvl1pPr algn="r">
              <a:defRPr sz="1200"/>
            </a:lvl1pPr>
          </a:lstStyle>
          <a:p>
            <a:fld id="{CDA5C11E-540C-488B-B718-84796C0B45F1}" type="slidenum">
              <a:rPr lang="hu-HU" smtClean="0"/>
              <a:t>‹#›</a:t>
            </a:fld>
            <a:endParaRPr lang="hu-HU"/>
          </a:p>
        </p:txBody>
      </p:sp>
    </p:spTree>
    <p:extLst>
      <p:ext uri="{BB962C8B-B14F-4D97-AF65-F5344CB8AC3E}">
        <p14:creationId xmlns:p14="http://schemas.microsoft.com/office/powerpoint/2010/main" val="4036585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1</a:t>
            </a:fld>
            <a:endParaRPr lang="hu-HU"/>
          </a:p>
        </p:txBody>
      </p:sp>
    </p:spTree>
    <p:extLst>
      <p:ext uri="{BB962C8B-B14F-4D97-AF65-F5344CB8AC3E}">
        <p14:creationId xmlns:p14="http://schemas.microsoft.com/office/powerpoint/2010/main" val="4112389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2</a:t>
            </a:fld>
            <a:endParaRPr lang="hu-HU"/>
          </a:p>
        </p:txBody>
      </p:sp>
    </p:spTree>
    <p:extLst>
      <p:ext uri="{BB962C8B-B14F-4D97-AF65-F5344CB8AC3E}">
        <p14:creationId xmlns:p14="http://schemas.microsoft.com/office/powerpoint/2010/main" val="20843262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endParaRPr lang="hu-HU"/>
          </a:p>
        </p:txBody>
      </p:sp>
      <p:sp>
        <p:nvSpPr>
          <p:cNvPr id="4" name="Dia számának helye 3"/>
          <p:cNvSpPr>
            <a:spLocks noGrp="1"/>
          </p:cNvSpPr>
          <p:nvPr>
            <p:ph type="sldNum" sz="quarter" idx="10"/>
          </p:nvPr>
        </p:nvSpPr>
        <p:spPr/>
        <p:txBody>
          <a:bodyPr/>
          <a:lstStyle/>
          <a:p>
            <a:fld id="{CDA5C11E-540C-488B-B718-84796C0B45F1}" type="slidenum">
              <a:rPr lang="hu-HU" smtClean="0"/>
              <a:t>35</a:t>
            </a:fld>
            <a:endParaRPr lang="hu-HU"/>
          </a:p>
        </p:txBody>
      </p:sp>
    </p:spTree>
    <p:extLst>
      <p:ext uri="{BB962C8B-B14F-4D97-AF65-F5344CB8AC3E}">
        <p14:creationId xmlns:p14="http://schemas.microsoft.com/office/powerpoint/2010/main" val="4112389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Címdia">
    <p:spTree>
      <p:nvGrpSpPr>
        <p:cNvPr id="1" name=""/>
        <p:cNvGrpSpPr/>
        <p:nvPr/>
      </p:nvGrpSpPr>
      <p:grpSpPr>
        <a:xfrm>
          <a:off x="0" y="0"/>
          <a:ext cx="0" cy="0"/>
          <a:chOff x="0" y="0"/>
          <a:chExt cx="0" cy="0"/>
        </a:xfrm>
      </p:grpSpPr>
      <p:sp>
        <p:nvSpPr>
          <p:cNvPr id="2" name="Cím 1"/>
          <p:cNvSpPr>
            <a:spLocks noGrp="1"/>
          </p:cNvSpPr>
          <p:nvPr>
            <p:ph type="ctrTitle"/>
          </p:nvPr>
        </p:nvSpPr>
        <p:spPr>
          <a:xfrm>
            <a:off x="685800" y="2130425"/>
            <a:ext cx="7772400" cy="1470025"/>
          </a:xfrm>
        </p:spPr>
        <p:txBody>
          <a:bodyPr/>
          <a:lstStyle/>
          <a:p>
            <a:r>
              <a:rPr lang="hu-HU"/>
              <a:t>Mintacím szerkesztése</a:t>
            </a:r>
          </a:p>
        </p:txBody>
      </p:sp>
      <p:sp>
        <p:nvSpPr>
          <p:cNvPr id="3" name="Alcím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a:t>Alcím mintájának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80523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a:xfrm>
            <a:off x="447989" y="44624"/>
            <a:ext cx="4700075" cy="936104"/>
          </a:xfrm>
        </p:spPr>
        <p:txBody>
          <a:bodyPr>
            <a:normAutofit/>
          </a:bodyPr>
          <a:lstStyle>
            <a:lvl1pPr algn="l">
              <a:defRPr sz="2400"/>
            </a:lvl1pPr>
          </a:lstStyle>
          <a:p>
            <a:r>
              <a:rPr lang="hu-HU" dirty="0"/>
              <a:t>Mintacím szerkesztése</a:t>
            </a:r>
          </a:p>
        </p:txBody>
      </p:sp>
      <p:sp>
        <p:nvSpPr>
          <p:cNvPr id="3" name="Tartalom helye 2"/>
          <p:cNvSpPr>
            <a:spLocks noGrp="1"/>
          </p:cNvSpPr>
          <p:nvPr>
            <p:ph idx="1"/>
          </p:nvPr>
        </p:nvSpPr>
        <p:spPr/>
        <p:txBody>
          <a:body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13296148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zakaszfejléc">
    <p:spTree>
      <p:nvGrpSpPr>
        <p:cNvPr id="1" name=""/>
        <p:cNvGrpSpPr/>
        <p:nvPr/>
      </p:nvGrpSpPr>
      <p:grpSpPr>
        <a:xfrm>
          <a:off x="0" y="0"/>
          <a:ext cx="0" cy="0"/>
          <a:chOff x="0" y="0"/>
          <a:chExt cx="0" cy="0"/>
        </a:xfrm>
      </p:grpSpPr>
      <p:sp>
        <p:nvSpPr>
          <p:cNvPr id="2" name="Cím 1"/>
          <p:cNvSpPr>
            <a:spLocks noGrp="1"/>
          </p:cNvSpPr>
          <p:nvPr>
            <p:ph type="title"/>
          </p:nvPr>
        </p:nvSpPr>
        <p:spPr>
          <a:xfrm>
            <a:off x="722313" y="4406900"/>
            <a:ext cx="7772400" cy="1362075"/>
          </a:xfrm>
        </p:spPr>
        <p:txBody>
          <a:bodyPr anchor="t"/>
          <a:lstStyle>
            <a:lvl1pPr algn="l">
              <a:defRPr sz="4000" b="1" cap="all"/>
            </a:lvl1pPr>
          </a:lstStyle>
          <a:p>
            <a:r>
              <a:rPr lang="hu-HU"/>
              <a:t>Mintacím szerkesztése</a:t>
            </a:r>
          </a:p>
        </p:txBody>
      </p:sp>
      <p:sp>
        <p:nvSpPr>
          <p:cNvPr id="3" name="Szöveg hely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a:t>Mintaszöveg szerkesztése</a:t>
            </a:r>
          </a:p>
        </p:txBody>
      </p:sp>
      <p:sp>
        <p:nvSpPr>
          <p:cNvPr id="4" name="Dátum helye 3"/>
          <p:cNvSpPr>
            <a:spLocks noGrp="1"/>
          </p:cNvSpPr>
          <p:nvPr>
            <p:ph type="dt" sz="half" idx="10"/>
          </p:nvPr>
        </p:nvSpPr>
        <p:spPr/>
        <p:txBody>
          <a:bodyPr/>
          <a:lstStyle/>
          <a:p>
            <a:fld id="{0DD05FFA-4383-4574-9830-A5FF25BE8406}" type="datetimeFigureOut">
              <a:rPr lang="hu-HU" smtClean="0"/>
              <a:t>2021. 04. 16.</a:t>
            </a:fld>
            <a:endParaRPr lang="hu-HU"/>
          </a:p>
        </p:txBody>
      </p:sp>
      <p:sp>
        <p:nvSpPr>
          <p:cNvPr id="5" name="Élőláb helye 4"/>
          <p:cNvSpPr>
            <a:spLocks noGrp="1"/>
          </p:cNvSpPr>
          <p:nvPr>
            <p:ph type="ftr" sz="quarter" idx="11"/>
          </p:nvPr>
        </p:nvSpPr>
        <p:spPr/>
        <p:txBody>
          <a:bodyPr/>
          <a:lstStyle/>
          <a:p>
            <a:endParaRPr lang="hu-HU"/>
          </a:p>
        </p:txBody>
      </p:sp>
      <p:sp>
        <p:nvSpPr>
          <p:cNvPr id="6" name="Dia számának helye 5"/>
          <p:cNvSpPr>
            <a:spLocks noGrp="1"/>
          </p:cNvSpPr>
          <p:nvPr>
            <p:ph type="sldNum" sz="quarter" idx="12"/>
          </p:nvPr>
        </p:nvSpPr>
        <p:spPr/>
        <p:txBody>
          <a:bodyPr/>
          <a:lstStyle/>
          <a:p>
            <a:fld id="{774ECFDF-B4B8-4D79-9C23-DD008FAF0A0B}" type="slidenum">
              <a:rPr lang="hu-HU" smtClean="0"/>
              <a:t>‹#›</a:t>
            </a:fld>
            <a:endParaRPr lang="hu-HU"/>
          </a:p>
        </p:txBody>
      </p:sp>
      <p:sp>
        <p:nvSpPr>
          <p:cNvPr id="7" name="Cím 1"/>
          <p:cNvSpPr txBox="1">
            <a:spLocks/>
          </p:cNvSpPr>
          <p:nvPr userDrawn="1"/>
        </p:nvSpPr>
        <p:spPr>
          <a:xfrm>
            <a:off x="447989" y="44624"/>
            <a:ext cx="4412043" cy="864096"/>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a:lstStyle>
          <a:p>
            <a:r>
              <a:rPr lang="hu-HU"/>
              <a:t>Mintacím szerkesztése</a:t>
            </a:r>
          </a:p>
        </p:txBody>
      </p:sp>
    </p:spTree>
    <p:extLst>
      <p:ext uri="{BB962C8B-B14F-4D97-AF65-F5344CB8AC3E}">
        <p14:creationId xmlns:p14="http://schemas.microsoft.com/office/powerpoint/2010/main" val="3469027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2 tartalomrész">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3" name="Tartalom hely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Tartalom hely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3634561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Összehasonlítás">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lvl1pPr>
              <a:defRPr/>
            </a:lvl1pPr>
          </a:lstStyle>
          <a:p>
            <a:r>
              <a:rPr lang="hu-HU"/>
              <a:t>Mintacím szerkesztése</a:t>
            </a:r>
          </a:p>
        </p:txBody>
      </p:sp>
      <p:sp>
        <p:nvSpPr>
          <p:cNvPr id="3" name="Szöveg hely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4" name="Tartalom hely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5" name="Szöveg hely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a:t>Mintaszöveg szerkesztése</a:t>
            </a:r>
          </a:p>
        </p:txBody>
      </p:sp>
      <p:sp>
        <p:nvSpPr>
          <p:cNvPr id="6" name="Tartalom hely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hu-HU"/>
              <a:t>Mintaszöveg szerkesztése</a:t>
            </a:r>
          </a:p>
          <a:p>
            <a:pPr lvl="1"/>
            <a:r>
              <a:rPr lang="hu-HU"/>
              <a:t>Második szint</a:t>
            </a:r>
          </a:p>
          <a:p>
            <a:pPr lvl="2"/>
            <a:r>
              <a:rPr lang="hu-HU"/>
              <a:t>Harmadik szint</a:t>
            </a:r>
          </a:p>
          <a:p>
            <a:pPr lvl="3"/>
            <a:r>
              <a:rPr lang="hu-HU"/>
              <a:t>Negyedik szint</a:t>
            </a:r>
          </a:p>
          <a:p>
            <a:pPr lvl="4"/>
            <a:r>
              <a:rPr lang="hu-HU"/>
              <a:t>Ötödik szint</a:t>
            </a:r>
          </a:p>
        </p:txBody>
      </p:sp>
      <p:sp>
        <p:nvSpPr>
          <p:cNvPr id="7" name="Dátum helye 6"/>
          <p:cNvSpPr>
            <a:spLocks noGrp="1"/>
          </p:cNvSpPr>
          <p:nvPr>
            <p:ph type="dt" sz="half" idx="10"/>
          </p:nvPr>
        </p:nvSpPr>
        <p:spPr/>
        <p:txBody>
          <a:bodyPr/>
          <a:lstStyle/>
          <a:p>
            <a:fld id="{0DD05FFA-4383-4574-9830-A5FF25BE8406}" type="datetimeFigureOut">
              <a:rPr lang="hu-HU" smtClean="0"/>
              <a:t>2021. 04. 16.</a:t>
            </a:fld>
            <a:endParaRPr lang="hu-HU"/>
          </a:p>
        </p:txBody>
      </p:sp>
      <p:sp>
        <p:nvSpPr>
          <p:cNvPr id="8" name="Élőláb helye 7"/>
          <p:cNvSpPr>
            <a:spLocks noGrp="1"/>
          </p:cNvSpPr>
          <p:nvPr>
            <p:ph type="ftr" sz="quarter" idx="11"/>
          </p:nvPr>
        </p:nvSpPr>
        <p:spPr/>
        <p:txBody>
          <a:bodyPr/>
          <a:lstStyle/>
          <a:p>
            <a:endParaRPr lang="hu-HU"/>
          </a:p>
        </p:txBody>
      </p:sp>
      <p:sp>
        <p:nvSpPr>
          <p:cNvPr id="9" name="Dia számának helye 8"/>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2445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a:t>Mintacím szerkesztése</a:t>
            </a:r>
          </a:p>
        </p:txBody>
      </p:sp>
      <p:sp>
        <p:nvSpPr>
          <p:cNvPr id="6" name="Tartalom helye 2"/>
          <p:cNvSpPr>
            <a:spLocks noGrp="1"/>
          </p:cNvSpPr>
          <p:nvPr>
            <p:ph idx="1"/>
          </p:nvPr>
        </p:nvSpPr>
        <p:spPr>
          <a:xfrm>
            <a:off x="447989" y="1628800"/>
            <a:ext cx="5111750" cy="4691063"/>
          </a:xfrm>
        </p:spPr>
        <p:txBody>
          <a:bodyPr/>
          <a:lstStyle>
            <a:lvl1pPr>
              <a:defRPr sz="2400"/>
            </a:lvl1pPr>
            <a:lvl2pPr>
              <a:defRPr sz="2400"/>
            </a:lvl2pPr>
            <a:lvl3pPr>
              <a:defRPr sz="2000"/>
            </a:lvl3pPr>
            <a:lvl4pPr>
              <a:defRPr sz="1800"/>
            </a:lvl4pPr>
            <a:lvl5pPr>
              <a:defRPr sz="1800"/>
            </a:lvl5pPr>
            <a:lvl6pPr>
              <a:defRPr sz="2000"/>
            </a:lvl6pPr>
            <a:lvl7pPr>
              <a:defRPr sz="2000"/>
            </a:lvl7pPr>
            <a:lvl8pPr>
              <a:defRPr sz="2000"/>
            </a:lvl8pPr>
            <a:lvl9pPr>
              <a:defRPr sz="2000"/>
            </a:lvl9p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7" name="Kép helye 2"/>
          <p:cNvSpPr>
            <a:spLocks noGrp="1"/>
          </p:cNvSpPr>
          <p:nvPr>
            <p:ph type="pic" idx="13"/>
          </p:nvPr>
        </p:nvSpPr>
        <p:spPr>
          <a:xfrm>
            <a:off x="5724128" y="1633102"/>
            <a:ext cx="3240360" cy="46910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Tree>
    <p:extLst>
      <p:ext uri="{BB962C8B-B14F-4D97-AF65-F5344CB8AC3E}">
        <p14:creationId xmlns:p14="http://schemas.microsoft.com/office/powerpoint/2010/main" val="2086175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Tartalomrész képaláírással">
    <p:spTree>
      <p:nvGrpSpPr>
        <p:cNvPr id="1" name=""/>
        <p:cNvGrpSpPr/>
        <p:nvPr/>
      </p:nvGrpSpPr>
      <p:grpSpPr>
        <a:xfrm>
          <a:off x="0" y="0"/>
          <a:ext cx="0" cy="0"/>
          <a:chOff x="0" y="0"/>
          <a:chExt cx="0" cy="0"/>
        </a:xfrm>
      </p:grpSpPr>
      <p:sp>
        <p:nvSpPr>
          <p:cNvPr id="3" name="Tartalom helye 2"/>
          <p:cNvSpPr>
            <a:spLocks noGrp="1"/>
          </p:cNvSpPr>
          <p:nvPr>
            <p:ph idx="1"/>
          </p:nvPr>
        </p:nvSpPr>
        <p:spPr>
          <a:xfrm>
            <a:off x="3575050" y="1435100"/>
            <a:ext cx="5111750" cy="46910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u-HU"/>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Szöveg hely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
        <p:nvSpPr>
          <p:cNvPr id="9" name="Cím 1"/>
          <p:cNvSpPr>
            <a:spLocks noGrp="1"/>
          </p:cNvSpPr>
          <p:nvPr>
            <p:ph type="title"/>
          </p:nvPr>
        </p:nvSpPr>
        <p:spPr>
          <a:xfrm>
            <a:off x="447989" y="44624"/>
            <a:ext cx="4412043" cy="864096"/>
          </a:xfrm>
        </p:spPr>
        <p:txBody>
          <a:bodyPr/>
          <a:lstStyle/>
          <a:p>
            <a:r>
              <a:rPr lang="hu-HU"/>
              <a:t>Mintacím szerkesztése</a:t>
            </a:r>
          </a:p>
        </p:txBody>
      </p:sp>
    </p:spTree>
    <p:extLst>
      <p:ext uri="{BB962C8B-B14F-4D97-AF65-F5344CB8AC3E}">
        <p14:creationId xmlns:p14="http://schemas.microsoft.com/office/powerpoint/2010/main" val="14287766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Kép képaláírással">
    <p:spTree>
      <p:nvGrpSpPr>
        <p:cNvPr id="1" name=""/>
        <p:cNvGrpSpPr/>
        <p:nvPr/>
      </p:nvGrpSpPr>
      <p:grpSpPr>
        <a:xfrm>
          <a:off x="0" y="0"/>
          <a:ext cx="0" cy="0"/>
          <a:chOff x="0" y="0"/>
          <a:chExt cx="0" cy="0"/>
        </a:xfrm>
      </p:grpSpPr>
      <p:sp>
        <p:nvSpPr>
          <p:cNvPr id="2" name="Cím 1"/>
          <p:cNvSpPr>
            <a:spLocks noGrp="1"/>
          </p:cNvSpPr>
          <p:nvPr>
            <p:ph type="title"/>
          </p:nvPr>
        </p:nvSpPr>
        <p:spPr>
          <a:xfrm>
            <a:off x="1792288" y="4800600"/>
            <a:ext cx="5486400" cy="566738"/>
          </a:xfrm>
        </p:spPr>
        <p:txBody>
          <a:bodyPr anchor="b"/>
          <a:lstStyle>
            <a:lvl1pPr algn="l">
              <a:defRPr sz="2000" b="1"/>
            </a:lvl1pPr>
          </a:lstStyle>
          <a:p>
            <a:r>
              <a:rPr lang="hu-HU"/>
              <a:t>Mintacím szerkesztése</a:t>
            </a:r>
          </a:p>
        </p:txBody>
      </p:sp>
      <p:sp>
        <p:nvSpPr>
          <p:cNvPr id="3" name="Kép hely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u-HU"/>
          </a:p>
        </p:txBody>
      </p:sp>
      <p:sp>
        <p:nvSpPr>
          <p:cNvPr id="4" name="Szöveg hely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a:t>Mintaszöveg szerkesztése</a:t>
            </a:r>
          </a:p>
        </p:txBody>
      </p:sp>
      <p:sp>
        <p:nvSpPr>
          <p:cNvPr id="5" name="Dátum helye 4"/>
          <p:cNvSpPr>
            <a:spLocks noGrp="1"/>
          </p:cNvSpPr>
          <p:nvPr>
            <p:ph type="dt" sz="half" idx="10"/>
          </p:nvPr>
        </p:nvSpPr>
        <p:spPr/>
        <p:txBody>
          <a:bodyPr/>
          <a:lstStyle/>
          <a:p>
            <a:fld id="{0DD05FFA-4383-4574-9830-A5FF25BE8406}" type="datetimeFigureOut">
              <a:rPr lang="hu-HU" smtClean="0"/>
              <a:t>2021. 04. 16.</a:t>
            </a:fld>
            <a:endParaRPr lang="hu-HU"/>
          </a:p>
        </p:txBody>
      </p:sp>
      <p:sp>
        <p:nvSpPr>
          <p:cNvPr id="6" name="Élőláb helye 5"/>
          <p:cNvSpPr>
            <a:spLocks noGrp="1"/>
          </p:cNvSpPr>
          <p:nvPr>
            <p:ph type="ftr" sz="quarter" idx="11"/>
          </p:nvPr>
        </p:nvSpPr>
        <p:spPr/>
        <p:txBody>
          <a:bodyPr/>
          <a:lstStyle/>
          <a:p>
            <a:endParaRPr lang="hu-HU"/>
          </a:p>
        </p:txBody>
      </p:sp>
      <p:sp>
        <p:nvSpPr>
          <p:cNvPr id="7" name="Dia számának helye 6"/>
          <p:cNvSpPr>
            <a:spLocks noGrp="1"/>
          </p:cNvSpPr>
          <p:nvPr>
            <p:ph type="sldNum" sz="quarter" idx="12"/>
          </p:nvPr>
        </p:nvSpPr>
        <p:spPr/>
        <p:txBody>
          <a:bodyPr/>
          <a:lstStyle/>
          <a:p>
            <a:fld id="{774ECFDF-B4B8-4D79-9C23-DD008FAF0A0B}" type="slidenum">
              <a:rPr lang="hu-HU" smtClean="0"/>
              <a:t>‹#›</a:t>
            </a:fld>
            <a:endParaRPr lang="hu-HU"/>
          </a:p>
        </p:txBody>
      </p:sp>
    </p:spTree>
    <p:extLst>
      <p:ext uri="{BB962C8B-B14F-4D97-AF65-F5344CB8AC3E}">
        <p14:creationId xmlns:p14="http://schemas.microsoft.com/office/powerpoint/2010/main" val="903494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userDrawn="1">
  <p:cSld name="Custom Layout">
    <p:spTree>
      <p:nvGrpSpPr>
        <p:cNvPr id="1" name=""/>
        <p:cNvGrpSpPr/>
        <p:nvPr/>
      </p:nvGrpSpPr>
      <p:grpSpPr>
        <a:xfrm>
          <a:off x="0" y="0"/>
          <a:ext cx="0" cy="0"/>
          <a:chOff x="0" y="0"/>
          <a:chExt cx="0" cy="0"/>
        </a:xfrm>
      </p:grpSpPr>
      <p:sp>
        <p:nvSpPr>
          <p:cNvPr id="14" name="Title 8"/>
          <p:cNvSpPr>
            <a:spLocks noGrp="1"/>
          </p:cNvSpPr>
          <p:nvPr>
            <p:ph type="title" hasCustomPrompt="1"/>
          </p:nvPr>
        </p:nvSpPr>
        <p:spPr>
          <a:xfrm>
            <a:off x="4495800" y="2286000"/>
            <a:ext cx="4419600" cy="1143000"/>
          </a:xfrm>
        </p:spPr>
        <p:txBody>
          <a:bodyPr anchor="t">
            <a:noAutofit/>
          </a:bodyPr>
          <a:lstStyle>
            <a:lvl1pPr algn="l">
              <a:defRPr sz="4400" b="1" cap="all" baseline="0">
                <a:solidFill>
                  <a:schemeClr val="bg1"/>
                </a:solidFill>
                <a:latin typeface="Arial"/>
                <a:cs typeface="Arial"/>
              </a:defRPr>
            </a:lvl1pPr>
          </a:lstStyle>
          <a:p>
            <a:r>
              <a:rPr lang="hu-HU" dirty="0"/>
              <a:t>Prezentáció Címe</a:t>
            </a:r>
            <a:endParaRPr lang="en-US" dirty="0"/>
          </a:p>
        </p:txBody>
      </p:sp>
      <p:sp>
        <p:nvSpPr>
          <p:cNvPr id="17" name="Text Placeholder 15"/>
          <p:cNvSpPr>
            <a:spLocks noGrp="1"/>
          </p:cNvSpPr>
          <p:nvPr>
            <p:ph type="body" sz="quarter" idx="10" hasCustomPrompt="1"/>
          </p:nvPr>
        </p:nvSpPr>
        <p:spPr>
          <a:xfrm>
            <a:off x="4495800" y="3886200"/>
            <a:ext cx="4343400" cy="914400"/>
          </a:xfrm>
        </p:spPr>
        <p:txBody>
          <a:bodyPr wrap="square" anchor="t"/>
          <a:lstStyle>
            <a:lvl1pPr marL="514350" indent="-514350" algn="l">
              <a:spcAft>
                <a:spcPts val="600"/>
              </a:spcAft>
              <a:buFontTx/>
              <a:buNone/>
              <a:defRPr cap="all" baseline="0">
                <a:solidFill>
                  <a:srgbClr val="FFFFFF"/>
                </a:solidFill>
                <a:latin typeface="Arial"/>
                <a:cs typeface="Arial"/>
              </a:defRPr>
            </a:lvl1pPr>
            <a:lvl2pPr>
              <a:buNone/>
              <a:defRPr/>
            </a:lvl2pPr>
          </a:lstStyle>
          <a:p>
            <a:pPr lvl="0"/>
            <a:r>
              <a:rPr lang="hu-HU" dirty="0"/>
              <a:t>Click to edit Alcím</a:t>
            </a:r>
          </a:p>
          <a:p>
            <a:pPr lvl="0"/>
            <a:endParaRPr lang="hu-H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Cím helye 1"/>
          <p:cNvSpPr>
            <a:spLocks noGrp="1"/>
          </p:cNvSpPr>
          <p:nvPr>
            <p:ph type="title"/>
          </p:nvPr>
        </p:nvSpPr>
        <p:spPr>
          <a:xfrm>
            <a:off x="447989" y="44624"/>
            <a:ext cx="4412043" cy="864096"/>
          </a:xfrm>
          <a:prstGeom prst="rect">
            <a:avLst/>
          </a:prstGeom>
        </p:spPr>
        <p:txBody>
          <a:bodyPr vert="horz" lIns="91440" tIns="45720" rIns="91440" bIns="45720" rtlCol="0" anchor="ctr">
            <a:normAutofit/>
          </a:bodyPr>
          <a:lstStyle/>
          <a:p>
            <a:r>
              <a:rPr lang="hu-HU" dirty="0"/>
              <a:t>Mintacím szerkesztése</a:t>
            </a:r>
          </a:p>
        </p:txBody>
      </p:sp>
      <p:sp>
        <p:nvSpPr>
          <p:cNvPr id="3" name="Szöveg hely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hu-HU" dirty="0"/>
              <a:t>Mintaszöveg szerkesztése</a:t>
            </a:r>
          </a:p>
          <a:p>
            <a:pPr lvl="1"/>
            <a:r>
              <a:rPr lang="hu-HU" dirty="0"/>
              <a:t>Második szint</a:t>
            </a:r>
          </a:p>
          <a:p>
            <a:pPr lvl="2"/>
            <a:r>
              <a:rPr lang="hu-HU" dirty="0"/>
              <a:t>Harmadik szint</a:t>
            </a:r>
          </a:p>
          <a:p>
            <a:pPr lvl="3"/>
            <a:r>
              <a:rPr lang="hu-HU" dirty="0"/>
              <a:t>Negyedik szint</a:t>
            </a:r>
          </a:p>
          <a:p>
            <a:pPr lvl="4"/>
            <a:r>
              <a:rPr lang="hu-HU" dirty="0"/>
              <a:t>Ötödik szint</a:t>
            </a:r>
          </a:p>
        </p:txBody>
      </p:sp>
      <p:sp>
        <p:nvSpPr>
          <p:cNvPr id="4" name="Dátum hely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D05FFA-4383-4574-9830-A5FF25BE8406}" type="datetimeFigureOut">
              <a:rPr lang="hu-HU" smtClean="0"/>
              <a:t>2021. 04. 16.</a:t>
            </a:fld>
            <a:endParaRPr lang="hu-HU"/>
          </a:p>
        </p:txBody>
      </p:sp>
      <p:sp>
        <p:nvSpPr>
          <p:cNvPr id="5" name="Élőláb hely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hu-HU"/>
          </a:p>
        </p:txBody>
      </p:sp>
      <p:sp>
        <p:nvSpPr>
          <p:cNvPr id="6" name="Dia számának hely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74ECFDF-B4B8-4D79-9C23-DD008FAF0A0B}" type="slidenum">
              <a:rPr lang="hu-HU" smtClean="0"/>
              <a:t>‹#›</a:t>
            </a:fld>
            <a:endParaRPr lang="hu-HU"/>
          </a:p>
        </p:txBody>
      </p:sp>
    </p:spTree>
    <p:extLst>
      <p:ext uri="{BB962C8B-B14F-4D97-AF65-F5344CB8AC3E}">
        <p14:creationId xmlns:p14="http://schemas.microsoft.com/office/powerpoint/2010/main" val="191508263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6" r:id="rId7"/>
    <p:sldLayoutId id="2147483667" r:id="rId8"/>
    <p:sldLayoutId id="2147483670" r:id="rId9"/>
  </p:sldLayoutIdLst>
  <p:txStyles>
    <p:titleStyle>
      <a:lvl1pPr algn="l" defTabSz="914400" rtl="0" eaLnBrk="1" latinLnBrk="0" hangingPunct="1">
        <a:spcBef>
          <a:spcPct val="0"/>
        </a:spcBef>
        <a:buNone/>
        <a:defRPr sz="2400" b="1" kern="1200" cap="all" baseline="0">
          <a:solidFill>
            <a:schemeClr val="bg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kepezz.hu/VideoLibraryArticle/Details/7"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https://upload.wikimedia.org/wikipedia/commons/thumb/7/7a/PDCA_Cycle.svg/640px-PDCA_Cycle.svg.png"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kepezz.hu/VideoLibraryArticle/Details/6"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9.xml"/><Relationship Id="rId5" Type="http://schemas.openxmlformats.org/officeDocument/2006/relationships/image" Target="../media/image6.png"/><Relationship Id="rId4" Type="http://schemas.openxmlformats.org/officeDocument/2006/relationships/hyperlink" Target="http://www.kepezz.hu/"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r>
              <a:rPr lang="hu-HU" dirty="0"/>
              <a:t>GINOP 6.1.7-17 </a:t>
            </a:r>
            <a:br>
              <a:rPr lang="hu-HU" sz="3000" dirty="0"/>
            </a:br>
            <a:br>
              <a:rPr lang="hu-HU" sz="3000" dirty="0"/>
            </a:br>
            <a:r>
              <a:rPr lang="hu-HU" sz="2800" dirty="0"/>
              <a:t>Munkahelyi képzések támogatása </a:t>
            </a:r>
            <a:r>
              <a:rPr lang="hu-HU" sz="2800" dirty="0" err="1"/>
              <a:t>mikro</a:t>
            </a:r>
            <a:r>
              <a:rPr lang="hu-HU" sz="2800" dirty="0"/>
              <a:t>-, kis- és középvállalatok és nagyvállalatok munkavállalói számára indított képzések szakmai támogató programja</a:t>
            </a:r>
            <a:br>
              <a:rPr lang="hu-HU" dirty="0"/>
            </a:br>
            <a:br>
              <a:rPr lang="hu-HU" dirty="0"/>
            </a:br>
            <a:br>
              <a:rPr lang="hu-HU" dirty="0"/>
            </a:br>
            <a:br>
              <a:rPr lang="hu-HU" dirty="0"/>
            </a:br>
            <a:endParaRPr lang="hu-HU" sz="3200" dirty="0"/>
          </a:p>
        </p:txBody>
      </p:sp>
      <p:sp>
        <p:nvSpPr>
          <p:cNvPr id="3" name="Szövegdoboz 2">
            <a:extLst>
              <a:ext uri="{FF2B5EF4-FFF2-40B4-BE49-F238E27FC236}">
                <a16:creationId xmlns:a16="http://schemas.microsoft.com/office/drawing/2014/main" id="{3F64C79F-F088-4636-942F-4B8F8C75A557}"/>
              </a:ext>
            </a:extLst>
          </p:cNvPr>
          <p:cNvSpPr txBox="1"/>
          <p:nvPr/>
        </p:nvSpPr>
        <p:spPr>
          <a:xfrm>
            <a:off x="1691680" y="4221088"/>
            <a:ext cx="4968552" cy="923330"/>
          </a:xfrm>
          <a:prstGeom prst="rect">
            <a:avLst/>
          </a:prstGeom>
          <a:noFill/>
        </p:spPr>
        <p:txBody>
          <a:bodyPr wrap="square" rtlCol="0">
            <a:spAutoFit/>
          </a:bodyPr>
          <a:lstStyle/>
          <a:p>
            <a:pPr algn="ctr"/>
            <a:r>
              <a:rPr lang="hu-HU" sz="1800" dirty="0">
                <a:solidFill>
                  <a:schemeClr val="bg1"/>
                </a:solidFill>
              </a:rPr>
              <a:t>Munkahelyi képzések </a:t>
            </a:r>
            <a:br>
              <a:rPr lang="hu-HU" sz="1800" dirty="0">
                <a:solidFill>
                  <a:schemeClr val="bg1"/>
                </a:solidFill>
              </a:rPr>
            </a:br>
            <a:r>
              <a:rPr lang="hu-HU" sz="1800" dirty="0">
                <a:solidFill>
                  <a:schemeClr val="bg1"/>
                </a:solidFill>
              </a:rPr>
              <a:t>megvalósítását segítő </a:t>
            </a:r>
            <a:br>
              <a:rPr lang="hu-HU" sz="1800" dirty="0">
                <a:solidFill>
                  <a:schemeClr val="bg1"/>
                </a:solidFill>
              </a:rPr>
            </a:br>
            <a:r>
              <a:rPr lang="hu-HU" sz="1800" dirty="0">
                <a:solidFill>
                  <a:schemeClr val="bg1"/>
                </a:solidFill>
              </a:rPr>
              <a:t>szakmai ajánlások és útmutatók</a:t>
            </a:r>
            <a:endParaRPr lang="hu-HU" dirty="0">
              <a:solidFill>
                <a:schemeClr val="bg1"/>
              </a:solidFill>
            </a:endParaRPr>
          </a:p>
        </p:txBody>
      </p:sp>
    </p:spTree>
    <p:extLst>
      <p:ext uri="{BB962C8B-B14F-4D97-AF65-F5344CB8AC3E}">
        <p14:creationId xmlns:p14="http://schemas.microsoft.com/office/powerpoint/2010/main" val="11697705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251520" y="620688"/>
            <a:ext cx="8424936" cy="3456384"/>
          </a:xfrm>
        </p:spPr>
        <p:txBody>
          <a:bodyPr/>
          <a:lstStyle/>
          <a:p>
            <a:pPr algn="ctr"/>
            <a:br>
              <a:rPr lang="hu-HU" sz="3000" dirty="0"/>
            </a:br>
            <a:br>
              <a:rPr lang="hu-HU" dirty="0"/>
            </a:br>
            <a:r>
              <a:rPr lang="hu-HU" sz="3000" dirty="0"/>
              <a:t>Környezetközpontú irányítási rendszer belső </a:t>
            </a:r>
            <a:r>
              <a:rPr lang="hu-HU" sz="3000" dirty="0" err="1"/>
              <a:t>auditor</a:t>
            </a:r>
            <a:r>
              <a:rPr lang="hu-HU" sz="3000" dirty="0"/>
              <a:t> képzés</a:t>
            </a:r>
            <a:br>
              <a:rPr lang="hu-HU" sz="3800" dirty="0"/>
            </a:br>
            <a:br>
              <a:rPr lang="hu-HU" sz="3800" dirty="0"/>
            </a:br>
            <a:br>
              <a:rPr lang="hu-HU" sz="3800" dirty="0"/>
            </a:br>
            <a:br>
              <a:rPr lang="hu-HU" sz="3800" dirty="0"/>
            </a:br>
            <a:br>
              <a:rPr lang="hu-HU" sz="3800" dirty="0"/>
            </a:br>
            <a:r>
              <a:rPr lang="hu-HU" sz="3200" dirty="0"/>
              <a:t>2021</a:t>
            </a:r>
          </a:p>
        </p:txBody>
      </p:sp>
      <p:sp>
        <p:nvSpPr>
          <p:cNvPr id="3" name="Szövegdoboz 2">
            <a:extLst>
              <a:ext uri="{FF2B5EF4-FFF2-40B4-BE49-F238E27FC236}">
                <a16:creationId xmlns:a16="http://schemas.microsoft.com/office/drawing/2014/main" id="{D4DBAB1F-128A-478E-AC07-D939B2318756}"/>
              </a:ext>
            </a:extLst>
          </p:cNvPr>
          <p:cNvSpPr txBox="1"/>
          <p:nvPr/>
        </p:nvSpPr>
        <p:spPr>
          <a:xfrm>
            <a:off x="1619672" y="3717032"/>
            <a:ext cx="4968552" cy="1754326"/>
          </a:xfrm>
          <a:prstGeom prst="rect">
            <a:avLst/>
          </a:prstGeom>
          <a:noFill/>
        </p:spPr>
        <p:txBody>
          <a:bodyPr wrap="square" rtlCol="0">
            <a:spAutoFit/>
          </a:bodyPr>
          <a:lstStyle/>
          <a:p>
            <a:pPr algn="ctr"/>
            <a:r>
              <a:rPr lang="hu-HU" sz="1800" dirty="0">
                <a:solidFill>
                  <a:schemeClr val="bg1"/>
                </a:solidFill>
              </a:rPr>
              <a:t>A bemutatóban hivatkozott </a:t>
            </a:r>
            <a:br>
              <a:rPr lang="hu-HU" sz="1800" dirty="0">
                <a:solidFill>
                  <a:schemeClr val="bg1"/>
                </a:solidFill>
              </a:rPr>
            </a:br>
            <a:r>
              <a:rPr lang="hu-HU" sz="1800" dirty="0">
                <a:solidFill>
                  <a:schemeClr val="bg1"/>
                </a:solidFill>
              </a:rPr>
              <a:t>szakmai anyag </a:t>
            </a:r>
            <a:br>
              <a:rPr lang="hu-HU" sz="1800" dirty="0">
                <a:solidFill>
                  <a:schemeClr val="bg1"/>
                </a:solidFill>
              </a:rPr>
            </a:br>
            <a:r>
              <a:rPr lang="hu-HU" sz="1800" dirty="0">
                <a:solidFill>
                  <a:schemeClr val="bg1"/>
                </a:solidFill>
              </a:rPr>
              <a:t>kidolgozója: </a:t>
            </a:r>
            <a:br>
              <a:rPr lang="hu-HU" sz="1800" dirty="0">
                <a:solidFill>
                  <a:schemeClr val="bg1"/>
                </a:solidFill>
              </a:rPr>
            </a:br>
            <a:r>
              <a:rPr lang="hu-HU" sz="1800" dirty="0">
                <a:solidFill>
                  <a:schemeClr val="bg1"/>
                </a:solidFill>
              </a:rPr>
              <a:t>Németh Balázs</a:t>
            </a:r>
          </a:p>
          <a:p>
            <a:pPr algn="ctr"/>
            <a:r>
              <a:rPr lang="hu-HU" dirty="0">
                <a:solidFill>
                  <a:schemeClr val="bg1"/>
                </a:solidFill>
              </a:rPr>
              <a:t>Tőzsér Katalin</a:t>
            </a:r>
            <a:br>
              <a:rPr lang="hu-HU" dirty="0">
                <a:solidFill>
                  <a:schemeClr val="bg1"/>
                </a:solidFill>
              </a:rPr>
            </a:br>
            <a:endParaRPr lang="hu-HU" dirty="0">
              <a:solidFill>
                <a:schemeClr val="bg1"/>
              </a:solidFill>
            </a:endParaRPr>
          </a:p>
        </p:txBody>
      </p:sp>
    </p:spTree>
    <p:extLst>
      <p:ext uri="{BB962C8B-B14F-4D97-AF65-F5344CB8AC3E}">
        <p14:creationId xmlns:p14="http://schemas.microsoft.com/office/powerpoint/2010/main" val="1029790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258E1041-C55F-4EAE-BCD8-98225E25B13D}"/>
              </a:ext>
            </a:extLst>
          </p:cNvPr>
          <p:cNvSpPr>
            <a:spLocks noGrp="1"/>
          </p:cNvSpPr>
          <p:nvPr>
            <p:ph idx="1"/>
          </p:nvPr>
        </p:nvSpPr>
        <p:spPr/>
        <p:txBody>
          <a:bodyPr>
            <a:normAutofit/>
          </a:bodyPr>
          <a:lstStyle/>
          <a:p>
            <a:pPr marL="0" indent="0" algn="ctr">
              <a:buNone/>
            </a:pPr>
            <a:endParaRPr lang="hu-HU" sz="4000" dirty="0"/>
          </a:p>
          <a:p>
            <a:pPr marL="0" indent="0" algn="ctr">
              <a:buNone/>
            </a:pPr>
            <a:r>
              <a:rPr lang="hu-HU" sz="4000" dirty="0"/>
              <a:t>I. </a:t>
            </a:r>
          </a:p>
          <a:p>
            <a:pPr marL="0" indent="0">
              <a:buNone/>
            </a:pPr>
            <a:endParaRPr lang="hu-HU" dirty="0"/>
          </a:p>
          <a:p>
            <a:pPr marL="0" indent="0" algn="ctr">
              <a:buNone/>
            </a:pPr>
            <a:r>
              <a:rPr lang="hu-HU" dirty="0"/>
              <a:t>Jogszabályi előírások és szakmai elvárások</a:t>
            </a:r>
          </a:p>
          <a:p>
            <a:pPr marL="0" indent="0">
              <a:buNone/>
            </a:pPr>
            <a:endParaRPr lang="hu-HU" dirty="0"/>
          </a:p>
          <a:p>
            <a:pPr marL="0" indent="0" algn="ctr">
              <a:buNone/>
            </a:pPr>
            <a:r>
              <a:rPr lang="hu-HU" sz="1500" dirty="0"/>
              <a:t>Részletes tájékoztatás: </a:t>
            </a:r>
            <a:r>
              <a:rPr lang="hu-HU" sz="1500" dirty="0">
                <a:hlinkClick r:id="rId2"/>
              </a:rPr>
              <a:t>https://kepezz.hu/VideoLibraryArticle/Details/6</a:t>
            </a:r>
            <a:r>
              <a:rPr lang="hu-HU" sz="1500" dirty="0"/>
              <a:t> </a:t>
            </a:r>
          </a:p>
          <a:p>
            <a:pPr marL="0" indent="0" algn="ctr">
              <a:buNone/>
            </a:pPr>
            <a:r>
              <a:rPr lang="hu-HU" sz="1500" dirty="0"/>
              <a:t>(regisztráció után)</a:t>
            </a:r>
          </a:p>
          <a:p>
            <a:pPr marL="0" indent="0" algn="ctr">
              <a:buNone/>
            </a:pPr>
            <a:endParaRPr lang="hu-HU" dirty="0"/>
          </a:p>
        </p:txBody>
      </p:sp>
    </p:spTree>
    <p:extLst>
      <p:ext uri="{BB962C8B-B14F-4D97-AF65-F5344CB8AC3E}">
        <p14:creationId xmlns:p14="http://schemas.microsoft.com/office/powerpoint/2010/main" val="3531666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A4FC924-8A82-445D-BD8E-C4617B8A228F}"/>
              </a:ext>
            </a:extLst>
          </p:cNvPr>
          <p:cNvSpPr>
            <a:spLocks noGrp="1"/>
          </p:cNvSpPr>
          <p:nvPr>
            <p:ph type="title"/>
          </p:nvPr>
        </p:nvSpPr>
        <p:spPr/>
        <p:txBody>
          <a:bodyPr>
            <a:normAutofit/>
          </a:bodyPr>
          <a:lstStyle/>
          <a:p>
            <a:r>
              <a:rPr lang="hu-HU" dirty="0"/>
              <a:t>Jogszabályi előírások</a:t>
            </a:r>
          </a:p>
        </p:txBody>
      </p:sp>
      <p:sp>
        <p:nvSpPr>
          <p:cNvPr id="3" name="Tartalom helye 2">
            <a:extLst>
              <a:ext uri="{FF2B5EF4-FFF2-40B4-BE49-F238E27FC236}">
                <a16:creationId xmlns:a16="http://schemas.microsoft.com/office/drawing/2014/main" id="{3D169DD8-AE58-4466-837F-8DA92B10EF53}"/>
              </a:ext>
            </a:extLst>
          </p:cNvPr>
          <p:cNvSpPr>
            <a:spLocks noGrp="1"/>
          </p:cNvSpPr>
          <p:nvPr>
            <p:ph idx="1"/>
          </p:nvPr>
        </p:nvSpPr>
        <p:spPr>
          <a:xfrm>
            <a:off x="457200" y="1340768"/>
            <a:ext cx="8229600" cy="4997152"/>
          </a:xfrm>
        </p:spPr>
        <p:txBody>
          <a:bodyPr>
            <a:normAutofit/>
          </a:bodyPr>
          <a:lstStyle/>
          <a:p>
            <a:pPr marL="0" indent="0">
              <a:buNone/>
            </a:pPr>
            <a:r>
              <a:rPr lang="hu-HU" sz="2000" dirty="0">
                <a:solidFill>
                  <a:srgbClr val="2349AC"/>
                </a:solidFill>
              </a:rPr>
              <a:t>A Magyarországon betartandó munkavédelmi előírásokat és </a:t>
            </a:r>
            <a:r>
              <a:rPr lang="hu-HU" sz="2000" dirty="0" err="1">
                <a:solidFill>
                  <a:srgbClr val="2349AC"/>
                </a:solidFill>
              </a:rPr>
              <a:t>követeleményeket</a:t>
            </a:r>
            <a:r>
              <a:rPr lang="hu-HU" sz="2000" dirty="0">
                <a:solidFill>
                  <a:srgbClr val="2349AC"/>
                </a:solidFill>
              </a:rPr>
              <a:t> az alábbiak szabályozzák: </a:t>
            </a:r>
          </a:p>
          <a:p>
            <a:pPr>
              <a:buFontTx/>
              <a:buChar char="-"/>
            </a:pPr>
            <a:r>
              <a:rPr lang="hu-HU" sz="1600" dirty="0"/>
              <a:t>Vonatkozó törvények</a:t>
            </a:r>
          </a:p>
          <a:p>
            <a:pPr>
              <a:buFontTx/>
              <a:buChar char="-"/>
            </a:pPr>
            <a:r>
              <a:rPr lang="hu-HU" sz="1600" dirty="0"/>
              <a:t>Kormányrendeletek</a:t>
            </a:r>
          </a:p>
          <a:p>
            <a:pPr>
              <a:buFontTx/>
              <a:buChar char="-"/>
            </a:pPr>
            <a:r>
              <a:rPr lang="hu-HU" sz="1600" dirty="0"/>
              <a:t>Miniszteri rendeletek</a:t>
            </a:r>
          </a:p>
          <a:p>
            <a:pPr>
              <a:buFontTx/>
              <a:buChar char="-"/>
            </a:pPr>
            <a:r>
              <a:rPr lang="hu-HU" sz="1600" dirty="0"/>
              <a:t>Szabványok</a:t>
            </a:r>
          </a:p>
          <a:p>
            <a:pPr>
              <a:buFontTx/>
              <a:buChar char="-"/>
            </a:pPr>
            <a:r>
              <a:rPr lang="hu-HU" sz="1600" dirty="0"/>
              <a:t>Európai Unió rendeletei</a:t>
            </a:r>
          </a:p>
          <a:p>
            <a:pPr marL="0" indent="0">
              <a:buNone/>
            </a:pPr>
            <a:endParaRPr lang="hu-HU" sz="1600" dirty="0"/>
          </a:p>
          <a:p>
            <a:pPr marL="0" indent="0">
              <a:buNone/>
            </a:pPr>
            <a:r>
              <a:rPr lang="hu-HU" sz="1800" dirty="0"/>
              <a:t>Egyes jogszabályban meghatározott (környezetterhelőbb) tevékenységek esetén a gazdálkodó szervezetnek kötelező megfelelő környezetvédelmi végzettségű szakembert, úgynevezett környezetvédelmi megbízottat alkalmazni, aki azonosítja a vonatkozó környezetvédelmi előírásokat és segít a kötelezettségek teljesítésében. </a:t>
            </a:r>
          </a:p>
          <a:p>
            <a:pPr marL="0" indent="0">
              <a:buNone/>
            </a:pPr>
            <a:endParaRPr lang="hu-HU" sz="1600" dirty="0"/>
          </a:p>
          <a:p>
            <a:pPr marL="0" indent="0">
              <a:buNone/>
            </a:pPr>
            <a:r>
              <a:rPr lang="hu-HU" sz="1600" dirty="0"/>
              <a:t>Részletes tájékoztatás: </a:t>
            </a:r>
            <a:r>
              <a:rPr lang="hu-HU" sz="1600" dirty="0">
                <a:hlinkClick r:id="rId2"/>
              </a:rPr>
              <a:t>https://kepezz.hu/VideoLibraryArticle/Details/7</a:t>
            </a:r>
            <a:r>
              <a:rPr lang="hu-HU" sz="1600" dirty="0"/>
              <a:t> (regisztráció után)</a:t>
            </a:r>
          </a:p>
          <a:p>
            <a:pPr marL="0" indent="0">
              <a:buNone/>
            </a:pPr>
            <a:endParaRPr lang="hu-HU" sz="1600" dirty="0"/>
          </a:p>
          <a:p>
            <a:pPr>
              <a:buFontTx/>
              <a:buChar char="-"/>
            </a:pPr>
            <a:endParaRPr lang="hu-HU" sz="1600" dirty="0"/>
          </a:p>
          <a:p>
            <a:pPr>
              <a:buFontTx/>
              <a:buChar char="-"/>
            </a:pPr>
            <a:endParaRPr lang="hu-HU" sz="1600" dirty="0"/>
          </a:p>
          <a:p>
            <a:pPr marL="0" indent="0">
              <a:buNone/>
            </a:pPr>
            <a:endParaRPr lang="hu-HU" sz="2000" dirty="0"/>
          </a:p>
        </p:txBody>
      </p:sp>
    </p:spTree>
    <p:extLst>
      <p:ext uri="{BB962C8B-B14F-4D97-AF65-F5344CB8AC3E}">
        <p14:creationId xmlns:p14="http://schemas.microsoft.com/office/powerpoint/2010/main" val="6234540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87F4CA0-F469-4E44-A3BD-50D2B35549AA}"/>
              </a:ext>
            </a:extLst>
          </p:cNvPr>
          <p:cNvSpPr>
            <a:spLocks noGrp="1"/>
          </p:cNvSpPr>
          <p:nvPr>
            <p:ph type="title"/>
          </p:nvPr>
        </p:nvSpPr>
        <p:spPr/>
        <p:txBody>
          <a:bodyPr/>
          <a:lstStyle/>
          <a:p>
            <a:r>
              <a:rPr lang="hu-HU" dirty="0"/>
              <a:t>szakmai elvárások</a:t>
            </a:r>
          </a:p>
        </p:txBody>
      </p:sp>
      <p:sp>
        <p:nvSpPr>
          <p:cNvPr id="3" name="Tartalom helye 2">
            <a:extLst>
              <a:ext uri="{FF2B5EF4-FFF2-40B4-BE49-F238E27FC236}">
                <a16:creationId xmlns:a16="http://schemas.microsoft.com/office/drawing/2014/main" id="{7EC1AC40-AEE7-4163-BC0E-7C9FF79F86FD}"/>
              </a:ext>
            </a:extLst>
          </p:cNvPr>
          <p:cNvSpPr>
            <a:spLocks noGrp="1"/>
          </p:cNvSpPr>
          <p:nvPr>
            <p:ph idx="1"/>
          </p:nvPr>
        </p:nvSpPr>
        <p:spPr>
          <a:xfrm>
            <a:off x="457200" y="1412776"/>
            <a:ext cx="8229600" cy="4713387"/>
          </a:xfrm>
        </p:spPr>
        <p:txBody>
          <a:bodyPr>
            <a:normAutofit/>
          </a:bodyPr>
          <a:lstStyle/>
          <a:p>
            <a:pPr marL="0" indent="0" algn="just">
              <a:buNone/>
            </a:pPr>
            <a:endParaRPr lang="hu-HU" sz="1800" dirty="0"/>
          </a:p>
          <a:p>
            <a:pPr marL="0" indent="0">
              <a:buNone/>
            </a:pPr>
            <a:endParaRPr lang="hu-HU" sz="1800" dirty="0"/>
          </a:p>
          <a:p>
            <a:pPr marL="0" indent="0" algn="just">
              <a:buNone/>
            </a:pPr>
            <a:r>
              <a:rPr lang="hu-HU" sz="1800" dirty="0">
                <a:solidFill>
                  <a:srgbClr val="2349AC"/>
                </a:solidFill>
              </a:rPr>
              <a:t>Az ISO 14001 szabvány szerinti Környezetközpontú Irányítási Rendszer (röviden: KIR) más irányítási rendszerekhez hasonlóan egy önként vállalt kötelezettség bármely szervezet részére, de egyes tevékenységek végzéséhez már követelményként jelenik meg egy megrendelő részéről vagy jogszabályi előírás alapján.</a:t>
            </a:r>
            <a:endParaRPr lang="hu-HU" sz="1800" dirty="0"/>
          </a:p>
          <a:p>
            <a:pPr marL="0" indent="0" algn="just">
              <a:buNone/>
            </a:pPr>
            <a:endParaRPr lang="hu-HU" sz="1800" dirty="0"/>
          </a:p>
          <a:p>
            <a:pPr marL="0" indent="0" algn="just">
              <a:buNone/>
            </a:pPr>
            <a:r>
              <a:rPr lang="hu-HU" sz="1800" dirty="0"/>
              <a:t>A hulladékgazdálkodásban, az </a:t>
            </a:r>
            <a:r>
              <a:rPr lang="hu-HU" sz="1800" dirty="0" err="1"/>
              <a:t>ökocímkézésben</a:t>
            </a:r>
            <a:r>
              <a:rPr lang="hu-HU" sz="1800" dirty="0"/>
              <a:t> és a közösségi környezetvédelmi vezetési és hitelesítési rendszerben (EMAS) jelentős szerepe van az ISO 14001 szabvány szerinti rendszernek.</a:t>
            </a:r>
          </a:p>
        </p:txBody>
      </p:sp>
    </p:spTree>
    <p:extLst>
      <p:ext uri="{BB962C8B-B14F-4D97-AF65-F5344CB8AC3E}">
        <p14:creationId xmlns:p14="http://schemas.microsoft.com/office/powerpoint/2010/main" val="39620631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lcím 7">
            <a:extLst>
              <a:ext uri="{FF2B5EF4-FFF2-40B4-BE49-F238E27FC236}">
                <a16:creationId xmlns:a16="http://schemas.microsoft.com/office/drawing/2014/main" id="{65741DBD-AAD9-4EB6-9655-63F2F4F5F9EF}"/>
              </a:ext>
            </a:extLst>
          </p:cNvPr>
          <p:cNvSpPr>
            <a:spLocks noGrp="1"/>
          </p:cNvSpPr>
          <p:nvPr>
            <p:ph idx="1"/>
          </p:nvPr>
        </p:nvSpPr>
        <p:spPr/>
        <p:txBody>
          <a:bodyPr>
            <a:normAutofit/>
          </a:bodyPr>
          <a:lstStyle/>
          <a:p>
            <a:pPr marL="0" indent="0" algn="ctr">
              <a:buNone/>
            </a:pPr>
            <a:r>
              <a:rPr lang="hu-HU" sz="4000" dirty="0"/>
              <a:t>II.</a:t>
            </a:r>
          </a:p>
          <a:p>
            <a:endParaRPr lang="hu-HU" dirty="0"/>
          </a:p>
          <a:p>
            <a:pPr marL="0" indent="0" algn="ctr">
              <a:buNone/>
            </a:pPr>
            <a:r>
              <a:rPr lang="hu-HU" dirty="0"/>
              <a:t>Szabványosítás, irányítási rendszerek, PDCA ciklus</a:t>
            </a:r>
          </a:p>
          <a:p>
            <a:endParaRPr lang="hu-HU" dirty="0"/>
          </a:p>
          <a:p>
            <a:pPr marL="0" indent="0">
              <a:buNone/>
            </a:pPr>
            <a:endParaRPr lang="hu-HU" dirty="0"/>
          </a:p>
          <a:p>
            <a:pPr marL="0" indent="0" algn="ctr">
              <a:buNone/>
            </a:pPr>
            <a:r>
              <a:rPr lang="hu-HU" sz="1500" dirty="0"/>
              <a:t>Részletes tájékoztatás: </a:t>
            </a:r>
            <a:r>
              <a:rPr lang="hu-HU" sz="1500" dirty="0">
                <a:hlinkClick r:id="rId2"/>
              </a:rPr>
              <a:t>https://kepezz.hu/VideoLibraryArticle/Details/6</a:t>
            </a:r>
            <a:r>
              <a:rPr lang="hu-HU" sz="1500" dirty="0"/>
              <a:t> </a:t>
            </a:r>
          </a:p>
          <a:p>
            <a:pPr marL="0" indent="0" algn="ctr">
              <a:buNone/>
            </a:pPr>
            <a:r>
              <a:rPr lang="hu-HU" sz="1500" dirty="0"/>
              <a:t> (regisztráció után)</a:t>
            </a:r>
          </a:p>
          <a:p>
            <a:pPr marL="0" indent="0">
              <a:buNone/>
            </a:pPr>
            <a:endParaRPr lang="hu-HU" dirty="0"/>
          </a:p>
        </p:txBody>
      </p:sp>
    </p:spTree>
    <p:extLst>
      <p:ext uri="{BB962C8B-B14F-4D97-AF65-F5344CB8AC3E}">
        <p14:creationId xmlns:p14="http://schemas.microsoft.com/office/powerpoint/2010/main" val="1283221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B21C7D2-F529-483B-BAF9-454FA216C362}"/>
              </a:ext>
            </a:extLst>
          </p:cNvPr>
          <p:cNvSpPr>
            <a:spLocks noGrp="1"/>
          </p:cNvSpPr>
          <p:nvPr>
            <p:ph type="title"/>
          </p:nvPr>
        </p:nvSpPr>
        <p:spPr/>
        <p:txBody>
          <a:bodyPr/>
          <a:lstStyle/>
          <a:p>
            <a:r>
              <a:rPr lang="hu-HU" dirty="0"/>
              <a:t>szabványosítás</a:t>
            </a:r>
          </a:p>
        </p:txBody>
      </p:sp>
      <p:sp>
        <p:nvSpPr>
          <p:cNvPr id="3" name="Tartalom helye 2">
            <a:extLst>
              <a:ext uri="{FF2B5EF4-FFF2-40B4-BE49-F238E27FC236}">
                <a16:creationId xmlns:a16="http://schemas.microsoft.com/office/drawing/2014/main" id="{8DEB118B-F815-4E56-AF19-351D5E81C0E5}"/>
              </a:ext>
            </a:extLst>
          </p:cNvPr>
          <p:cNvSpPr>
            <a:spLocks noGrp="1"/>
          </p:cNvSpPr>
          <p:nvPr>
            <p:ph idx="1"/>
          </p:nvPr>
        </p:nvSpPr>
        <p:spPr>
          <a:xfrm>
            <a:off x="539552" y="1484784"/>
            <a:ext cx="8229600" cy="4525963"/>
          </a:xfrm>
        </p:spPr>
        <p:txBody>
          <a:bodyPr>
            <a:normAutofit fontScale="92500" lnSpcReduction="10000"/>
          </a:bodyPr>
          <a:lstStyle/>
          <a:p>
            <a:pPr marL="0" indent="0">
              <a:buNone/>
            </a:pPr>
            <a:endParaRPr lang="hu-HU" sz="1800" dirty="0"/>
          </a:p>
          <a:p>
            <a:pPr marL="0" indent="0">
              <a:buNone/>
            </a:pPr>
            <a:endParaRPr lang="hu-HU" sz="1900" dirty="0">
              <a:solidFill>
                <a:srgbClr val="2349AC"/>
              </a:solidFill>
            </a:endParaRPr>
          </a:p>
          <a:p>
            <a:pPr marL="0" indent="0">
              <a:buNone/>
            </a:pPr>
            <a:endParaRPr lang="hu-HU" sz="1800" dirty="0"/>
          </a:p>
          <a:p>
            <a:pPr marL="0" indent="0">
              <a:buNone/>
            </a:pPr>
            <a:endParaRPr lang="hu-HU" sz="1800" dirty="0"/>
          </a:p>
          <a:p>
            <a:pPr marL="0" indent="0">
              <a:buNone/>
            </a:pPr>
            <a:endParaRPr lang="hu-HU" sz="1800" dirty="0"/>
          </a:p>
          <a:p>
            <a:pPr marL="0" indent="0">
              <a:buNone/>
            </a:pPr>
            <a:endParaRPr lang="hu-HU" sz="1700" dirty="0">
              <a:solidFill>
                <a:srgbClr val="2349AC"/>
              </a:solidFill>
            </a:endParaRPr>
          </a:p>
          <a:p>
            <a:pPr marL="0" indent="0">
              <a:buNone/>
            </a:pPr>
            <a:r>
              <a:rPr lang="hu-HU" sz="1700" dirty="0">
                <a:solidFill>
                  <a:srgbClr val="2349AC"/>
                </a:solidFill>
              </a:rPr>
              <a:t>Szabvány kiadása szabványosítási eljárás keretében történik, melynek célja:</a:t>
            </a:r>
          </a:p>
          <a:p>
            <a:pPr marL="0" indent="0">
              <a:buNone/>
            </a:pPr>
            <a:endParaRPr lang="hu-HU" sz="1700" dirty="0">
              <a:solidFill>
                <a:srgbClr val="2349AC"/>
              </a:solidFill>
            </a:endParaRPr>
          </a:p>
          <a:p>
            <a:pPr>
              <a:buFontTx/>
              <a:buChar char="-"/>
            </a:pPr>
            <a:r>
              <a:rPr lang="hu-HU" sz="1600" dirty="0"/>
              <a:t>kölcsönös megértés megteremtése a gazdaság szereplői között (terminológiai-, fizikai mennyiségek, termékek műszaki követelményeinek értelmezése)</a:t>
            </a:r>
          </a:p>
          <a:p>
            <a:pPr>
              <a:buFontTx/>
              <a:buChar char="-"/>
            </a:pPr>
            <a:r>
              <a:rPr lang="hu-HU" sz="1600" dirty="0"/>
              <a:t>elősegíteni az általános és ismételten alkalmazható eljárások, műszaki megoldások közrebocsátásával a termelés korszerűsítését, a szolgáltatások színvonalának javítását </a:t>
            </a:r>
          </a:p>
          <a:p>
            <a:pPr>
              <a:buFontTx/>
              <a:buChar char="-"/>
            </a:pPr>
            <a:r>
              <a:rPr lang="hu-HU" sz="1600" dirty="0"/>
              <a:t>elősegíteni a kereskedelem műszaki akadályainak elhárítását </a:t>
            </a:r>
          </a:p>
          <a:p>
            <a:pPr>
              <a:buFontTx/>
              <a:buChar char="-"/>
            </a:pPr>
            <a:r>
              <a:rPr lang="hu-HU" sz="1600" dirty="0"/>
              <a:t>elősegíteni a műszaki fejlesztés eredményeinek széles körű bevezetését </a:t>
            </a:r>
          </a:p>
          <a:p>
            <a:pPr>
              <a:buFontTx/>
              <a:buChar char="-"/>
            </a:pPr>
            <a:r>
              <a:rPr lang="hu-HU" sz="1600" dirty="0"/>
              <a:t>költségcsökkentés</a:t>
            </a:r>
          </a:p>
          <a:p>
            <a:pPr>
              <a:buFontTx/>
              <a:buChar char="-"/>
            </a:pPr>
            <a:r>
              <a:rPr lang="hu-HU" sz="1600" dirty="0"/>
              <a:t>biztonság, az élet-, az egészség- és a környezetvédelem növelés</a:t>
            </a:r>
          </a:p>
          <a:p>
            <a:pPr>
              <a:buFontTx/>
              <a:buChar char="-"/>
            </a:pPr>
            <a:r>
              <a:rPr lang="hu-HU" sz="1600" dirty="0"/>
              <a:t>fogyasztói érdekvédelem érvényesítése</a:t>
            </a:r>
            <a:endParaRPr lang="hu-HU" sz="1600" dirty="0">
              <a:solidFill>
                <a:srgbClr val="2349AC"/>
              </a:solidFill>
            </a:endParaRPr>
          </a:p>
          <a:p>
            <a:pPr marL="0" indent="0">
              <a:buNone/>
            </a:pPr>
            <a:endParaRPr lang="hu-HU" sz="1800" dirty="0"/>
          </a:p>
        </p:txBody>
      </p:sp>
      <p:sp>
        <p:nvSpPr>
          <p:cNvPr id="5" name="Szövegdoboz 4">
            <a:extLst>
              <a:ext uri="{FF2B5EF4-FFF2-40B4-BE49-F238E27FC236}">
                <a16:creationId xmlns:a16="http://schemas.microsoft.com/office/drawing/2014/main" id="{0C58ECD1-6338-4117-9DA2-105FA7C58109}"/>
              </a:ext>
            </a:extLst>
          </p:cNvPr>
          <p:cNvSpPr txBox="1"/>
          <p:nvPr/>
        </p:nvSpPr>
        <p:spPr>
          <a:xfrm>
            <a:off x="676671" y="1628800"/>
            <a:ext cx="777686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solidFill>
                  <a:srgbClr val="2349AC"/>
                </a:solidFill>
              </a:rPr>
              <a:t>A szabvány elismert szervezet által alkotott vagy jóváhagyott, közmegegyezéssel elfogadott olyan műszaki (technikai) dokumentum, amely tevékenységre vagy azok eredményére vonatkozik, és olyan általános és ismételten alkalmazható szabályokat, útmutatókat vagy jellemzőket tartalmaz, amelyek alkalmazásával a rendező hatás az adott feltételek között a legkedvezőbb.</a:t>
            </a:r>
          </a:p>
        </p:txBody>
      </p:sp>
    </p:spTree>
    <p:extLst>
      <p:ext uri="{BB962C8B-B14F-4D97-AF65-F5344CB8AC3E}">
        <p14:creationId xmlns:p14="http://schemas.microsoft.com/office/powerpoint/2010/main" val="35331039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7D4586F-27F3-4513-87D7-C0302BB75D8B}"/>
              </a:ext>
            </a:extLst>
          </p:cNvPr>
          <p:cNvSpPr>
            <a:spLocks noGrp="1"/>
          </p:cNvSpPr>
          <p:nvPr>
            <p:ph type="title"/>
          </p:nvPr>
        </p:nvSpPr>
        <p:spPr/>
        <p:txBody>
          <a:bodyPr/>
          <a:lstStyle/>
          <a:p>
            <a:r>
              <a:rPr lang="hu-HU" dirty="0"/>
              <a:t>Irányítási rendszerek</a:t>
            </a:r>
          </a:p>
        </p:txBody>
      </p:sp>
      <p:sp>
        <p:nvSpPr>
          <p:cNvPr id="3" name="Tartalom helye 2">
            <a:extLst>
              <a:ext uri="{FF2B5EF4-FFF2-40B4-BE49-F238E27FC236}">
                <a16:creationId xmlns:a16="http://schemas.microsoft.com/office/drawing/2014/main" id="{5E3151BD-E2C3-48E8-9286-F3FE173B72A1}"/>
              </a:ext>
            </a:extLst>
          </p:cNvPr>
          <p:cNvSpPr>
            <a:spLocks noGrp="1"/>
          </p:cNvSpPr>
          <p:nvPr>
            <p:ph idx="1"/>
          </p:nvPr>
        </p:nvSpPr>
        <p:spPr/>
        <p:txBody>
          <a:bodyPr>
            <a:normAutofit/>
          </a:bodyPr>
          <a:lstStyle/>
          <a:p>
            <a:pPr marL="0" indent="0">
              <a:buNone/>
            </a:pPr>
            <a:r>
              <a:rPr lang="hu-HU" sz="1800" dirty="0"/>
              <a:t>A Nemzetközi Szabványügyi Szervezet által kiadott több mint 60 irányítási rendszer alkalmazása (pl.: ISO 9001) vált elfogadottá napjaikra.</a:t>
            </a:r>
          </a:p>
          <a:p>
            <a:pPr marL="0" indent="0">
              <a:buNone/>
            </a:pPr>
            <a:endParaRPr lang="hu-HU" sz="1800" dirty="0"/>
          </a:p>
          <a:p>
            <a:pPr marL="0" indent="0">
              <a:buNone/>
            </a:pPr>
            <a:r>
              <a:rPr lang="hu-HU" sz="1800" dirty="0">
                <a:solidFill>
                  <a:srgbClr val="2349AC"/>
                </a:solidFill>
              </a:rPr>
              <a:t>Az irányítási rendszerek célja:</a:t>
            </a:r>
          </a:p>
          <a:p>
            <a:pPr marL="0" indent="0">
              <a:buNone/>
            </a:pPr>
            <a:endParaRPr lang="hu-HU" sz="1800" dirty="0">
              <a:solidFill>
                <a:srgbClr val="2349AC"/>
              </a:solidFill>
            </a:endParaRPr>
          </a:p>
          <a:p>
            <a:pPr>
              <a:buFontTx/>
              <a:buChar char="-"/>
            </a:pPr>
            <a:r>
              <a:rPr lang="hu-HU" sz="1600" dirty="0"/>
              <a:t>vállalkozása tevékenységeit, folyamatokba rendezzék</a:t>
            </a:r>
          </a:p>
          <a:p>
            <a:pPr>
              <a:buFontTx/>
              <a:buChar char="-"/>
            </a:pPr>
            <a:r>
              <a:rPr lang="hu-HU" sz="1600" dirty="0"/>
              <a:t>a folyamatokat szabályozzák</a:t>
            </a:r>
          </a:p>
          <a:p>
            <a:pPr>
              <a:buFontTx/>
              <a:buChar char="-"/>
            </a:pPr>
            <a:r>
              <a:rPr lang="hu-HU" sz="1600" dirty="0"/>
              <a:t>az elvégzett tevékenységeket és azok eredményeit dokumentálási rendszerrel igazolhatóvá, visszakereshetővé, nyomon követhetővé tegyék, • az erőforrások kihasználását növeljék</a:t>
            </a:r>
          </a:p>
          <a:p>
            <a:pPr>
              <a:buFontTx/>
              <a:buChar char="-"/>
            </a:pPr>
            <a:r>
              <a:rPr lang="hu-HU" sz="1600" dirty="0"/>
              <a:t>előírásokat és vevői elvárásokat teljesítsék</a:t>
            </a:r>
          </a:p>
          <a:p>
            <a:pPr>
              <a:buFontTx/>
              <a:buChar char="-"/>
            </a:pPr>
            <a:r>
              <a:rPr lang="hu-HU" sz="1600" dirty="0"/>
              <a:t>a vállalkozás tevékenységének kockázatait és lehetőségeik jobban kezeljék</a:t>
            </a:r>
          </a:p>
          <a:p>
            <a:pPr>
              <a:buFontTx/>
              <a:buChar char="-"/>
            </a:pPr>
            <a:r>
              <a:rPr lang="hu-HU" sz="1600" dirty="0"/>
              <a:t>ezek hatékony megvalósításával versenyelőnyt biztosítanak a versenytársakkal szemben</a:t>
            </a:r>
            <a:endParaRPr lang="hu-HU" sz="1600" dirty="0">
              <a:solidFill>
                <a:srgbClr val="2349AC"/>
              </a:solidFill>
            </a:endParaRPr>
          </a:p>
        </p:txBody>
      </p:sp>
    </p:spTree>
    <p:extLst>
      <p:ext uri="{BB962C8B-B14F-4D97-AF65-F5344CB8AC3E}">
        <p14:creationId xmlns:p14="http://schemas.microsoft.com/office/powerpoint/2010/main" val="3473527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0FA101F-A0B1-42CB-A8DD-CE6FD74BC536}"/>
              </a:ext>
            </a:extLst>
          </p:cNvPr>
          <p:cNvSpPr>
            <a:spLocks noGrp="1"/>
          </p:cNvSpPr>
          <p:nvPr>
            <p:ph type="title"/>
          </p:nvPr>
        </p:nvSpPr>
        <p:spPr/>
        <p:txBody>
          <a:bodyPr/>
          <a:lstStyle/>
          <a:p>
            <a:r>
              <a:rPr lang="hu-HU" dirty="0" err="1"/>
              <a:t>Pdca</a:t>
            </a:r>
            <a:r>
              <a:rPr lang="hu-HU" dirty="0"/>
              <a:t> ciklus</a:t>
            </a:r>
          </a:p>
        </p:txBody>
      </p:sp>
      <p:sp>
        <p:nvSpPr>
          <p:cNvPr id="3" name="Tartalom helye 2">
            <a:extLst>
              <a:ext uri="{FF2B5EF4-FFF2-40B4-BE49-F238E27FC236}">
                <a16:creationId xmlns:a16="http://schemas.microsoft.com/office/drawing/2014/main" id="{1FF5FA09-D651-419F-8C2C-FFA4CAF215D2}"/>
              </a:ext>
            </a:extLst>
          </p:cNvPr>
          <p:cNvSpPr>
            <a:spLocks noGrp="1"/>
          </p:cNvSpPr>
          <p:nvPr>
            <p:ph idx="1"/>
          </p:nvPr>
        </p:nvSpPr>
        <p:spPr>
          <a:xfrm>
            <a:off x="457200" y="1600201"/>
            <a:ext cx="8229600" cy="936104"/>
          </a:xfrm>
        </p:spPr>
        <p:txBody>
          <a:bodyPr>
            <a:normAutofit/>
          </a:bodyPr>
          <a:lstStyle/>
          <a:p>
            <a:pPr marL="0" indent="0">
              <a:buNone/>
            </a:pPr>
            <a:r>
              <a:rPr lang="hu-HU" sz="1800" dirty="0"/>
              <a:t>A PDCA-ciklus egy ismétlődő, négylépéses menedzsment módszer, amelyet a termékek és folyamatok kontrolljára és folyamatos fejlesztésére használnak.</a:t>
            </a:r>
          </a:p>
          <a:p>
            <a:pPr marL="0" indent="0">
              <a:buNone/>
            </a:pPr>
            <a:endParaRPr lang="hu-HU" sz="1800" dirty="0"/>
          </a:p>
        </p:txBody>
      </p:sp>
      <p:pic>
        <p:nvPicPr>
          <p:cNvPr id="1026" name="Picture 2">
            <a:extLst>
              <a:ext uri="{FF2B5EF4-FFF2-40B4-BE49-F238E27FC236}">
                <a16:creationId xmlns:a16="http://schemas.microsoft.com/office/drawing/2014/main" id="{91A96640-0CFA-4D60-81EB-E33FFF111603}"/>
              </a:ext>
            </a:extLst>
          </p:cNvPr>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1942157" y="2708920"/>
            <a:ext cx="5259686" cy="358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521983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D2AE924-5D5F-47F9-9520-825435A9526B}"/>
              </a:ext>
            </a:extLst>
          </p:cNvPr>
          <p:cNvSpPr>
            <a:spLocks noGrp="1"/>
          </p:cNvSpPr>
          <p:nvPr>
            <p:ph idx="1"/>
          </p:nvPr>
        </p:nvSpPr>
        <p:spPr/>
        <p:txBody>
          <a:bodyPr>
            <a:normAutofit/>
          </a:bodyPr>
          <a:lstStyle/>
          <a:p>
            <a:pPr marL="0" indent="0" algn="ctr">
              <a:buNone/>
            </a:pPr>
            <a:r>
              <a:rPr lang="hu-HU" sz="4000" dirty="0"/>
              <a:t>III.</a:t>
            </a:r>
          </a:p>
          <a:p>
            <a:endParaRPr lang="hu-HU" sz="4000" dirty="0"/>
          </a:p>
          <a:p>
            <a:pPr marL="0" indent="0" algn="ctr">
              <a:buNone/>
            </a:pPr>
            <a:r>
              <a:rPr lang="hu-HU" dirty="0"/>
              <a:t>Környezetközpontú irányítási rendszer (KIR)</a:t>
            </a:r>
          </a:p>
          <a:p>
            <a:pPr marL="0" indent="0">
              <a:buNone/>
            </a:pPr>
            <a:endParaRPr lang="hu-HU" b="1" dirty="0"/>
          </a:p>
          <a:p>
            <a:pPr marL="0" indent="0">
              <a:buNone/>
            </a:pPr>
            <a:endParaRPr lang="hu-HU" b="1" dirty="0"/>
          </a:p>
          <a:p>
            <a:pPr marL="0" indent="0" algn="ctr">
              <a:buNone/>
            </a:pPr>
            <a:r>
              <a:rPr lang="hu-HU" sz="1500" dirty="0"/>
              <a:t>Részletes tájékoztatás: </a:t>
            </a:r>
            <a:r>
              <a:rPr lang="hu-HU" sz="1500" dirty="0">
                <a:hlinkClick r:id="rId2"/>
              </a:rPr>
              <a:t>https://kepezz.hu/VideoLibraryArticle/Details/6</a:t>
            </a:r>
            <a:r>
              <a:rPr lang="hu-HU" sz="1500" dirty="0"/>
              <a:t> </a:t>
            </a:r>
          </a:p>
          <a:p>
            <a:pPr marL="0" indent="0" algn="ctr">
              <a:buNone/>
            </a:pPr>
            <a:r>
              <a:rPr lang="hu-HU" sz="1500" dirty="0"/>
              <a:t> (regisztráció után)</a:t>
            </a:r>
          </a:p>
          <a:p>
            <a:endParaRPr lang="hu-HU" sz="1500" b="1" dirty="0"/>
          </a:p>
          <a:p>
            <a:endParaRPr lang="hu-HU" b="1" dirty="0"/>
          </a:p>
        </p:txBody>
      </p:sp>
    </p:spTree>
    <p:extLst>
      <p:ext uri="{BB962C8B-B14F-4D97-AF65-F5344CB8AC3E}">
        <p14:creationId xmlns:p14="http://schemas.microsoft.com/office/powerpoint/2010/main" val="2712882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21358CB2-2231-4125-8CDE-B74F60448A46}"/>
              </a:ext>
            </a:extLst>
          </p:cNvPr>
          <p:cNvSpPr>
            <a:spLocks noGrp="1"/>
          </p:cNvSpPr>
          <p:nvPr>
            <p:ph type="title"/>
          </p:nvPr>
        </p:nvSpPr>
        <p:spPr/>
        <p:txBody>
          <a:bodyPr/>
          <a:lstStyle/>
          <a:p>
            <a:r>
              <a:rPr lang="hu-HU" dirty="0" err="1"/>
              <a:t>kir</a:t>
            </a:r>
            <a:endParaRPr lang="hu-HU" dirty="0"/>
          </a:p>
        </p:txBody>
      </p:sp>
      <p:sp>
        <p:nvSpPr>
          <p:cNvPr id="3" name="Tartalom helye 2">
            <a:extLst>
              <a:ext uri="{FF2B5EF4-FFF2-40B4-BE49-F238E27FC236}">
                <a16:creationId xmlns:a16="http://schemas.microsoft.com/office/drawing/2014/main" id="{9915A667-1DF9-4362-885D-ACE9BBABD543}"/>
              </a:ext>
            </a:extLst>
          </p:cNvPr>
          <p:cNvSpPr>
            <a:spLocks noGrp="1"/>
          </p:cNvSpPr>
          <p:nvPr>
            <p:ph idx="1"/>
          </p:nvPr>
        </p:nvSpPr>
        <p:spPr/>
        <p:txBody>
          <a:bodyPr>
            <a:normAutofit/>
          </a:bodyPr>
          <a:lstStyle/>
          <a:p>
            <a:pPr marL="0" indent="0">
              <a:buNone/>
            </a:pPr>
            <a:r>
              <a:rPr lang="hu-HU" sz="1800" dirty="0">
                <a:solidFill>
                  <a:srgbClr val="2349AC"/>
                </a:solidFill>
              </a:rPr>
              <a:t>Az ISO 14001, az ISO 14000, egy környezetközpontú irányítási rendszerekkel foglalkozó szabványcsalád része, amelyet azért hoztak létre, hogy egy vállalat tevékenysége, folyamatai során:</a:t>
            </a:r>
          </a:p>
          <a:p>
            <a:pPr marL="0" indent="0">
              <a:buNone/>
            </a:pPr>
            <a:endParaRPr lang="hu-HU" sz="1800" dirty="0"/>
          </a:p>
          <a:p>
            <a:pPr>
              <a:buFontTx/>
              <a:buChar char="-"/>
            </a:pPr>
            <a:r>
              <a:rPr lang="hu-HU" sz="1800" dirty="0"/>
              <a:t>minimálisra csökkentse a környezetre gyakorolt negatív hatásokat (pl. negatív változások a levegőt, földet, vizeket érintően)</a:t>
            </a:r>
          </a:p>
          <a:p>
            <a:pPr>
              <a:buFontTx/>
              <a:buChar char="-"/>
            </a:pPr>
            <a:r>
              <a:rPr lang="hu-HU" sz="1800" dirty="0"/>
              <a:t>összhangban kerüljön az alkalmazott törvényekkel, szabályokkal és más környezetvédelemmel kapcsolatos előírásokkal </a:t>
            </a:r>
          </a:p>
          <a:p>
            <a:pPr>
              <a:buFontTx/>
              <a:buChar char="-"/>
            </a:pPr>
            <a:r>
              <a:rPr lang="hu-HU" sz="1800" dirty="0"/>
              <a:t>ezeket folyamatosan fejlessze</a:t>
            </a:r>
            <a:endParaRPr lang="hu-HU" sz="1800" dirty="0">
              <a:solidFill>
                <a:srgbClr val="2349AC"/>
              </a:solidFill>
            </a:endParaRPr>
          </a:p>
          <a:p>
            <a:pPr marL="0" indent="0">
              <a:buNone/>
            </a:pPr>
            <a:endParaRPr lang="hu-HU" sz="1800" dirty="0"/>
          </a:p>
          <a:p>
            <a:pPr marL="0" indent="0" algn="just">
              <a:buNone/>
            </a:pPr>
            <a:r>
              <a:rPr lang="hu-HU" sz="1800" dirty="0">
                <a:solidFill>
                  <a:srgbClr val="2349AC"/>
                </a:solidFill>
              </a:rPr>
              <a:t>A szabványt hazánkban az MSZ EN ISO 14001:2015 néven jelölik, amely magyar nyelven is megjelent.</a:t>
            </a:r>
          </a:p>
        </p:txBody>
      </p:sp>
    </p:spTree>
    <p:extLst>
      <p:ext uri="{BB962C8B-B14F-4D97-AF65-F5344CB8AC3E}">
        <p14:creationId xmlns:p14="http://schemas.microsoft.com/office/powerpoint/2010/main" val="3093588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B752ABC-9BB7-45B1-93FB-7C8471160F68}"/>
              </a:ext>
            </a:extLst>
          </p:cNvPr>
          <p:cNvSpPr>
            <a:spLocks noGrp="1"/>
          </p:cNvSpPr>
          <p:nvPr>
            <p:ph type="title"/>
          </p:nvPr>
        </p:nvSpPr>
        <p:spPr/>
        <p:txBody>
          <a:bodyPr>
            <a:normAutofit fontScale="90000"/>
          </a:bodyPr>
          <a:lstStyle/>
          <a:p>
            <a:r>
              <a:rPr lang="hu-HU" dirty="0" err="1"/>
              <a:t>Kir</a:t>
            </a:r>
            <a:r>
              <a:rPr lang="hu-HU" dirty="0"/>
              <a:t> kapcsolódása más irányítási rendszerekhez</a:t>
            </a:r>
          </a:p>
        </p:txBody>
      </p:sp>
      <p:sp>
        <p:nvSpPr>
          <p:cNvPr id="3" name="Tartalom helye 2">
            <a:extLst>
              <a:ext uri="{FF2B5EF4-FFF2-40B4-BE49-F238E27FC236}">
                <a16:creationId xmlns:a16="http://schemas.microsoft.com/office/drawing/2014/main" id="{04AE5358-4514-478E-B5E7-6E94F4947832}"/>
              </a:ext>
            </a:extLst>
          </p:cNvPr>
          <p:cNvSpPr>
            <a:spLocks noGrp="1"/>
          </p:cNvSpPr>
          <p:nvPr>
            <p:ph idx="1"/>
          </p:nvPr>
        </p:nvSpPr>
        <p:spPr/>
        <p:txBody>
          <a:bodyPr/>
          <a:lstStyle/>
          <a:p>
            <a:pPr marL="0" indent="0">
              <a:buNone/>
            </a:pPr>
            <a:r>
              <a:rPr lang="hu-HU" sz="1800" dirty="0"/>
              <a:t>Valamennyi ISO rendszerszabványnál közös keretrendszert alkalmaznak. </a:t>
            </a:r>
          </a:p>
          <a:p>
            <a:pPr marL="0" indent="0">
              <a:buNone/>
            </a:pPr>
            <a:endParaRPr lang="hu-HU" sz="1800" dirty="0"/>
          </a:p>
          <a:p>
            <a:pPr marL="0" indent="0">
              <a:buNone/>
            </a:pPr>
            <a:r>
              <a:rPr lang="hu-HU" sz="1800" dirty="0"/>
              <a:t>Ez a keretrendszer egy közös, magas szintű szerkezet, ami valamennyi jövőbeni ISO menedzsmentszabvány esetében közös általános struktúrát (tartalomjegyzéket, fejezeteket, stb.), azonos kifejezéseket az azonos követelmények megfogalmazására, közös kifejezéseket és meghatározásokat jelent.</a:t>
            </a:r>
          </a:p>
          <a:p>
            <a:pPr marL="0" indent="0">
              <a:buNone/>
            </a:pPr>
            <a:endParaRPr lang="hu-HU" sz="1800" dirty="0"/>
          </a:p>
          <a:p>
            <a:pPr marL="0" indent="0">
              <a:buNone/>
            </a:pPr>
            <a:r>
              <a:rPr lang="hu-HU" sz="1800" dirty="0"/>
              <a:t>A Munkahelyi Egészségvédelem és Biztonság Irányítási Rendszert követelményeit meghatározó ISO 45001:2018 jelű szabvány is ebben az egységes struktúrában került kiadásra.</a:t>
            </a:r>
          </a:p>
          <a:p>
            <a:pPr marL="0" indent="0">
              <a:buNone/>
            </a:pPr>
            <a:endParaRPr lang="hu-HU" sz="1800" dirty="0">
              <a:solidFill>
                <a:srgbClr val="2349AC"/>
              </a:solidFill>
            </a:endParaRPr>
          </a:p>
          <a:p>
            <a:pPr marL="0" indent="0">
              <a:buNone/>
            </a:pPr>
            <a:endParaRPr lang="hu-HU" sz="1800" dirty="0">
              <a:solidFill>
                <a:srgbClr val="2349AC"/>
              </a:solidFill>
            </a:endParaRPr>
          </a:p>
          <a:p>
            <a:pPr marL="0" indent="0">
              <a:buNone/>
            </a:pPr>
            <a:endParaRPr lang="hu-HU" dirty="0"/>
          </a:p>
        </p:txBody>
      </p:sp>
    </p:spTree>
    <p:extLst>
      <p:ext uri="{BB962C8B-B14F-4D97-AF65-F5344CB8AC3E}">
        <p14:creationId xmlns:p14="http://schemas.microsoft.com/office/powerpoint/2010/main" val="34418131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002AC11-9B63-46A1-875D-1C8F9A8C9E87}"/>
              </a:ext>
            </a:extLst>
          </p:cNvPr>
          <p:cNvSpPr>
            <a:spLocks noGrp="1"/>
          </p:cNvSpPr>
          <p:nvPr>
            <p:ph type="title"/>
          </p:nvPr>
        </p:nvSpPr>
        <p:spPr/>
        <p:txBody>
          <a:bodyPr>
            <a:normAutofit/>
          </a:bodyPr>
          <a:lstStyle/>
          <a:p>
            <a:r>
              <a:rPr lang="hu-HU" dirty="0"/>
              <a:t>A </a:t>
            </a:r>
            <a:r>
              <a:rPr lang="hu-HU" dirty="0" err="1"/>
              <a:t>pdca</a:t>
            </a:r>
            <a:r>
              <a:rPr lang="hu-HU" dirty="0"/>
              <a:t> ciklus a </a:t>
            </a:r>
            <a:r>
              <a:rPr lang="hu-HU" dirty="0" err="1"/>
              <a:t>kir</a:t>
            </a:r>
            <a:r>
              <a:rPr lang="hu-HU" dirty="0"/>
              <a:t> szabványban</a:t>
            </a:r>
          </a:p>
        </p:txBody>
      </p:sp>
      <p:sp>
        <p:nvSpPr>
          <p:cNvPr id="3" name="Tartalom helye 2">
            <a:extLst>
              <a:ext uri="{FF2B5EF4-FFF2-40B4-BE49-F238E27FC236}">
                <a16:creationId xmlns:a16="http://schemas.microsoft.com/office/drawing/2014/main" id="{7C4308BA-975B-44A9-91C5-D52985F82110}"/>
              </a:ext>
            </a:extLst>
          </p:cNvPr>
          <p:cNvSpPr>
            <a:spLocks noGrp="1"/>
          </p:cNvSpPr>
          <p:nvPr>
            <p:ph idx="1"/>
          </p:nvPr>
        </p:nvSpPr>
        <p:spPr/>
        <p:txBody>
          <a:bodyPr>
            <a:normAutofit lnSpcReduction="10000"/>
          </a:bodyPr>
          <a:lstStyle/>
          <a:p>
            <a:pPr marL="0" indent="0">
              <a:buNone/>
            </a:pPr>
            <a:r>
              <a:rPr lang="hu-HU" sz="1800" dirty="0">
                <a:solidFill>
                  <a:srgbClr val="2349AC"/>
                </a:solidFill>
              </a:rPr>
              <a:t>Az irányítási rendszerek alapvető részét képezi a PDCA-ciklus, másnéven a PDCA-modell.</a:t>
            </a:r>
          </a:p>
          <a:p>
            <a:pPr marL="0" indent="0">
              <a:buNone/>
            </a:pPr>
            <a:endParaRPr lang="hu-HU" sz="1800" dirty="0">
              <a:solidFill>
                <a:srgbClr val="2349AC"/>
              </a:solidFill>
            </a:endParaRPr>
          </a:p>
          <a:p>
            <a:pPr marL="0" indent="0">
              <a:buNone/>
            </a:pPr>
            <a:r>
              <a:rPr lang="hu-HU" sz="1800" dirty="0" err="1">
                <a:solidFill>
                  <a:srgbClr val="2349AC"/>
                </a:solidFill>
              </a:rPr>
              <a:t>Plan</a:t>
            </a:r>
            <a:r>
              <a:rPr lang="hu-HU" sz="1800" dirty="0">
                <a:solidFill>
                  <a:srgbClr val="2349AC"/>
                </a:solidFill>
              </a:rPr>
              <a:t> (tervezés): </a:t>
            </a:r>
            <a:r>
              <a:rPr lang="hu-HU" sz="1800" dirty="0"/>
              <a:t>a MEB-kockázatok és MEB-lehetőségek, valamint az egyéb kockázatok és az egyéb lehetőségek meghatározása és felmérése, MEB-célok és -folyamatok kialakítása, amelyek az eredmények eléréséhez szükségesek, összhangban a szervezet MEB politikájával</a:t>
            </a:r>
          </a:p>
          <a:p>
            <a:pPr marL="0" indent="0">
              <a:buNone/>
            </a:pPr>
            <a:endParaRPr lang="hu-HU" sz="1800" dirty="0"/>
          </a:p>
          <a:p>
            <a:pPr marL="0" indent="0">
              <a:buNone/>
            </a:pPr>
            <a:r>
              <a:rPr lang="hu-HU" sz="1800" dirty="0" err="1">
                <a:solidFill>
                  <a:srgbClr val="2349AC"/>
                </a:solidFill>
              </a:rPr>
              <a:t>Do</a:t>
            </a:r>
            <a:r>
              <a:rPr lang="hu-HU" sz="1800" dirty="0">
                <a:solidFill>
                  <a:srgbClr val="2349AC"/>
                </a:solidFill>
              </a:rPr>
              <a:t> (végrehajtás): </a:t>
            </a:r>
            <a:r>
              <a:rPr lang="hu-HU" sz="1800" dirty="0"/>
              <a:t>a folyamatok terv szerinti végrehajtása</a:t>
            </a:r>
          </a:p>
          <a:p>
            <a:pPr marL="0" indent="0">
              <a:buNone/>
            </a:pPr>
            <a:endParaRPr lang="hu-HU" sz="1800" dirty="0"/>
          </a:p>
          <a:p>
            <a:pPr marL="0" indent="0">
              <a:buNone/>
            </a:pPr>
            <a:r>
              <a:rPr lang="hu-HU" sz="1800" dirty="0" err="1">
                <a:solidFill>
                  <a:srgbClr val="2349AC"/>
                </a:solidFill>
              </a:rPr>
              <a:t>Check</a:t>
            </a:r>
            <a:r>
              <a:rPr lang="hu-HU" sz="1800" dirty="0">
                <a:solidFill>
                  <a:srgbClr val="2349AC"/>
                </a:solidFill>
              </a:rPr>
              <a:t> (ellenőrzés): </a:t>
            </a:r>
            <a:r>
              <a:rPr lang="hu-HU" sz="1800" dirty="0"/>
              <a:t>a tevékenységek és folyamatok figyelemmel kísérése és mérése, tekintettel a MEB-politikára és MEB-célokra, valamint az eredmények jelentése</a:t>
            </a:r>
          </a:p>
          <a:p>
            <a:pPr marL="0" indent="0">
              <a:buNone/>
            </a:pPr>
            <a:endParaRPr lang="hu-HU" sz="1800" dirty="0"/>
          </a:p>
          <a:p>
            <a:pPr marL="0" indent="0">
              <a:buNone/>
            </a:pPr>
            <a:r>
              <a:rPr lang="hu-HU" sz="1800" dirty="0" err="1">
                <a:solidFill>
                  <a:srgbClr val="2349AC"/>
                </a:solidFill>
              </a:rPr>
              <a:t>Act</a:t>
            </a:r>
            <a:r>
              <a:rPr lang="hu-HU" sz="1800" dirty="0">
                <a:solidFill>
                  <a:srgbClr val="2349AC"/>
                </a:solidFill>
              </a:rPr>
              <a:t> (intézkedés): </a:t>
            </a:r>
            <a:r>
              <a:rPr lang="hu-HU" sz="1800" dirty="0"/>
              <a:t>intézkedések megtétele a MEB-teljesítmény folyamatos javítására a tervezett eredmények elérése érdekében</a:t>
            </a:r>
            <a:endParaRPr lang="hu-HU" sz="1800" dirty="0">
              <a:solidFill>
                <a:srgbClr val="2349AC"/>
              </a:solidFill>
            </a:endParaRPr>
          </a:p>
          <a:p>
            <a:pPr marL="0" indent="0">
              <a:buNone/>
            </a:pPr>
            <a:endParaRPr lang="hu-HU" sz="1800" dirty="0"/>
          </a:p>
        </p:txBody>
      </p:sp>
    </p:spTree>
    <p:extLst>
      <p:ext uri="{BB962C8B-B14F-4D97-AF65-F5344CB8AC3E}">
        <p14:creationId xmlns:p14="http://schemas.microsoft.com/office/powerpoint/2010/main" val="617471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50680F88-CECE-486D-A133-7950303ACA4E}"/>
              </a:ext>
            </a:extLst>
          </p:cNvPr>
          <p:cNvSpPr>
            <a:spLocks noGrp="1"/>
          </p:cNvSpPr>
          <p:nvPr>
            <p:ph type="title"/>
          </p:nvPr>
        </p:nvSpPr>
        <p:spPr/>
        <p:txBody>
          <a:bodyPr/>
          <a:lstStyle/>
          <a:p>
            <a:r>
              <a:rPr lang="hu-HU" dirty="0"/>
              <a:t>A </a:t>
            </a:r>
            <a:r>
              <a:rPr lang="hu-HU" dirty="0" err="1"/>
              <a:t>kir</a:t>
            </a:r>
            <a:r>
              <a:rPr lang="hu-HU" dirty="0"/>
              <a:t> rendszer célja</a:t>
            </a:r>
          </a:p>
        </p:txBody>
      </p:sp>
      <p:sp>
        <p:nvSpPr>
          <p:cNvPr id="3" name="Tartalom helye 2">
            <a:extLst>
              <a:ext uri="{FF2B5EF4-FFF2-40B4-BE49-F238E27FC236}">
                <a16:creationId xmlns:a16="http://schemas.microsoft.com/office/drawing/2014/main" id="{CDEE23BC-FD1C-4BC9-B303-B47BFF526E7F}"/>
              </a:ext>
            </a:extLst>
          </p:cNvPr>
          <p:cNvSpPr>
            <a:spLocks noGrp="1"/>
          </p:cNvSpPr>
          <p:nvPr>
            <p:ph idx="1"/>
          </p:nvPr>
        </p:nvSpPr>
        <p:spPr>
          <a:effectLst/>
        </p:spPr>
        <p:txBody>
          <a:bodyPr>
            <a:normAutofit/>
          </a:bodyPr>
          <a:lstStyle/>
          <a:p>
            <a:pPr marL="0" indent="0">
              <a:buNone/>
            </a:pPr>
            <a:r>
              <a:rPr lang="hu-HU" sz="1800" dirty="0"/>
              <a:t>Ennek a szabványnak az a célja, hogy keretrendszert biztosítson a szervezetek számára ahhoz, hogy megóvják a környezetet és válaszoljanak a változó környezeti körülményekre, egyensúlyban a társadalmi-gazdasági igényekkel.</a:t>
            </a:r>
          </a:p>
          <a:p>
            <a:pPr marL="0" indent="0">
              <a:buNone/>
            </a:pPr>
            <a:endParaRPr lang="hu-HU" sz="1800" dirty="0">
              <a:solidFill>
                <a:srgbClr val="2349AC"/>
              </a:solidFill>
            </a:endParaRPr>
          </a:p>
          <a:p>
            <a:pPr marL="0" indent="0">
              <a:buNone/>
            </a:pPr>
            <a:r>
              <a:rPr lang="hu-HU" sz="1800" dirty="0"/>
              <a:t>Meghatározza azokat a követelményeket, amelyek képessé tesznek egy szervezetet arra, hogy elérje azokat a tervezett eredményeket, amelyeket környezetközpontú irányítási rendszere számára meghatározott.</a:t>
            </a:r>
          </a:p>
          <a:p>
            <a:pPr marL="0" indent="0">
              <a:buNone/>
            </a:pPr>
            <a:endParaRPr lang="hu-HU" sz="1800" dirty="0">
              <a:solidFill>
                <a:srgbClr val="2349AC"/>
              </a:solidFill>
            </a:endParaRPr>
          </a:p>
          <a:p>
            <a:pPr marL="0" indent="0">
              <a:buNone/>
            </a:pPr>
            <a:r>
              <a:rPr lang="hu-HU" sz="1800" dirty="0"/>
              <a:t>A környezetközpontú irányítás módszeres megközelítése információval láthatja el a felső vezetőséget, hogy hosszú távon sikeres legyen és hozzájárulási lehetőségeket hozzon létre a fenntartható fejlődéshez.</a:t>
            </a:r>
            <a:endParaRPr lang="hu-HU" sz="1800" dirty="0">
              <a:solidFill>
                <a:srgbClr val="2349AC"/>
              </a:solidFill>
            </a:endParaRPr>
          </a:p>
        </p:txBody>
      </p:sp>
    </p:spTree>
    <p:extLst>
      <p:ext uri="{BB962C8B-B14F-4D97-AF65-F5344CB8AC3E}">
        <p14:creationId xmlns:p14="http://schemas.microsoft.com/office/powerpoint/2010/main" val="593896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1A1709A9-C4B0-4946-BAFB-17F925B3A171}"/>
              </a:ext>
            </a:extLst>
          </p:cNvPr>
          <p:cNvSpPr>
            <a:spLocks noGrp="1"/>
          </p:cNvSpPr>
          <p:nvPr>
            <p:ph type="title"/>
          </p:nvPr>
        </p:nvSpPr>
        <p:spPr/>
        <p:txBody>
          <a:bodyPr/>
          <a:lstStyle/>
          <a:p>
            <a:r>
              <a:rPr lang="hu-HU" dirty="0" err="1"/>
              <a:t>Kir</a:t>
            </a:r>
            <a:r>
              <a:rPr lang="hu-HU" dirty="0"/>
              <a:t> előnyei</a:t>
            </a:r>
          </a:p>
        </p:txBody>
      </p:sp>
      <p:sp>
        <p:nvSpPr>
          <p:cNvPr id="3" name="Tartalom helye 2">
            <a:extLst>
              <a:ext uri="{FF2B5EF4-FFF2-40B4-BE49-F238E27FC236}">
                <a16:creationId xmlns:a16="http://schemas.microsoft.com/office/drawing/2014/main" id="{772D04A8-2196-4C93-AD5C-DDC4C481A537}"/>
              </a:ext>
            </a:extLst>
          </p:cNvPr>
          <p:cNvSpPr>
            <a:spLocks noGrp="1"/>
          </p:cNvSpPr>
          <p:nvPr>
            <p:ph idx="1"/>
          </p:nvPr>
        </p:nvSpPr>
        <p:spPr/>
        <p:txBody>
          <a:bodyPr>
            <a:normAutofit lnSpcReduction="10000"/>
          </a:bodyPr>
          <a:lstStyle/>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endParaRPr lang="hu-HU" sz="1600" dirty="0"/>
          </a:p>
          <a:p>
            <a:pPr marL="0" indent="0">
              <a:buNone/>
            </a:pPr>
            <a:r>
              <a:rPr lang="hu-HU" sz="1600" dirty="0">
                <a:solidFill>
                  <a:srgbClr val="2349AC"/>
                </a:solidFill>
              </a:rPr>
              <a:t>Számos pozitív hatás elérhető általa:</a:t>
            </a:r>
          </a:p>
          <a:p>
            <a:pPr marL="0" indent="0">
              <a:buNone/>
            </a:pPr>
            <a:r>
              <a:rPr lang="hu-HU" sz="1600" dirty="0">
                <a:solidFill>
                  <a:srgbClr val="2349AC"/>
                </a:solidFill>
              </a:rPr>
              <a:t> </a:t>
            </a:r>
          </a:p>
          <a:p>
            <a:pPr>
              <a:buFontTx/>
              <a:buChar char="-"/>
            </a:pPr>
            <a:r>
              <a:rPr lang="hu-HU" sz="1600" dirty="0"/>
              <a:t>Környezeti hatások csökkentése</a:t>
            </a:r>
          </a:p>
          <a:p>
            <a:pPr>
              <a:buFontTx/>
              <a:buChar char="-"/>
            </a:pPr>
            <a:r>
              <a:rPr lang="hu-HU" sz="1600" dirty="0"/>
              <a:t>Gazdasági hatékonyság növelése</a:t>
            </a:r>
          </a:p>
          <a:p>
            <a:pPr>
              <a:buFontTx/>
              <a:buChar char="-"/>
            </a:pPr>
            <a:r>
              <a:rPr lang="hu-HU" sz="1600" dirty="0"/>
              <a:t>Külső megítélés javulása és jogszabályi megfelelés biztosítása</a:t>
            </a:r>
          </a:p>
          <a:p>
            <a:pPr>
              <a:buFontTx/>
              <a:buChar char="-"/>
            </a:pPr>
            <a:r>
              <a:rPr lang="hu-HU" sz="1600" dirty="0"/>
              <a:t>Fenntartható fejlődés biztosítása</a:t>
            </a:r>
          </a:p>
          <a:p>
            <a:pPr>
              <a:buFontTx/>
              <a:buChar char="-"/>
            </a:pPr>
            <a:endParaRPr lang="hu-HU" sz="1600" dirty="0"/>
          </a:p>
          <a:p>
            <a:pPr marL="0" indent="0">
              <a:buNone/>
            </a:pPr>
            <a:r>
              <a:rPr lang="hu-HU" sz="1600" dirty="0"/>
              <a:t>Egy szervezetnél a környezetvédelmi megbízott feladata a környezetvédelmi előírások azonosítása, az előírások ismertetése a vezetővel és a hatáskörébe utalt környezetvédelmi feladatok teljesítése.</a:t>
            </a:r>
          </a:p>
          <a:p>
            <a:pPr>
              <a:buFontTx/>
              <a:buChar char="-"/>
            </a:pPr>
            <a:endParaRPr lang="hu-HU" sz="1600" dirty="0">
              <a:solidFill>
                <a:srgbClr val="2349AC"/>
              </a:solidFill>
            </a:endParaRPr>
          </a:p>
        </p:txBody>
      </p:sp>
      <p:sp>
        <p:nvSpPr>
          <p:cNvPr id="7" name="Szövegdoboz 6">
            <a:extLst>
              <a:ext uri="{FF2B5EF4-FFF2-40B4-BE49-F238E27FC236}">
                <a16:creationId xmlns:a16="http://schemas.microsoft.com/office/drawing/2014/main" id="{C216D73F-E1D1-4AC3-9A48-B77C5665B78C}"/>
              </a:ext>
            </a:extLst>
          </p:cNvPr>
          <p:cNvSpPr txBox="1"/>
          <p:nvPr/>
        </p:nvSpPr>
        <p:spPr>
          <a:xfrm>
            <a:off x="683568" y="1700808"/>
            <a:ext cx="7776864" cy="1323439"/>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sz="1600" dirty="0">
                <a:solidFill>
                  <a:srgbClr val="2349AC"/>
                </a:solidFill>
              </a:rPr>
              <a:t>Az ISO 14001 rendszer alkalmazása a környezetvédelmi szempontok fontosságának folyamatos figyelembevételére ösztönzi a szervezetet. A KIR egyik nagy előnye és </a:t>
            </a:r>
            <a:r>
              <a:rPr lang="hu-HU" sz="1600" dirty="0" err="1">
                <a:solidFill>
                  <a:srgbClr val="2349AC"/>
                </a:solidFill>
              </a:rPr>
              <a:t>vonzereje</a:t>
            </a:r>
            <a:r>
              <a:rPr lang="hu-HU" sz="1600" dirty="0">
                <a:solidFill>
                  <a:srgbClr val="2349AC"/>
                </a:solidFill>
              </a:rPr>
              <a:t>, hogy megtakarításokat eredményez. Középpontjában a környezetvédelem áll, és a termelést vagy a szolgáltatást a környezettel összhangban valósítja meg.</a:t>
            </a:r>
          </a:p>
        </p:txBody>
      </p:sp>
    </p:spTree>
    <p:extLst>
      <p:ext uri="{BB962C8B-B14F-4D97-AF65-F5344CB8AC3E}">
        <p14:creationId xmlns:p14="http://schemas.microsoft.com/office/powerpoint/2010/main" val="13433788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049EE92-8F9E-4E1B-B605-AEE6208BF71A}"/>
              </a:ext>
            </a:extLst>
          </p:cNvPr>
          <p:cNvSpPr>
            <a:spLocks noGrp="1"/>
          </p:cNvSpPr>
          <p:nvPr>
            <p:ph type="title"/>
          </p:nvPr>
        </p:nvSpPr>
        <p:spPr/>
        <p:txBody>
          <a:bodyPr/>
          <a:lstStyle/>
          <a:p>
            <a:r>
              <a:rPr lang="hu-HU" dirty="0"/>
              <a:t>A </a:t>
            </a:r>
            <a:r>
              <a:rPr lang="hu-HU" dirty="0" err="1"/>
              <a:t>kir</a:t>
            </a:r>
            <a:r>
              <a:rPr lang="hu-HU" dirty="0"/>
              <a:t> felépítése</a:t>
            </a:r>
          </a:p>
        </p:txBody>
      </p:sp>
      <p:pic>
        <p:nvPicPr>
          <p:cNvPr id="2050" name="Picture 2">
            <a:extLst>
              <a:ext uri="{FF2B5EF4-FFF2-40B4-BE49-F238E27FC236}">
                <a16:creationId xmlns:a16="http://schemas.microsoft.com/office/drawing/2014/main" id="{33689199-F1CA-4AB3-BEB2-D1324B7724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8" y="1602839"/>
            <a:ext cx="7776864" cy="519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07085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cím 4">
            <a:extLst>
              <a:ext uri="{FF2B5EF4-FFF2-40B4-BE49-F238E27FC236}">
                <a16:creationId xmlns:a16="http://schemas.microsoft.com/office/drawing/2014/main" id="{2CC38AB0-FEA0-438B-9F40-DA91760576E8}"/>
              </a:ext>
            </a:extLst>
          </p:cNvPr>
          <p:cNvSpPr>
            <a:spLocks noGrp="1"/>
          </p:cNvSpPr>
          <p:nvPr>
            <p:ph idx="1"/>
          </p:nvPr>
        </p:nvSpPr>
        <p:spPr/>
        <p:txBody>
          <a:bodyPr>
            <a:normAutofit/>
          </a:bodyPr>
          <a:lstStyle/>
          <a:p>
            <a:pPr marL="0" indent="0" algn="ctr">
              <a:buNone/>
            </a:pPr>
            <a:r>
              <a:rPr lang="hu-HU" dirty="0"/>
              <a:t>IV.</a:t>
            </a:r>
          </a:p>
          <a:p>
            <a:endParaRPr lang="hu-HU" b="1" dirty="0"/>
          </a:p>
          <a:p>
            <a:pPr marL="0" indent="0" algn="ctr">
              <a:buNone/>
            </a:pPr>
            <a:r>
              <a:rPr lang="hu-HU" dirty="0"/>
              <a:t>Auditálás gyakorlata</a:t>
            </a:r>
          </a:p>
          <a:p>
            <a:endParaRPr lang="hu-HU" sz="1500" dirty="0"/>
          </a:p>
          <a:p>
            <a:pPr marL="0" indent="0">
              <a:buNone/>
            </a:pPr>
            <a:endParaRPr lang="hu-HU" sz="1500" dirty="0"/>
          </a:p>
          <a:p>
            <a:pPr marL="0" indent="0">
              <a:buNone/>
            </a:pPr>
            <a:endParaRPr lang="hu-HU" sz="1500" dirty="0"/>
          </a:p>
          <a:p>
            <a:pPr marL="0" indent="0">
              <a:buNone/>
            </a:pPr>
            <a:endParaRPr lang="hu-HU" sz="1500" dirty="0"/>
          </a:p>
          <a:p>
            <a:pPr marL="0" indent="0" algn="ctr">
              <a:buNone/>
            </a:pPr>
            <a:r>
              <a:rPr lang="hu-HU" sz="1600" dirty="0"/>
              <a:t>Részletes tájékoztatás: </a:t>
            </a:r>
            <a:r>
              <a:rPr lang="hu-HU" sz="1600" dirty="0">
                <a:hlinkClick r:id="rId2"/>
              </a:rPr>
              <a:t>https://kepezz.hu/VideoLibraryArticle/Details/6</a:t>
            </a:r>
            <a:r>
              <a:rPr lang="hu-HU" sz="1600" dirty="0"/>
              <a:t> </a:t>
            </a:r>
          </a:p>
          <a:p>
            <a:pPr marL="0" indent="0" algn="ctr">
              <a:buNone/>
            </a:pPr>
            <a:r>
              <a:rPr lang="hu-HU" sz="1600" dirty="0"/>
              <a:t> (regisztráció után)</a:t>
            </a:r>
          </a:p>
          <a:p>
            <a:endParaRPr lang="hu-HU" sz="1600" dirty="0"/>
          </a:p>
          <a:p>
            <a:pPr marL="0" indent="0">
              <a:buNone/>
            </a:pPr>
            <a:endParaRPr lang="hu-HU" dirty="0"/>
          </a:p>
        </p:txBody>
      </p:sp>
    </p:spTree>
    <p:extLst>
      <p:ext uri="{BB962C8B-B14F-4D97-AF65-F5344CB8AC3E}">
        <p14:creationId xmlns:p14="http://schemas.microsoft.com/office/powerpoint/2010/main" val="5028704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D35ABC3F-95BC-4DB9-B9F7-CCDAF5970794}"/>
              </a:ext>
            </a:extLst>
          </p:cNvPr>
          <p:cNvSpPr>
            <a:spLocks noGrp="1"/>
          </p:cNvSpPr>
          <p:nvPr>
            <p:ph type="title"/>
          </p:nvPr>
        </p:nvSpPr>
        <p:spPr/>
        <p:txBody>
          <a:bodyPr/>
          <a:lstStyle/>
          <a:p>
            <a:r>
              <a:rPr lang="hu-HU" dirty="0"/>
              <a:t>Auditálás gyakorlata</a:t>
            </a:r>
          </a:p>
        </p:txBody>
      </p:sp>
      <p:sp>
        <p:nvSpPr>
          <p:cNvPr id="3" name="Tartalom helye 2">
            <a:extLst>
              <a:ext uri="{FF2B5EF4-FFF2-40B4-BE49-F238E27FC236}">
                <a16:creationId xmlns:a16="http://schemas.microsoft.com/office/drawing/2014/main" id="{0A510DC5-D585-4A1C-80C5-63F77C70F67D}"/>
              </a:ext>
            </a:extLst>
          </p:cNvPr>
          <p:cNvSpPr>
            <a:spLocks noGrp="1"/>
          </p:cNvSpPr>
          <p:nvPr>
            <p:ph idx="1"/>
          </p:nvPr>
        </p:nvSpPr>
        <p:spPr/>
        <p:txBody>
          <a:bodyPr>
            <a:normAutofit/>
          </a:bodyPr>
          <a:lstStyle/>
          <a:p>
            <a:pPr marL="0" indent="0">
              <a:buNone/>
            </a:pPr>
            <a:r>
              <a:rPr lang="hu-HU" sz="1800" dirty="0"/>
              <a:t>Az auditálásról az ISO 19011 jelzetű, Útmutató irányítási rendszerek auditálásához című szabvány rendelkezik. A szabvány legújabb változata 2018. júliusában került kiadásra, ISO 19011:2018 jelzettel. </a:t>
            </a:r>
          </a:p>
          <a:p>
            <a:pPr marL="0" indent="0">
              <a:buNone/>
            </a:pPr>
            <a:endParaRPr lang="hu-HU" sz="1800" dirty="0"/>
          </a:p>
          <a:p>
            <a:pPr marL="0" indent="0">
              <a:buNone/>
            </a:pPr>
            <a:r>
              <a:rPr lang="hu-HU" sz="1800" dirty="0">
                <a:solidFill>
                  <a:srgbClr val="2349AC"/>
                </a:solidFill>
              </a:rPr>
              <a:t>Magyarországon a MSZ EN ISO 19011:2018 jelzetű szabvány van érvényben.</a:t>
            </a:r>
          </a:p>
          <a:p>
            <a:pPr marL="0" indent="0">
              <a:buNone/>
            </a:pPr>
            <a:endParaRPr lang="hu-HU" sz="1800" dirty="0"/>
          </a:p>
          <a:p>
            <a:pPr marL="0" indent="0">
              <a:buNone/>
            </a:pPr>
            <a:r>
              <a:rPr lang="hu-HU" sz="1800" dirty="0"/>
              <a:t>Ez a nemzetközi szabvány nem követelményeket állapít meg, hanem útmutatást ad az auditprogram irányításához, az irányítási rendszer auditjának megtervezéséhez és végrehajtásához, valamint egy </a:t>
            </a:r>
            <a:r>
              <a:rPr lang="hu-HU" sz="1800" dirty="0" err="1"/>
              <a:t>auditor</a:t>
            </a:r>
            <a:r>
              <a:rPr lang="hu-HU" sz="1800" dirty="0"/>
              <a:t> és egy auditcsoport felkészültségéhez és értékeléséhez.</a:t>
            </a:r>
          </a:p>
          <a:p>
            <a:pPr marL="0" indent="0">
              <a:buNone/>
            </a:pPr>
            <a:endParaRPr lang="hu-HU" sz="1800" dirty="0"/>
          </a:p>
          <a:p>
            <a:pPr marL="0" indent="0">
              <a:buNone/>
            </a:pPr>
            <a:endParaRPr lang="hu-HU" sz="1800" dirty="0"/>
          </a:p>
        </p:txBody>
      </p:sp>
    </p:spTree>
    <p:extLst>
      <p:ext uri="{BB962C8B-B14F-4D97-AF65-F5344CB8AC3E}">
        <p14:creationId xmlns:p14="http://schemas.microsoft.com/office/powerpoint/2010/main" val="12423856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43DD895B-E89A-402C-BE0C-D5ED84BD5746}"/>
              </a:ext>
            </a:extLst>
          </p:cNvPr>
          <p:cNvSpPr>
            <a:spLocks noGrp="1"/>
          </p:cNvSpPr>
          <p:nvPr>
            <p:ph type="title"/>
          </p:nvPr>
        </p:nvSpPr>
        <p:spPr/>
        <p:txBody>
          <a:bodyPr/>
          <a:lstStyle/>
          <a:p>
            <a:r>
              <a:rPr lang="hu-HU" dirty="0"/>
              <a:t>Az ISO 19011 szabvány felépítése</a:t>
            </a:r>
          </a:p>
        </p:txBody>
      </p:sp>
      <p:sp>
        <p:nvSpPr>
          <p:cNvPr id="3" name="Tartalom helye 2">
            <a:extLst>
              <a:ext uri="{FF2B5EF4-FFF2-40B4-BE49-F238E27FC236}">
                <a16:creationId xmlns:a16="http://schemas.microsoft.com/office/drawing/2014/main" id="{B1AC41DF-2AEC-47A7-A968-8FA79C86A0EA}"/>
              </a:ext>
            </a:extLst>
          </p:cNvPr>
          <p:cNvSpPr>
            <a:spLocks noGrp="1"/>
          </p:cNvSpPr>
          <p:nvPr>
            <p:ph idx="1"/>
          </p:nvPr>
        </p:nvSpPr>
        <p:spPr/>
        <p:txBody>
          <a:bodyPr>
            <a:normAutofit/>
          </a:bodyPr>
          <a:lstStyle/>
          <a:p>
            <a:pPr>
              <a:buFontTx/>
              <a:buChar char="-"/>
            </a:pPr>
            <a:r>
              <a:rPr lang="hu-HU" sz="1800" dirty="0"/>
              <a:t>a 3. fejezet megállapítja az ebben a nemzetközi szabványban használt szakkifejezéseket és meghatározásukat</a:t>
            </a:r>
          </a:p>
          <a:p>
            <a:pPr>
              <a:buFontTx/>
              <a:buChar char="-"/>
            </a:pPr>
            <a:r>
              <a:rPr lang="hu-HU" sz="1800" dirty="0"/>
              <a:t>a 4. fejezet leírja azokat az alapelveket, amelyeken az auditálás alapul</a:t>
            </a:r>
          </a:p>
          <a:p>
            <a:pPr>
              <a:buFontTx/>
              <a:buChar char="-"/>
            </a:pPr>
            <a:r>
              <a:rPr lang="hu-HU" sz="1800" dirty="0"/>
              <a:t>az 5. fejezet útmutatást nyújt egy auditprogram irányításához, azon belül a </a:t>
            </a:r>
            <a:r>
              <a:rPr lang="hu-HU" sz="1800" dirty="0" err="1"/>
              <a:t>a</a:t>
            </a:r>
            <a:r>
              <a:rPr lang="hu-HU" sz="1800" dirty="0"/>
              <a:t> célok meghatározásához, az auditprogram kockázatainak és lehetőségeinek meghatározásához és értékeléséhez, az auditprogram kidolgozásához és megvalósításához, figyelemmel kíséréséhez, valamint az auditprogram átvizsgálásához és fejlesztéséhez</a:t>
            </a:r>
          </a:p>
          <a:p>
            <a:pPr>
              <a:buFontTx/>
              <a:buChar char="-"/>
            </a:pPr>
            <a:r>
              <a:rPr lang="hu-HU" sz="1800" dirty="0"/>
              <a:t>a 6. fejezet útmutatást nyújt egy irányítási rendszer auditjának végrehajtásához</a:t>
            </a:r>
          </a:p>
          <a:p>
            <a:pPr>
              <a:buFontTx/>
              <a:buChar char="-"/>
            </a:pPr>
            <a:r>
              <a:rPr lang="hu-HU" sz="1800" dirty="0"/>
              <a:t>a 7. fejezet útmutatást nyújt az irányításirendszer-</a:t>
            </a:r>
            <a:r>
              <a:rPr lang="hu-HU" sz="1800" dirty="0" err="1"/>
              <a:t>auditorok</a:t>
            </a:r>
            <a:r>
              <a:rPr lang="hu-HU" sz="1800" dirty="0"/>
              <a:t> és -auditcsoportok felkészültségéhez és értékeléséhez</a:t>
            </a:r>
          </a:p>
          <a:p>
            <a:pPr>
              <a:buFontTx/>
              <a:buChar char="-"/>
            </a:pPr>
            <a:r>
              <a:rPr lang="hu-HU" sz="1800" dirty="0"/>
              <a:t>a melléklet tájékoztatásul további útmutatást nyújt </a:t>
            </a:r>
            <a:r>
              <a:rPr lang="hu-HU" sz="1800" dirty="0" err="1"/>
              <a:t>auditorok</a:t>
            </a:r>
            <a:r>
              <a:rPr lang="hu-HU" sz="1800" dirty="0"/>
              <a:t> számára az auditok megtervezéséhez és végrehajtásához</a:t>
            </a:r>
          </a:p>
        </p:txBody>
      </p:sp>
    </p:spTree>
    <p:extLst>
      <p:ext uri="{BB962C8B-B14F-4D97-AF65-F5344CB8AC3E}">
        <p14:creationId xmlns:p14="http://schemas.microsoft.com/office/powerpoint/2010/main" val="621087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66B8B37-E056-4A99-82D1-19D23DF43EF6}"/>
              </a:ext>
            </a:extLst>
          </p:cNvPr>
          <p:cNvSpPr>
            <a:spLocks noGrp="1"/>
          </p:cNvSpPr>
          <p:nvPr>
            <p:ph type="title"/>
          </p:nvPr>
        </p:nvSpPr>
        <p:spPr/>
        <p:txBody>
          <a:bodyPr/>
          <a:lstStyle/>
          <a:p>
            <a:r>
              <a:rPr lang="hu-HU" dirty="0"/>
              <a:t>Tanúsítási folyamat és ciklusok</a:t>
            </a:r>
          </a:p>
        </p:txBody>
      </p:sp>
      <p:sp>
        <p:nvSpPr>
          <p:cNvPr id="3" name="Tartalom helye 2">
            <a:extLst>
              <a:ext uri="{FF2B5EF4-FFF2-40B4-BE49-F238E27FC236}">
                <a16:creationId xmlns:a16="http://schemas.microsoft.com/office/drawing/2014/main" id="{A41F9E5A-DE1E-4501-931B-AF1A571EC0A8}"/>
              </a:ext>
            </a:extLst>
          </p:cNvPr>
          <p:cNvSpPr>
            <a:spLocks noGrp="1"/>
          </p:cNvSpPr>
          <p:nvPr>
            <p:ph idx="1"/>
          </p:nvPr>
        </p:nvSpPr>
        <p:spPr>
          <a:xfrm>
            <a:off x="457200" y="1600201"/>
            <a:ext cx="8229600" cy="2836912"/>
          </a:xfrm>
        </p:spPr>
        <p:txBody>
          <a:bodyPr>
            <a:normAutofit/>
          </a:bodyPr>
          <a:lstStyle/>
          <a:p>
            <a:pPr marL="0" indent="0">
              <a:buNone/>
            </a:pPr>
            <a:r>
              <a:rPr lang="hu-HU" sz="1800" dirty="0"/>
              <a:t>Egy akkreditált tanúsító szervezet által kiállított tanúsítvány a kiállítástól számítva három évig érvényes, amely időszak alatt különböző típusú és mélységű auditok végrehajtására kerül sor.</a:t>
            </a:r>
          </a:p>
          <a:p>
            <a:pPr marL="0" indent="0">
              <a:buNone/>
            </a:pPr>
            <a:endParaRPr lang="hu-HU" sz="1800" dirty="0"/>
          </a:p>
          <a:p>
            <a:pPr marL="0" indent="0">
              <a:buNone/>
            </a:pPr>
            <a:r>
              <a:rPr lang="hu-HU" sz="1800" dirty="0">
                <a:solidFill>
                  <a:srgbClr val="2349AC"/>
                </a:solidFill>
              </a:rPr>
              <a:t>Kezdeti (vagy tanúsító) audit, amely két szakaszból áll:</a:t>
            </a:r>
          </a:p>
          <a:p>
            <a:pPr>
              <a:buFontTx/>
              <a:buChar char="-"/>
            </a:pPr>
            <a:r>
              <a:rPr lang="hu-HU" sz="1600" dirty="0"/>
              <a:t>1. szakasz: előkészítő szakasz</a:t>
            </a:r>
          </a:p>
          <a:p>
            <a:pPr>
              <a:buFontTx/>
              <a:buChar char="-"/>
            </a:pPr>
            <a:r>
              <a:rPr lang="hu-HU" sz="1600" dirty="0"/>
              <a:t>2. szakasz: tanúsító szakasz</a:t>
            </a:r>
          </a:p>
          <a:p>
            <a:pPr marL="0" indent="0">
              <a:buNone/>
            </a:pPr>
            <a:r>
              <a:rPr lang="hu-HU" sz="1600" dirty="0">
                <a:solidFill>
                  <a:srgbClr val="2349AC"/>
                </a:solidFill>
              </a:rPr>
              <a:t>Felügyeleti auditok</a:t>
            </a:r>
          </a:p>
          <a:p>
            <a:pPr marL="0" indent="0">
              <a:buNone/>
            </a:pPr>
            <a:r>
              <a:rPr lang="hu-HU" sz="1600" dirty="0">
                <a:solidFill>
                  <a:srgbClr val="2349AC"/>
                </a:solidFill>
              </a:rPr>
              <a:t>Megújító auditok</a:t>
            </a:r>
          </a:p>
          <a:p>
            <a:pPr marL="0" indent="0">
              <a:buNone/>
            </a:pPr>
            <a:endParaRPr lang="hu-HU" sz="1600" dirty="0">
              <a:solidFill>
                <a:srgbClr val="2349AC"/>
              </a:solidFill>
            </a:endParaRPr>
          </a:p>
          <a:p>
            <a:pPr>
              <a:buFontTx/>
              <a:buChar char="-"/>
            </a:pPr>
            <a:endParaRPr lang="hu-HU" sz="1600" dirty="0"/>
          </a:p>
        </p:txBody>
      </p:sp>
      <p:sp>
        <p:nvSpPr>
          <p:cNvPr id="4" name="Rectangle 2">
            <a:extLst>
              <a:ext uri="{FF2B5EF4-FFF2-40B4-BE49-F238E27FC236}">
                <a16:creationId xmlns:a16="http://schemas.microsoft.com/office/drawing/2014/main" id="{A3A34299-6787-4DE2-8D34-BFF5C5EA16DD}"/>
              </a:ext>
            </a:extLst>
          </p:cNvPr>
          <p:cNvSpPr>
            <a:spLocks noChangeArrowheads="1"/>
          </p:cNvSpPr>
          <p:nvPr/>
        </p:nvSpPr>
        <p:spPr bwMode="auto">
          <a:xfrm flipV="1">
            <a:off x="269589" y="5130409"/>
            <a:ext cx="8229600" cy="541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hu-HU"/>
          </a:p>
        </p:txBody>
      </p:sp>
      <p:pic>
        <p:nvPicPr>
          <p:cNvPr id="4097" name="Picture 1">
            <a:extLst>
              <a:ext uri="{FF2B5EF4-FFF2-40B4-BE49-F238E27FC236}">
                <a16:creationId xmlns:a16="http://schemas.microsoft.com/office/drawing/2014/main" id="{BC5A365C-03CB-4BDD-8D04-DED1896DDD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4842380"/>
            <a:ext cx="7389466" cy="16198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95956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AA71240-7D5F-48BD-876B-1B066D61FDBF}"/>
              </a:ext>
            </a:extLst>
          </p:cNvPr>
          <p:cNvSpPr>
            <a:spLocks noGrp="1"/>
          </p:cNvSpPr>
          <p:nvPr>
            <p:ph type="title"/>
          </p:nvPr>
        </p:nvSpPr>
        <p:spPr/>
        <p:txBody>
          <a:bodyPr/>
          <a:lstStyle/>
          <a:p>
            <a:r>
              <a:rPr lang="hu-HU" dirty="0"/>
              <a:t>Az auditálás alapelvei</a:t>
            </a:r>
          </a:p>
        </p:txBody>
      </p:sp>
      <p:sp>
        <p:nvSpPr>
          <p:cNvPr id="3" name="Tartalom helye 2">
            <a:extLst>
              <a:ext uri="{FF2B5EF4-FFF2-40B4-BE49-F238E27FC236}">
                <a16:creationId xmlns:a16="http://schemas.microsoft.com/office/drawing/2014/main" id="{188567CD-5C73-4E74-B7A5-D7074A0E7DED}"/>
              </a:ext>
            </a:extLst>
          </p:cNvPr>
          <p:cNvSpPr>
            <a:spLocks noGrp="1"/>
          </p:cNvSpPr>
          <p:nvPr>
            <p:ph idx="1"/>
          </p:nvPr>
        </p:nvSpPr>
        <p:spPr/>
        <p:txBody>
          <a:bodyPr>
            <a:normAutofit/>
          </a:bodyPr>
          <a:lstStyle/>
          <a:p>
            <a:pPr marL="0" indent="0">
              <a:buNone/>
            </a:pPr>
            <a:r>
              <a:rPr lang="hu-HU" sz="1800" dirty="0">
                <a:solidFill>
                  <a:srgbClr val="2349AC"/>
                </a:solidFill>
              </a:rPr>
              <a:t>Az auditálásnak 7 alapelve van:</a:t>
            </a:r>
          </a:p>
          <a:p>
            <a:pPr marL="0" indent="0">
              <a:buNone/>
            </a:pPr>
            <a:endParaRPr lang="hu-HU" sz="1800" dirty="0">
              <a:solidFill>
                <a:srgbClr val="2349AC"/>
              </a:solidFill>
            </a:endParaRPr>
          </a:p>
          <a:p>
            <a:pPr>
              <a:buFontTx/>
              <a:buChar char="-"/>
            </a:pPr>
            <a:r>
              <a:rPr lang="hu-HU" sz="1700" dirty="0"/>
              <a:t>tisztességes magatartás: a szakmai hozzáértés alapja</a:t>
            </a:r>
          </a:p>
          <a:p>
            <a:pPr>
              <a:buFontTx/>
              <a:buChar char="-"/>
            </a:pPr>
            <a:r>
              <a:rPr lang="hu-HU" sz="1700" dirty="0"/>
              <a:t>tárgyilagos beszámolás: a valóságnak megfelelő és pontos jelentés kötelezettsége </a:t>
            </a:r>
          </a:p>
          <a:p>
            <a:pPr>
              <a:buFontTx/>
              <a:buChar char="-"/>
            </a:pPr>
            <a:r>
              <a:rPr lang="hu-HU" sz="1700" dirty="0"/>
              <a:t>kellő szakmai gondosság: szorgalom és ítélőképesség alkalmazása az auditálás során</a:t>
            </a:r>
          </a:p>
          <a:p>
            <a:pPr>
              <a:buFontTx/>
              <a:buChar char="-"/>
            </a:pPr>
            <a:r>
              <a:rPr lang="hu-HU" sz="1700" dirty="0"/>
              <a:t>bizalmasság: az információk biztonsága</a:t>
            </a:r>
          </a:p>
          <a:p>
            <a:pPr>
              <a:buFontTx/>
              <a:buChar char="-"/>
            </a:pPr>
            <a:r>
              <a:rPr lang="hu-HU" sz="1700" dirty="0"/>
              <a:t>függetlenség: az audit </a:t>
            </a:r>
            <a:r>
              <a:rPr lang="hu-HU" sz="1700" dirty="0" err="1"/>
              <a:t>pártatlanságának</a:t>
            </a:r>
            <a:r>
              <a:rPr lang="hu-HU" sz="1700" dirty="0"/>
              <a:t> és az auditkövetkeztetések objektivitásának alapja</a:t>
            </a:r>
          </a:p>
          <a:p>
            <a:pPr>
              <a:buFontTx/>
              <a:buChar char="-"/>
            </a:pPr>
            <a:r>
              <a:rPr lang="hu-HU" sz="1700" dirty="0"/>
              <a:t>bizonyítékokon alapuló megközelítés: ez az ésszerű módja annak, hogy – módszeres auditfolyamatban – megbízható és reprodukálható auditkövetkeztetésekre jussanak</a:t>
            </a:r>
          </a:p>
          <a:p>
            <a:pPr>
              <a:buFontTx/>
              <a:buChar char="-"/>
            </a:pPr>
            <a:r>
              <a:rPr lang="hu-HU" sz="1700" dirty="0"/>
              <a:t>kockázatalapú megközelítés: olyan audit megközelítés, amely figyelembe veszi a kockázatokat és a lehetőségeket</a:t>
            </a:r>
            <a:endParaRPr lang="hu-HU" sz="1700" dirty="0">
              <a:solidFill>
                <a:srgbClr val="2349AC"/>
              </a:solidFill>
            </a:endParaRPr>
          </a:p>
        </p:txBody>
      </p:sp>
    </p:spTree>
    <p:extLst>
      <p:ext uri="{BB962C8B-B14F-4D97-AF65-F5344CB8AC3E}">
        <p14:creationId xmlns:p14="http://schemas.microsoft.com/office/powerpoint/2010/main" val="13296854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3CFDE508-64F9-4B6E-8354-8D3FBF2C858F}"/>
              </a:ext>
            </a:extLst>
          </p:cNvPr>
          <p:cNvSpPr>
            <a:spLocks noGrp="1"/>
          </p:cNvSpPr>
          <p:nvPr>
            <p:ph type="title"/>
          </p:nvPr>
        </p:nvSpPr>
        <p:spPr/>
        <p:txBody>
          <a:bodyPr>
            <a:normAutofit fontScale="90000"/>
          </a:bodyPr>
          <a:lstStyle/>
          <a:p>
            <a:r>
              <a:rPr lang="hu-HU" dirty="0"/>
              <a:t>Az auditprogram irányítása, végrehajtása</a:t>
            </a:r>
          </a:p>
        </p:txBody>
      </p:sp>
      <p:sp>
        <p:nvSpPr>
          <p:cNvPr id="3" name="Tartalom helye 2">
            <a:extLst>
              <a:ext uri="{FF2B5EF4-FFF2-40B4-BE49-F238E27FC236}">
                <a16:creationId xmlns:a16="http://schemas.microsoft.com/office/drawing/2014/main" id="{07770917-9C85-4685-A6A2-19664DE5B632}"/>
              </a:ext>
            </a:extLst>
          </p:cNvPr>
          <p:cNvSpPr>
            <a:spLocks noGrp="1"/>
          </p:cNvSpPr>
          <p:nvPr>
            <p:ph idx="1"/>
          </p:nvPr>
        </p:nvSpPr>
        <p:spPr/>
        <p:txBody>
          <a:bodyPr>
            <a:normAutofit/>
          </a:bodyPr>
          <a:lstStyle/>
          <a:p>
            <a:pPr marL="0" indent="0">
              <a:buNone/>
            </a:pPr>
            <a:endParaRPr lang="hu-HU" sz="1800" dirty="0"/>
          </a:p>
          <a:p>
            <a:pPr marL="0" indent="0">
              <a:buNone/>
            </a:pPr>
            <a:endParaRPr lang="hu-HU" sz="1800" dirty="0"/>
          </a:p>
          <a:p>
            <a:pPr marL="0" indent="0">
              <a:buNone/>
            </a:pPr>
            <a:endParaRPr lang="hu-HU" sz="1800" dirty="0"/>
          </a:p>
          <a:p>
            <a:pPr marL="0" indent="0">
              <a:buNone/>
            </a:pPr>
            <a:endParaRPr lang="hu-HU" sz="1800" dirty="0"/>
          </a:p>
          <a:p>
            <a:pPr>
              <a:buFontTx/>
              <a:buChar char="-"/>
            </a:pPr>
            <a:r>
              <a:rPr lang="hu-HU" sz="1800" dirty="0"/>
              <a:t>Az audit elindítása</a:t>
            </a:r>
          </a:p>
          <a:p>
            <a:pPr>
              <a:buFontTx/>
              <a:buChar char="-"/>
            </a:pPr>
            <a:r>
              <a:rPr lang="hu-HU" sz="1800" dirty="0"/>
              <a:t>Az audittevékenységek előkészítése</a:t>
            </a:r>
          </a:p>
          <a:p>
            <a:pPr>
              <a:buFontTx/>
              <a:buChar char="-"/>
            </a:pPr>
            <a:r>
              <a:rPr lang="hu-HU" sz="1800" dirty="0"/>
              <a:t>Az audittevékenységek végrehajtása</a:t>
            </a:r>
          </a:p>
          <a:p>
            <a:pPr>
              <a:buFontTx/>
              <a:buChar char="-"/>
            </a:pPr>
            <a:r>
              <a:rPr lang="hu-HU" sz="1800" dirty="0"/>
              <a:t>Az auditjelentés elkészítése és elosztása</a:t>
            </a:r>
          </a:p>
          <a:p>
            <a:pPr>
              <a:buFontTx/>
              <a:buChar char="-"/>
            </a:pPr>
            <a:r>
              <a:rPr lang="hu-HU" sz="1800" dirty="0"/>
              <a:t>Az audit befejezése</a:t>
            </a:r>
          </a:p>
          <a:p>
            <a:pPr>
              <a:buFontTx/>
              <a:buChar char="-"/>
            </a:pPr>
            <a:r>
              <a:rPr lang="hu-HU" sz="1800" dirty="0"/>
              <a:t>Az auditot követő tevékenységek végrehajtása</a:t>
            </a:r>
          </a:p>
          <a:p>
            <a:pPr marL="0" indent="0">
              <a:buNone/>
            </a:pPr>
            <a:endParaRPr lang="hu-HU" sz="1800" dirty="0">
              <a:solidFill>
                <a:srgbClr val="FF0000"/>
              </a:solidFill>
            </a:endParaRPr>
          </a:p>
        </p:txBody>
      </p:sp>
      <p:sp>
        <p:nvSpPr>
          <p:cNvPr id="7" name="Szövegdoboz 6">
            <a:extLst>
              <a:ext uri="{FF2B5EF4-FFF2-40B4-BE49-F238E27FC236}">
                <a16:creationId xmlns:a16="http://schemas.microsoft.com/office/drawing/2014/main" id="{F18C1347-9047-43BE-AE1A-A6CD354BEB5F}"/>
              </a:ext>
            </a:extLst>
          </p:cNvPr>
          <p:cNvSpPr txBox="1"/>
          <p:nvPr/>
        </p:nvSpPr>
        <p:spPr>
          <a:xfrm>
            <a:off x="755576" y="1700808"/>
            <a:ext cx="7632848" cy="923330"/>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algn="just"/>
            <a:r>
              <a:rPr lang="hu-HU" dirty="0">
                <a:solidFill>
                  <a:srgbClr val="2349AC"/>
                </a:solidFill>
              </a:rPr>
              <a:t>Az auditprogram tartalmazza azokat az információkat és erőforrásokat, amelyek az auditok eredményes és hatékony megszervezéséhez és végrehajtásához szükségesek a megadott időkereten belül.</a:t>
            </a:r>
          </a:p>
        </p:txBody>
      </p:sp>
    </p:spTree>
    <p:extLst>
      <p:ext uri="{BB962C8B-B14F-4D97-AF65-F5344CB8AC3E}">
        <p14:creationId xmlns:p14="http://schemas.microsoft.com/office/powerpoint/2010/main" val="117176675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8EDCBF6E-EBA7-4364-88E9-D96493D1832B}"/>
              </a:ext>
            </a:extLst>
          </p:cNvPr>
          <p:cNvSpPr>
            <a:spLocks noGrp="1"/>
          </p:cNvSpPr>
          <p:nvPr>
            <p:ph type="title"/>
          </p:nvPr>
        </p:nvSpPr>
        <p:spPr/>
        <p:txBody>
          <a:bodyPr/>
          <a:lstStyle/>
          <a:p>
            <a:r>
              <a:rPr lang="hu-HU" dirty="0"/>
              <a:t>Belső audit</a:t>
            </a:r>
          </a:p>
        </p:txBody>
      </p:sp>
      <p:sp>
        <p:nvSpPr>
          <p:cNvPr id="3" name="Tartalom helye 2">
            <a:extLst>
              <a:ext uri="{FF2B5EF4-FFF2-40B4-BE49-F238E27FC236}">
                <a16:creationId xmlns:a16="http://schemas.microsoft.com/office/drawing/2014/main" id="{B9E9C0A1-2183-4A20-91E5-780C3DF4EF92}"/>
              </a:ext>
            </a:extLst>
          </p:cNvPr>
          <p:cNvSpPr>
            <a:spLocks noGrp="1"/>
          </p:cNvSpPr>
          <p:nvPr>
            <p:ph idx="1"/>
          </p:nvPr>
        </p:nvSpPr>
        <p:spPr/>
        <p:txBody>
          <a:bodyPr>
            <a:normAutofit/>
          </a:bodyPr>
          <a:lstStyle/>
          <a:p>
            <a:pPr marL="0" indent="0">
              <a:buNone/>
            </a:pPr>
            <a:r>
              <a:rPr lang="hu-HU" sz="1800" dirty="0"/>
              <a:t>A belső audit tevékenység során a kijelölt belső </a:t>
            </a:r>
            <a:r>
              <a:rPr lang="hu-HU" sz="1800" dirty="0" err="1"/>
              <a:t>auditor</a:t>
            </a:r>
            <a:r>
              <a:rPr lang="hu-HU" sz="1800" dirty="0"/>
              <a:t> a kialakított irányítási rendszer követelményeinek való megfelelőségére keres igazolást és fejlesztési lehetőségeket.</a:t>
            </a:r>
          </a:p>
          <a:p>
            <a:pPr marL="0" indent="0">
              <a:buNone/>
            </a:pPr>
            <a:endParaRPr lang="hu-HU" sz="1800" dirty="0"/>
          </a:p>
          <a:p>
            <a:pPr marL="0" indent="0">
              <a:buNone/>
            </a:pPr>
            <a:r>
              <a:rPr lang="hu-HU" sz="1800" dirty="0">
                <a:solidFill>
                  <a:srgbClr val="2349AC"/>
                </a:solidFill>
              </a:rPr>
              <a:t>Belső </a:t>
            </a:r>
            <a:r>
              <a:rPr lang="hu-HU" sz="1800" dirty="0" err="1">
                <a:solidFill>
                  <a:srgbClr val="2349AC"/>
                </a:solidFill>
              </a:rPr>
              <a:t>auditor</a:t>
            </a:r>
            <a:r>
              <a:rPr lang="hu-HU" sz="1800" dirty="0">
                <a:solidFill>
                  <a:srgbClr val="2349AC"/>
                </a:solidFill>
              </a:rPr>
              <a:t>:</a:t>
            </a:r>
          </a:p>
          <a:p>
            <a:pPr marL="0" indent="0">
              <a:buNone/>
            </a:pPr>
            <a:endParaRPr lang="hu-HU" sz="1800" dirty="0">
              <a:solidFill>
                <a:srgbClr val="2349AC"/>
              </a:solidFill>
            </a:endParaRPr>
          </a:p>
          <a:p>
            <a:pPr>
              <a:buFontTx/>
              <a:buChar char="-"/>
            </a:pPr>
            <a:r>
              <a:rPr lang="hu-HU" sz="1800" dirty="0"/>
              <a:t>legyen független az auditált tevékenységtől, mentes legyen az elfogultságtól és összeférhetetlenségtől</a:t>
            </a:r>
          </a:p>
          <a:p>
            <a:pPr>
              <a:buFontTx/>
              <a:buChar char="-"/>
            </a:pPr>
            <a:r>
              <a:rPr lang="hu-HU" sz="1800" dirty="0"/>
              <a:t>legyen független a felülvizsgált funkció operatív irányítóitól</a:t>
            </a:r>
          </a:p>
          <a:p>
            <a:pPr>
              <a:buFontTx/>
              <a:buChar char="-"/>
            </a:pPr>
            <a:r>
              <a:rPr lang="hu-HU" sz="1800" dirty="0"/>
              <a:t>őrizze meg objektivitását a teljes auditfolyamat során, annak érdekében</a:t>
            </a:r>
          </a:p>
          <a:p>
            <a:pPr>
              <a:buFontTx/>
              <a:buChar char="-"/>
            </a:pPr>
            <a:r>
              <a:rPr lang="hu-HU" sz="1800" dirty="0"/>
              <a:t>rendelkezzen megfelelő felkészültséggel az auditált irányítási rendszer követelményeiről, és az auditált területről, folyamatról</a:t>
            </a:r>
          </a:p>
          <a:p>
            <a:pPr>
              <a:buFontTx/>
              <a:buChar char="-"/>
            </a:pPr>
            <a:endParaRPr lang="hu-HU" sz="1800" dirty="0"/>
          </a:p>
          <a:p>
            <a:pPr>
              <a:buFontTx/>
              <a:buChar char="-"/>
            </a:pPr>
            <a:endParaRPr lang="hu-HU" sz="1800" dirty="0"/>
          </a:p>
        </p:txBody>
      </p:sp>
    </p:spTree>
    <p:extLst>
      <p:ext uri="{BB962C8B-B14F-4D97-AF65-F5344CB8AC3E}">
        <p14:creationId xmlns:p14="http://schemas.microsoft.com/office/powerpoint/2010/main" val="33788461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7FD631FD-405C-4498-8140-989375CB14C2}"/>
              </a:ext>
            </a:extLst>
          </p:cNvPr>
          <p:cNvSpPr>
            <a:spLocks noGrp="1"/>
          </p:cNvSpPr>
          <p:nvPr>
            <p:ph type="title"/>
          </p:nvPr>
        </p:nvSpPr>
        <p:spPr/>
        <p:txBody>
          <a:bodyPr/>
          <a:lstStyle/>
          <a:p>
            <a:r>
              <a:rPr lang="hu-HU" dirty="0"/>
              <a:t>Belső audit célja, tárgya, gyakorisága</a:t>
            </a:r>
          </a:p>
        </p:txBody>
      </p:sp>
      <p:sp>
        <p:nvSpPr>
          <p:cNvPr id="3" name="Tartalom helye 2">
            <a:extLst>
              <a:ext uri="{FF2B5EF4-FFF2-40B4-BE49-F238E27FC236}">
                <a16:creationId xmlns:a16="http://schemas.microsoft.com/office/drawing/2014/main" id="{15A798B1-A897-421B-AEC8-91B72E113F64}"/>
              </a:ext>
            </a:extLst>
          </p:cNvPr>
          <p:cNvSpPr>
            <a:spLocks noGrp="1"/>
          </p:cNvSpPr>
          <p:nvPr>
            <p:ph idx="1"/>
          </p:nvPr>
        </p:nvSpPr>
        <p:spPr/>
        <p:txBody>
          <a:bodyPr>
            <a:normAutofit/>
          </a:bodyPr>
          <a:lstStyle/>
          <a:p>
            <a:pPr marL="0" indent="0">
              <a:buNone/>
            </a:pPr>
            <a:r>
              <a:rPr lang="hu-HU" sz="1800" dirty="0">
                <a:solidFill>
                  <a:srgbClr val="2349AC"/>
                </a:solidFill>
              </a:rPr>
              <a:t>A belső audit célja, </a:t>
            </a:r>
            <a:r>
              <a:rPr lang="hu-HU" sz="1800" dirty="0"/>
              <a:t>hogy a rendszer működésében megjelenő nem-megfelelősséget feltárja és indukálja azok kijavítását, feloldását.</a:t>
            </a:r>
          </a:p>
          <a:p>
            <a:pPr marL="0" indent="0">
              <a:buNone/>
            </a:pPr>
            <a:endParaRPr lang="hu-HU" sz="1800" dirty="0"/>
          </a:p>
          <a:p>
            <a:pPr marL="0" indent="0">
              <a:buNone/>
            </a:pPr>
            <a:r>
              <a:rPr lang="hu-HU" sz="1800" dirty="0">
                <a:solidFill>
                  <a:srgbClr val="2349AC"/>
                </a:solidFill>
              </a:rPr>
              <a:t>Az audit tárgya</a:t>
            </a:r>
            <a:r>
              <a:rPr lang="hu-HU" sz="1800" dirty="0"/>
              <a:t> szempontjából megkülönböztethetünk:</a:t>
            </a:r>
          </a:p>
          <a:p>
            <a:pPr>
              <a:buFontTx/>
              <a:buChar char="-"/>
            </a:pPr>
            <a:r>
              <a:rPr lang="hu-HU" sz="1800" dirty="0"/>
              <a:t>termékauditokat </a:t>
            </a:r>
          </a:p>
          <a:p>
            <a:pPr>
              <a:buFontTx/>
              <a:buChar char="-"/>
            </a:pPr>
            <a:r>
              <a:rPr lang="hu-HU" sz="1800" dirty="0"/>
              <a:t>folyamatauditokat (eljárásauditokat) </a:t>
            </a:r>
          </a:p>
          <a:p>
            <a:pPr>
              <a:buFontTx/>
              <a:buChar char="-"/>
            </a:pPr>
            <a:r>
              <a:rPr lang="hu-HU" sz="1800" dirty="0"/>
              <a:t>Rendszerauditokat</a:t>
            </a:r>
          </a:p>
          <a:p>
            <a:pPr>
              <a:buFontTx/>
              <a:buChar char="-"/>
            </a:pPr>
            <a:endParaRPr lang="hu-HU" sz="1800" dirty="0"/>
          </a:p>
          <a:p>
            <a:pPr marL="0" indent="0">
              <a:buNone/>
            </a:pPr>
            <a:r>
              <a:rPr lang="hu-HU" sz="1800" dirty="0">
                <a:solidFill>
                  <a:srgbClr val="2349AC"/>
                </a:solidFill>
              </a:rPr>
              <a:t>Gyakorisága: </a:t>
            </a:r>
            <a:r>
              <a:rPr lang="hu-HU" sz="1800" dirty="0"/>
              <a:t>javasolt a kritikusabb folyamatok megfelelőségét gyakrabban ellenőrizni, míg a jól működő folyamatok belső auditálására kisebb hangsúlyt elegendő helyezni.</a:t>
            </a:r>
            <a:endParaRPr lang="hu-HU" sz="1800" dirty="0">
              <a:solidFill>
                <a:srgbClr val="2349AC"/>
              </a:solidFill>
            </a:endParaRPr>
          </a:p>
        </p:txBody>
      </p:sp>
    </p:spTree>
    <p:extLst>
      <p:ext uri="{BB962C8B-B14F-4D97-AF65-F5344CB8AC3E}">
        <p14:creationId xmlns:p14="http://schemas.microsoft.com/office/powerpoint/2010/main" val="8379353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DE693B4-8BB4-4035-BFBF-F0B3C4BFED27}"/>
              </a:ext>
            </a:extLst>
          </p:cNvPr>
          <p:cNvSpPr>
            <a:spLocks noGrp="1"/>
          </p:cNvSpPr>
          <p:nvPr>
            <p:ph type="title"/>
          </p:nvPr>
        </p:nvSpPr>
        <p:spPr/>
        <p:txBody>
          <a:bodyPr/>
          <a:lstStyle/>
          <a:p>
            <a:r>
              <a:rPr lang="hu-HU" dirty="0"/>
              <a:t>Belső audit tervezése</a:t>
            </a:r>
          </a:p>
        </p:txBody>
      </p:sp>
      <p:sp>
        <p:nvSpPr>
          <p:cNvPr id="3" name="Tartalom helye 2">
            <a:extLst>
              <a:ext uri="{FF2B5EF4-FFF2-40B4-BE49-F238E27FC236}">
                <a16:creationId xmlns:a16="http://schemas.microsoft.com/office/drawing/2014/main" id="{852EC3B6-7A22-4537-A53D-C7FEFFEA226D}"/>
              </a:ext>
            </a:extLst>
          </p:cNvPr>
          <p:cNvSpPr>
            <a:spLocks noGrp="1"/>
          </p:cNvSpPr>
          <p:nvPr>
            <p:ph idx="1"/>
          </p:nvPr>
        </p:nvSpPr>
        <p:spPr/>
        <p:txBody>
          <a:bodyPr>
            <a:normAutofit/>
          </a:bodyPr>
          <a:lstStyle/>
          <a:p>
            <a:pPr marL="0" indent="0">
              <a:buNone/>
            </a:pPr>
            <a:r>
              <a:rPr lang="hu-HU" sz="1800" dirty="0"/>
              <a:t>A belső auditok tervezése során elkészítésre kerül egy audit program, amely részletesen meghatározza a belső auditok időpontját, célját, területét és az </a:t>
            </a:r>
            <a:r>
              <a:rPr lang="hu-HU" sz="1800" dirty="0" err="1"/>
              <a:t>auditor</a:t>
            </a:r>
            <a:r>
              <a:rPr lang="hu-HU" sz="1800" dirty="0"/>
              <a:t> személyét.</a:t>
            </a:r>
          </a:p>
          <a:p>
            <a:pPr marL="0" indent="0">
              <a:buNone/>
            </a:pPr>
            <a:endParaRPr lang="hu-HU" sz="1800" dirty="0"/>
          </a:p>
          <a:p>
            <a:pPr marL="0" indent="0">
              <a:buNone/>
            </a:pPr>
            <a:r>
              <a:rPr lang="hu-HU" sz="1800" dirty="0"/>
              <a:t>Egy részletes audit kérdéslista alkalmazásával biztosítható, hogy az összes szabvány követelmény ellenőrzésre </a:t>
            </a:r>
            <a:r>
              <a:rPr lang="hu-HU" sz="1800" dirty="0" err="1"/>
              <a:t>kerülhessen</a:t>
            </a:r>
            <a:r>
              <a:rPr lang="hu-HU" sz="1800" dirty="0"/>
              <a:t> az audit során.</a:t>
            </a:r>
          </a:p>
          <a:p>
            <a:pPr marL="0" indent="0">
              <a:buNone/>
            </a:pPr>
            <a:endParaRPr lang="hu-HU" sz="1800" dirty="0"/>
          </a:p>
          <a:p>
            <a:pPr marL="0" indent="0">
              <a:buNone/>
            </a:pPr>
            <a:r>
              <a:rPr lang="hu-HU" sz="1800" dirty="0"/>
              <a:t>Fontos, hogy legyen meg az </a:t>
            </a:r>
            <a:r>
              <a:rPr lang="hu-HU" sz="1800" dirty="0" err="1"/>
              <a:t>auditor</a:t>
            </a:r>
            <a:r>
              <a:rPr lang="hu-HU" sz="1800" dirty="0"/>
              <a:t> szabadsága, hogy ne csak a kérdéslista alapján végezhesse az auditot, hanem saját maga is megfogalmazhasson kérdéseket az eredményesebb audit érdekében.</a:t>
            </a:r>
          </a:p>
          <a:p>
            <a:pPr marL="0" indent="0">
              <a:buNone/>
            </a:pPr>
            <a:endParaRPr lang="hu-HU" sz="1800" dirty="0"/>
          </a:p>
          <a:p>
            <a:pPr marL="0" indent="0">
              <a:buNone/>
            </a:pPr>
            <a:r>
              <a:rPr lang="hu-HU" sz="1800" dirty="0"/>
              <a:t>A belső </a:t>
            </a:r>
            <a:r>
              <a:rPr lang="hu-HU" sz="1800" dirty="0" err="1"/>
              <a:t>auditori</a:t>
            </a:r>
            <a:r>
              <a:rPr lang="hu-HU" sz="1800" dirty="0"/>
              <a:t> kérdéslista, és az audit jelentési formátum az irányítási rendszerben rögzített dokumentumok.</a:t>
            </a:r>
          </a:p>
        </p:txBody>
      </p:sp>
    </p:spTree>
    <p:extLst>
      <p:ext uri="{BB962C8B-B14F-4D97-AF65-F5344CB8AC3E}">
        <p14:creationId xmlns:p14="http://schemas.microsoft.com/office/powerpoint/2010/main" val="23928137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F1EDC024-9AB5-42D6-852F-D8475CE07F97}"/>
              </a:ext>
            </a:extLst>
          </p:cNvPr>
          <p:cNvSpPr>
            <a:spLocks noGrp="1"/>
          </p:cNvSpPr>
          <p:nvPr>
            <p:ph type="title"/>
          </p:nvPr>
        </p:nvSpPr>
        <p:spPr/>
        <p:txBody>
          <a:bodyPr/>
          <a:lstStyle/>
          <a:p>
            <a:r>
              <a:rPr lang="hu-HU" dirty="0"/>
              <a:t>Belső audit végrehajtása</a:t>
            </a:r>
          </a:p>
        </p:txBody>
      </p:sp>
      <p:sp>
        <p:nvSpPr>
          <p:cNvPr id="3" name="Tartalom helye 2">
            <a:extLst>
              <a:ext uri="{FF2B5EF4-FFF2-40B4-BE49-F238E27FC236}">
                <a16:creationId xmlns:a16="http://schemas.microsoft.com/office/drawing/2014/main" id="{17425154-A19A-4370-AFB3-0474E3914253}"/>
              </a:ext>
            </a:extLst>
          </p:cNvPr>
          <p:cNvSpPr>
            <a:spLocks noGrp="1"/>
          </p:cNvSpPr>
          <p:nvPr>
            <p:ph idx="1"/>
          </p:nvPr>
        </p:nvSpPr>
        <p:spPr/>
        <p:txBody>
          <a:bodyPr>
            <a:normAutofit/>
          </a:bodyPr>
          <a:lstStyle/>
          <a:p>
            <a:pPr>
              <a:buFontTx/>
              <a:buChar char="-"/>
            </a:pPr>
            <a:r>
              <a:rPr lang="hu-HU" sz="1800" dirty="0"/>
              <a:t>Meghatározott időpontban kerül megtartásra a folyamat végrehajtási helyszínén</a:t>
            </a:r>
          </a:p>
          <a:p>
            <a:pPr>
              <a:buFontTx/>
              <a:buChar char="-"/>
            </a:pPr>
            <a:r>
              <a:rPr lang="hu-HU" sz="1800" dirty="0"/>
              <a:t>Résztvevői: belső </a:t>
            </a:r>
            <a:r>
              <a:rPr lang="hu-HU" sz="1800" dirty="0" err="1"/>
              <a:t>auditor</a:t>
            </a:r>
            <a:r>
              <a:rPr lang="hu-HU" sz="1800" dirty="0"/>
              <a:t>, az ellenőrzés alá vont folyamat felelőse</a:t>
            </a:r>
          </a:p>
          <a:p>
            <a:pPr>
              <a:buFontTx/>
              <a:buChar char="-"/>
            </a:pPr>
            <a:r>
              <a:rPr lang="hu-HU" sz="1800" dirty="0"/>
              <a:t>Nyitóértekezlettel kezdődik (audit célja, tárgya, keretei)</a:t>
            </a:r>
          </a:p>
          <a:p>
            <a:pPr>
              <a:buFontTx/>
              <a:buChar char="-"/>
            </a:pPr>
            <a:r>
              <a:rPr lang="hu-HU" sz="1800" dirty="0"/>
              <a:t>Kérdéslista alapján az audit elvégzése</a:t>
            </a:r>
          </a:p>
          <a:p>
            <a:pPr>
              <a:buFontTx/>
              <a:buChar char="-"/>
            </a:pPr>
            <a:r>
              <a:rPr lang="hu-HU" sz="1800" dirty="0"/>
              <a:t>Végeredmény rögzítése, megállapítások</a:t>
            </a:r>
          </a:p>
          <a:p>
            <a:pPr>
              <a:buFontTx/>
              <a:buChar char="-"/>
            </a:pPr>
            <a:r>
              <a:rPr lang="hu-HU" sz="1800" dirty="0"/>
              <a:t>Záróértekezlet (tapasztalatok, észrevételek megosztása)</a:t>
            </a:r>
          </a:p>
          <a:p>
            <a:pPr>
              <a:buFontTx/>
              <a:buChar char="-"/>
            </a:pPr>
            <a:r>
              <a:rPr lang="hu-HU" sz="1800" dirty="0"/>
              <a:t>Lezárás után audit riport (</a:t>
            </a:r>
            <a:r>
              <a:rPr lang="hu-HU" sz="1800" dirty="0" err="1"/>
              <a:t>auditor</a:t>
            </a:r>
            <a:r>
              <a:rPr lang="hu-HU" sz="1800" dirty="0"/>
              <a:t> készíti; rögzítésre kerül: nem megfelelőségek, fejlesztési lehetőségek, intézkedési terv)</a:t>
            </a:r>
          </a:p>
          <a:p>
            <a:pPr>
              <a:buFontTx/>
              <a:buChar char="-"/>
            </a:pPr>
            <a:r>
              <a:rPr lang="hu-HU" sz="1800" dirty="0"/>
              <a:t>A tervezett intézkedések végrehajtását követően ellenőrzés, valamint ennek rögzítése </a:t>
            </a:r>
          </a:p>
        </p:txBody>
      </p:sp>
    </p:spTree>
    <p:extLst>
      <p:ext uri="{BB962C8B-B14F-4D97-AF65-F5344CB8AC3E}">
        <p14:creationId xmlns:p14="http://schemas.microsoft.com/office/powerpoint/2010/main" val="38045784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AFFADF7B-5EC1-41FE-A9D6-50001699C8B0}"/>
              </a:ext>
            </a:extLst>
          </p:cNvPr>
          <p:cNvSpPr>
            <a:spLocks noGrp="1"/>
          </p:cNvSpPr>
          <p:nvPr>
            <p:ph idx="1"/>
          </p:nvPr>
        </p:nvSpPr>
        <p:spPr/>
        <p:txBody>
          <a:bodyPr>
            <a:normAutofit/>
          </a:bodyPr>
          <a:lstStyle/>
          <a:p>
            <a:pPr marL="0" indent="0" algn="ctr">
              <a:buNone/>
            </a:pPr>
            <a:r>
              <a:rPr lang="hu-HU" dirty="0"/>
              <a:t>V. </a:t>
            </a:r>
          </a:p>
          <a:p>
            <a:endParaRPr lang="hu-HU" dirty="0"/>
          </a:p>
          <a:p>
            <a:pPr marL="0" indent="0" algn="ctr">
              <a:buNone/>
            </a:pPr>
            <a:r>
              <a:rPr lang="hu-HU" dirty="0"/>
              <a:t>A belső </a:t>
            </a:r>
            <a:r>
              <a:rPr lang="hu-HU" dirty="0" err="1"/>
              <a:t>auditor</a:t>
            </a:r>
            <a:r>
              <a:rPr lang="hu-HU" dirty="0"/>
              <a:t> képzés javasolt tematikája</a:t>
            </a:r>
          </a:p>
          <a:p>
            <a:endParaRPr lang="hu-HU" dirty="0"/>
          </a:p>
          <a:p>
            <a:pPr marL="0" indent="0">
              <a:buNone/>
            </a:pPr>
            <a:endParaRPr lang="hu-HU" dirty="0"/>
          </a:p>
          <a:p>
            <a:pPr marL="0" indent="0" algn="ctr">
              <a:buNone/>
            </a:pPr>
            <a:r>
              <a:rPr lang="hu-HU" sz="1600" dirty="0"/>
              <a:t>Részletes tájékoztatás: </a:t>
            </a:r>
            <a:r>
              <a:rPr lang="hu-HU" sz="1600" dirty="0">
                <a:hlinkClick r:id="rId2"/>
              </a:rPr>
              <a:t>https://kepezz.hu/VideoLibraryArticle/Details/6</a:t>
            </a:r>
            <a:r>
              <a:rPr lang="hu-HU" sz="1600" dirty="0"/>
              <a:t> </a:t>
            </a:r>
          </a:p>
          <a:p>
            <a:pPr marL="0" indent="0" algn="ctr">
              <a:buNone/>
            </a:pPr>
            <a:r>
              <a:rPr lang="hu-HU" sz="1600" dirty="0"/>
              <a:t> (regisztráció után)</a:t>
            </a:r>
          </a:p>
          <a:p>
            <a:pPr marL="0" indent="0">
              <a:buNone/>
            </a:pPr>
            <a:endParaRPr lang="hu-HU" dirty="0"/>
          </a:p>
          <a:p>
            <a:endParaRPr lang="hu-HU" dirty="0"/>
          </a:p>
        </p:txBody>
      </p:sp>
    </p:spTree>
    <p:extLst>
      <p:ext uri="{BB962C8B-B14F-4D97-AF65-F5344CB8AC3E}">
        <p14:creationId xmlns:p14="http://schemas.microsoft.com/office/powerpoint/2010/main" val="32133263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CF985E00-9ED6-445E-A61E-7B88727F7B7F}"/>
              </a:ext>
            </a:extLst>
          </p:cNvPr>
          <p:cNvSpPr>
            <a:spLocks noGrp="1"/>
          </p:cNvSpPr>
          <p:nvPr>
            <p:ph type="title"/>
          </p:nvPr>
        </p:nvSpPr>
        <p:spPr>
          <a:xfrm>
            <a:off x="447989" y="44624"/>
            <a:ext cx="7868427" cy="936104"/>
          </a:xfrm>
        </p:spPr>
        <p:txBody>
          <a:bodyPr>
            <a:normAutofit/>
          </a:bodyPr>
          <a:lstStyle/>
          <a:p>
            <a:r>
              <a:rPr lang="hu-HU" dirty="0"/>
              <a:t>Jogszabályi előírások, szakmai elvárások</a:t>
            </a:r>
          </a:p>
        </p:txBody>
      </p:sp>
      <p:sp>
        <p:nvSpPr>
          <p:cNvPr id="3" name="Tartalom helye 2">
            <a:extLst>
              <a:ext uri="{FF2B5EF4-FFF2-40B4-BE49-F238E27FC236}">
                <a16:creationId xmlns:a16="http://schemas.microsoft.com/office/drawing/2014/main" id="{410BD30B-BBD3-4026-9B65-3C7F71BF8668}"/>
              </a:ext>
            </a:extLst>
          </p:cNvPr>
          <p:cNvSpPr>
            <a:spLocks noGrp="1"/>
          </p:cNvSpPr>
          <p:nvPr>
            <p:ph idx="1"/>
          </p:nvPr>
        </p:nvSpPr>
        <p:spPr/>
        <p:txBody>
          <a:bodyPr>
            <a:normAutofit lnSpcReduction="10000"/>
          </a:bodyPr>
          <a:lstStyle/>
          <a:p>
            <a:pPr marL="0" indent="0">
              <a:buNone/>
            </a:pPr>
            <a:r>
              <a:rPr lang="hu-HU" sz="1800" dirty="0">
                <a:solidFill>
                  <a:srgbClr val="2349AC"/>
                </a:solidFill>
              </a:rPr>
              <a:t>A környezetközpontú irányítási rendszer belső </a:t>
            </a:r>
            <a:r>
              <a:rPr lang="hu-HU" sz="1800" dirty="0" err="1">
                <a:solidFill>
                  <a:srgbClr val="2349AC"/>
                </a:solidFill>
              </a:rPr>
              <a:t>auditori</a:t>
            </a:r>
            <a:r>
              <a:rPr lang="hu-HU" sz="1800" dirty="0">
                <a:solidFill>
                  <a:srgbClr val="2349AC"/>
                </a:solidFill>
              </a:rPr>
              <a:t> képzés követelményeire, tartalmára és gyakoriságára nincs jogszabályi előírás.</a:t>
            </a:r>
          </a:p>
          <a:p>
            <a:pPr marL="0" indent="0">
              <a:buNone/>
            </a:pPr>
            <a:endParaRPr lang="hu-HU" sz="1100" dirty="0"/>
          </a:p>
          <a:p>
            <a:pPr marL="0" indent="0">
              <a:buNone/>
            </a:pPr>
            <a:r>
              <a:rPr lang="hu-HU" sz="1800" dirty="0"/>
              <a:t>A különböző képzéssel foglalkozó szervezetek a környezetközpontú irányítási rendszer belső </a:t>
            </a:r>
            <a:r>
              <a:rPr lang="hu-HU" sz="1800" dirty="0" err="1"/>
              <a:t>auditori</a:t>
            </a:r>
            <a:r>
              <a:rPr lang="hu-HU" sz="1800" dirty="0"/>
              <a:t> képzést 2 vagy 3 nap időkeretben oktatják.</a:t>
            </a:r>
          </a:p>
          <a:p>
            <a:pPr marL="0" indent="0">
              <a:buNone/>
            </a:pPr>
            <a:endParaRPr lang="hu-HU" sz="1800" dirty="0"/>
          </a:p>
          <a:p>
            <a:pPr marL="0" indent="0" algn="just">
              <a:buNone/>
            </a:pPr>
            <a:r>
              <a:rPr lang="hu-HU" sz="1800" dirty="0">
                <a:solidFill>
                  <a:srgbClr val="2349AC"/>
                </a:solidFill>
              </a:rPr>
              <a:t>Ha állami pályázati forrásból történik egy képzés megtartása, akkor csak hatósági engedéllyel rendelkező képzést lehet elvégezi.</a:t>
            </a:r>
          </a:p>
          <a:p>
            <a:pPr marL="0" indent="0">
              <a:buNone/>
            </a:pPr>
            <a:endParaRPr lang="hu-HU" sz="1800" dirty="0"/>
          </a:p>
          <a:p>
            <a:pPr marL="0" indent="0">
              <a:buNone/>
            </a:pPr>
            <a:r>
              <a:rPr lang="hu-HU" sz="1800" dirty="0">
                <a:solidFill>
                  <a:srgbClr val="2349AC"/>
                </a:solidFill>
              </a:rPr>
              <a:t>Szakmai elvárások:</a:t>
            </a:r>
          </a:p>
          <a:p>
            <a:pPr marL="0" indent="0">
              <a:buNone/>
            </a:pPr>
            <a:endParaRPr lang="hu-HU" sz="1800" dirty="0">
              <a:solidFill>
                <a:srgbClr val="2349AC"/>
              </a:solidFill>
            </a:endParaRPr>
          </a:p>
          <a:p>
            <a:pPr>
              <a:buFontTx/>
              <a:buChar char="-"/>
            </a:pPr>
            <a:r>
              <a:rPr lang="hu-HU" sz="1800" dirty="0"/>
              <a:t>általános szemléletformálás</a:t>
            </a:r>
          </a:p>
          <a:p>
            <a:pPr>
              <a:buFontTx/>
              <a:buChar char="-"/>
            </a:pPr>
            <a:r>
              <a:rPr lang="hu-HU" sz="1800" dirty="0"/>
              <a:t>kulcsfolyamatok, elemek részletes megismerése</a:t>
            </a:r>
          </a:p>
          <a:p>
            <a:pPr>
              <a:buFontTx/>
              <a:buChar char="-"/>
            </a:pPr>
            <a:r>
              <a:rPr lang="hu-HU" sz="1800" dirty="0"/>
              <a:t>különböző iparági tapasztalatok ismertetése és gyakorlati feladatok végrehajtása, melyek segítik a majdani önálló munkavégzést</a:t>
            </a:r>
          </a:p>
          <a:p>
            <a:pPr marL="0" indent="0">
              <a:buNone/>
            </a:pPr>
            <a:endParaRPr lang="hu-HU" sz="1800" dirty="0"/>
          </a:p>
          <a:p>
            <a:pPr marL="0" indent="0">
              <a:buNone/>
            </a:pPr>
            <a:endParaRPr lang="hu-HU" sz="1800" dirty="0"/>
          </a:p>
        </p:txBody>
      </p:sp>
    </p:spTree>
    <p:extLst>
      <p:ext uri="{BB962C8B-B14F-4D97-AF65-F5344CB8AC3E}">
        <p14:creationId xmlns:p14="http://schemas.microsoft.com/office/powerpoint/2010/main" val="21313955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AC021B28-CEA3-48CB-8A27-3867FBCFDCD6}"/>
              </a:ext>
            </a:extLst>
          </p:cNvPr>
          <p:cNvSpPr>
            <a:spLocks noGrp="1"/>
          </p:cNvSpPr>
          <p:nvPr>
            <p:ph type="title"/>
          </p:nvPr>
        </p:nvSpPr>
        <p:spPr/>
        <p:txBody>
          <a:bodyPr/>
          <a:lstStyle/>
          <a:p>
            <a:r>
              <a:rPr lang="hu-HU" dirty="0"/>
              <a:t>Képzés javasolt felépítése</a:t>
            </a:r>
          </a:p>
        </p:txBody>
      </p:sp>
      <p:sp>
        <p:nvSpPr>
          <p:cNvPr id="3" name="Tartalom helye 2">
            <a:extLst>
              <a:ext uri="{FF2B5EF4-FFF2-40B4-BE49-F238E27FC236}">
                <a16:creationId xmlns:a16="http://schemas.microsoft.com/office/drawing/2014/main" id="{FB733EB1-ECF9-4889-9E54-3C635B083C85}"/>
              </a:ext>
            </a:extLst>
          </p:cNvPr>
          <p:cNvSpPr>
            <a:spLocks noGrp="1"/>
          </p:cNvSpPr>
          <p:nvPr>
            <p:ph idx="1"/>
          </p:nvPr>
        </p:nvSpPr>
        <p:spPr/>
        <p:txBody>
          <a:bodyPr>
            <a:normAutofit/>
          </a:bodyPr>
          <a:lstStyle/>
          <a:p>
            <a:pPr marL="0" indent="0">
              <a:buNone/>
            </a:pPr>
            <a:r>
              <a:rPr lang="hu-HU" sz="1800" dirty="0">
                <a:solidFill>
                  <a:srgbClr val="2349AC"/>
                </a:solidFill>
              </a:rPr>
              <a:t>A munkahelyi egészségvédelem és biztonság irányítási rendszer belső </a:t>
            </a:r>
            <a:r>
              <a:rPr lang="hu-HU" sz="1800" dirty="0" err="1">
                <a:solidFill>
                  <a:srgbClr val="2349AC"/>
                </a:solidFill>
              </a:rPr>
              <a:t>auditori</a:t>
            </a:r>
            <a:r>
              <a:rPr lang="hu-HU" sz="1800" dirty="0">
                <a:solidFill>
                  <a:srgbClr val="2349AC"/>
                </a:solidFill>
              </a:rPr>
              <a:t> képzését 3 napban javasolt megtartani az alábbi bontásban:</a:t>
            </a:r>
          </a:p>
          <a:p>
            <a:pPr marL="0" indent="0">
              <a:buNone/>
            </a:pPr>
            <a:endParaRPr lang="hu-HU" sz="1800" dirty="0">
              <a:solidFill>
                <a:srgbClr val="2349AC"/>
              </a:solidFill>
            </a:endParaRPr>
          </a:p>
          <a:p>
            <a:pPr marL="0" indent="0">
              <a:buNone/>
            </a:pPr>
            <a:endParaRPr lang="hu-HU" sz="1800" dirty="0">
              <a:solidFill>
                <a:srgbClr val="2349AC"/>
              </a:solidFill>
            </a:endParaRPr>
          </a:p>
          <a:p>
            <a:pPr algn="just">
              <a:buFontTx/>
              <a:buChar char="-"/>
            </a:pPr>
            <a:r>
              <a:rPr lang="hu-HU" sz="1800" dirty="0"/>
              <a:t>ISO 14001:2015 környezetközpontú irányítási rendszer ismertetése (1,0-1,5 nap)</a:t>
            </a:r>
          </a:p>
          <a:p>
            <a:pPr algn="just">
              <a:buFontTx/>
              <a:buChar char="-"/>
            </a:pPr>
            <a:r>
              <a:rPr lang="hu-HU" sz="1800" dirty="0"/>
              <a:t>Környezetvédelmi jogszabályok és kötelezettségek ismertetése (0,5-1,0 nap)</a:t>
            </a:r>
          </a:p>
          <a:p>
            <a:pPr algn="just">
              <a:buFontTx/>
              <a:buChar char="-"/>
            </a:pPr>
            <a:r>
              <a:rPr lang="hu-HU" sz="1800" dirty="0"/>
              <a:t>a belső auditálás elmélete és gyakorlata (1,0 nap)</a:t>
            </a:r>
          </a:p>
        </p:txBody>
      </p:sp>
    </p:spTree>
    <p:extLst>
      <p:ext uri="{BB962C8B-B14F-4D97-AF65-F5344CB8AC3E}">
        <p14:creationId xmlns:p14="http://schemas.microsoft.com/office/powerpoint/2010/main" val="27329764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cím 2">
            <a:extLst>
              <a:ext uri="{FF2B5EF4-FFF2-40B4-BE49-F238E27FC236}">
                <a16:creationId xmlns:a16="http://schemas.microsoft.com/office/drawing/2014/main" id="{06E5790B-F460-4683-98B9-DACB564810AD}"/>
              </a:ext>
            </a:extLst>
          </p:cNvPr>
          <p:cNvSpPr>
            <a:spLocks noGrp="1"/>
          </p:cNvSpPr>
          <p:nvPr>
            <p:ph idx="1"/>
          </p:nvPr>
        </p:nvSpPr>
        <p:spPr/>
        <p:txBody>
          <a:bodyPr>
            <a:normAutofit/>
          </a:bodyPr>
          <a:lstStyle/>
          <a:p>
            <a:pPr marL="0" indent="0" algn="ctr">
              <a:buNone/>
            </a:pPr>
            <a:r>
              <a:rPr lang="hu-HU" dirty="0"/>
              <a:t>VI. </a:t>
            </a:r>
          </a:p>
          <a:p>
            <a:endParaRPr lang="hu-HU" b="1" dirty="0"/>
          </a:p>
          <a:p>
            <a:pPr marL="0" indent="0" algn="ctr">
              <a:buNone/>
            </a:pPr>
            <a:r>
              <a:rPr lang="hu-HU" dirty="0"/>
              <a:t>A képzéssel elérhető versenyelőnyök, a képzés elmaradásából származó versenyhátrány, összefoglalás</a:t>
            </a:r>
          </a:p>
          <a:p>
            <a:pPr marL="0" indent="0">
              <a:buNone/>
            </a:pPr>
            <a:endParaRPr lang="hu-HU" sz="1500" b="1" dirty="0"/>
          </a:p>
          <a:p>
            <a:pPr marL="0" indent="0">
              <a:buNone/>
            </a:pPr>
            <a:endParaRPr lang="hu-HU" sz="1500" b="1" dirty="0"/>
          </a:p>
          <a:p>
            <a:pPr marL="0" indent="0" algn="ctr">
              <a:buNone/>
            </a:pPr>
            <a:r>
              <a:rPr lang="hu-HU" sz="1800" dirty="0"/>
              <a:t>Részletes tájékoztatás: </a:t>
            </a:r>
            <a:r>
              <a:rPr lang="hu-HU" sz="1800" dirty="0">
                <a:hlinkClick r:id="rId2"/>
              </a:rPr>
              <a:t>https://kepezz.hu/VideoLibraryArticle/Details/6</a:t>
            </a:r>
            <a:r>
              <a:rPr lang="hu-HU" sz="1800" dirty="0"/>
              <a:t> </a:t>
            </a:r>
          </a:p>
          <a:p>
            <a:pPr marL="0" indent="0" algn="ctr">
              <a:buNone/>
            </a:pPr>
            <a:r>
              <a:rPr lang="hu-HU" sz="1800" dirty="0"/>
              <a:t> (regisztráció után)</a:t>
            </a:r>
          </a:p>
          <a:p>
            <a:pPr marL="0" indent="0">
              <a:buNone/>
            </a:pPr>
            <a:endParaRPr lang="hu-HU" b="1" dirty="0"/>
          </a:p>
        </p:txBody>
      </p:sp>
    </p:spTree>
    <p:extLst>
      <p:ext uri="{BB962C8B-B14F-4D97-AF65-F5344CB8AC3E}">
        <p14:creationId xmlns:p14="http://schemas.microsoft.com/office/powerpoint/2010/main" val="21845603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B23C12CB-F714-4330-A65E-DB7711C3A73D}"/>
              </a:ext>
            </a:extLst>
          </p:cNvPr>
          <p:cNvSpPr>
            <a:spLocks noGrp="1"/>
          </p:cNvSpPr>
          <p:nvPr>
            <p:ph type="title"/>
          </p:nvPr>
        </p:nvSpPr>
        <p:spPr/>
        <p:txBody>
          <a:bodyPr/>
          <a:lstStyle/>
          <a:p>
            <a:r>
              <a:rPr lang="hu-HU" dirty="0"/>
              <a:t>versenyelőnyök</a:t>
            </a:r>
          </a:p>
        </p:txBody>
      </p:sp>
      <p:sp>
        <p:nvSpPr>
          <p:cNvPr id="3" name="Tartalom helye 2">
            <a:extLst>
              <a:ext uri="{FF2B5EF4-FFF2-40B4-BE49-F238E27FC236}">
                <a16:creationId xmlns:a16="http://schemas.microsoft.com/office/drawing/2014/main" id="{8B2DFC5C-A691-44AF-B065-EDD3EA58E741}"/>
              </a:ext>
            </a:extLst>
          </p:cNvPr>
          <p:cNvSpPr>
            <a:spLocks noGrp="1"/>
          </p:cNvSpPr>
          <p:nvPr>
            <p:ph idx="1"/>
          </p:nvPr>
        </p:nvSpPr>
        <p:spPr/>
        <p:txBody>
          <a:bodyPr>
            <a:normAutofit/>
          </a:bodyPr>
          <a:lstStyle/>
          <a:p>
            <a:pPr>
              <a:buFontTx/>
              <a:buChar char="-"/>
            </a:pPr>
            <a:r>
              <a:rPr lang="hu-HU" sz="1800" dirty="0"/>
              <a:t>jogszabályi előírások teljes körű azonosítása, majd teljesítése</a:t>
            </a:r>
          </a:p>
          <a:p>
            <a:pPr>
              <a:buFontTx/>
              <a:buChar char="-"/>
            </a:pPr>
            <a:r>
              <a:rPr lang="hu-HU" sz="1800" dirty="0"/>
              <a:t>környezetvédelmi bírságok elkerülése</a:t>
            </a:r>
          </a:p>
          <a:p>
            <a:pPr>
              <a:buFontTx/>
              <a:buChar char="-"/>
            </a:pPr>
            <a:r>
              <a:rPr lang="hu-HU" sz="1800" dirty="0"/>
              <a:t>költségcsökkentés elérése </a:t>
            </a:r>
          </a:p>
          <a:p>
            <a:pPr>
              <a:buFontTx/>
              <a:buChar char="-"/>
            </a:pPr>
            <a:r>
              <a:rPr lang="hu-HU" sz="1800" dirty="0"/>
              <a:t>megelőzhető és csökkenthető a környezetszennyezés és a környezetterhelés</a:t>
            </a:r>
          </a:p>
          <a:p>
            <a:pPr>
              <a:buFontTx/>
              <a:buChar char="-"/>
            </a:pPr>
            <a:r>
              <a:rPr lang="hu-HU" sz="1800" dirty="0"/>
              <a:t>szisztematikus fejlődés érhető el a rendelkezésre álló erőforrások optimális felhasználásával</a:t>
            </a:r>
          </a:p>
          <a:p>
            <a:pPr>
              <a:buFontTx/>
              <a:buChar char="-"/>
            </a:pPr>
            <a:r>
              <a:rPr lang="hu-HU" sz="1800" dirty="0"/>
              <a:t>az egyes rendszer elemek és folyamatok folyamatos fejlesztése lehetséges a belső auditok rendszeres végrehajtásával</a:t>
            </a:r>
          </a:p>
          <a:p>
            <a:pPr>
              <a:buFontTx/>
              <a:buChar char="-"/>
            </a:pPr>
            <a:r>
              <a:rPr lang="hu-HU" sz="1800" dirty="0"/>
              <a:t>a KIR rendszer folyamatos fejlődik az egyes elemek erősödésével</a:t>
            </a:r>
          </a:p>
          <a:p>
            <a:pPr>
              <a:buFontTx/>
              <a:buChar char="-"/>
            </a:pPr>
            <a:r>
              <a:rPr lang="hu-HU" sz="1800" dirty="0"/>
              <a:t>érdekelt feleknél (pl. vevőknél) jó pont a megfelelő környezet gazdálkodás </a:t>
            </a:r>
          </a:p>
          <a:p>
            <a:pPr>
              <a:buFontTx/>
              <a:buChar char="-"/>
            </a:pPr>
            <a:r>
              <a:rPr lang="hu-HU" sz="1800" dirty="0"/>
              <a:t>munkavállalók megtartása a munkakörnyezet fejlesztésével</a:t>
            </a:r>
          </a:p>
          <a:p>
            <a:pPr>
              <a:buFontTx/>
              <a:buChar char="-"/>
            </a:pPr>
            <a:r>
              <a:rPr lang="hu-HU" sz="1800" dirty="0"/>
              <a:t>életciklus szemlélet által megfontolt döntések születhetnek</a:t>
            </a:r>
          </a:p>
          <a:p>
            <a:pPr>
              <a:buFontTx/>
              <a:buChar char="-"/>
            </a:pPr>
            <a:endParaRPr lang="hu-HU" sz="1800" dirty="0"/>
          </a:p>
          <a:p>
            <a:pPr marL="0" indent="0">
              <a:buNone/>
            </a:pPr>
            <a:endParaRPr lang="hu-HU" sz="1800" dirty="0"/>
          </a:p>
          <a:p>
            <a:pPr marL="0" indent="0">
              <a:buNone/>
            </a:pPr>
            <a:endParaRPr lang="hu-HU" sz="1200" dirty="0"/>
          </a:p>
          <a:p>
            <a:pPr marL="0" indent="0">
              <a:buNone/>
            </a:pPr>
            <a:endParaRPr lang="hu-HU" sz="2000" dirty="0"/>
          </a:p>
        </p:txBody>
      </p:sp>
    </p:spTree>
    <p:extLst>
      <p:ext uri="{BB962C8B-B14F-4D97-AF65-F5344CB8AC3E}">
        <p14:creationId xmlns:p14="http://schemas.microsoft.com/office/powerpoint/2010/main" val="6033966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65CF51EA-0D5F-4FAB-9C0A-F4D14B20D4DC}"/>
              </a:ext>
            </a:extLst>
          </p:cNvPr>
          <p:cNvSpPr>
            <a:spLocks noGrp="1"/>
          </p:cNvSpPr>
          <p:nvPr>
            <p:ph type="title"/>
          </p:nvPr>
        </p:nvSpPr>
        <p:spPr/>
        <p:txBody>
          <a:bodyPr/>
          <a:lstStyle/>
          <a:p>
            <a:r>
              <a:rPr lang="hu-HU" dirty="0"/>
              <a:t>versenyhátrányok</a:t>
            </a:r>
          </a:p>
        </p:txBody>
      </p:sp>
      <p:sp>
        <p:nvSpPr>
          <p:cNvPr id="3" name="Tartalom helye 2">
            <a:extLst>
              <a:ext uri="{FF2B5EF4-FFF2-40B4-BE49-F238E27FC236}">
                <a16:creationId xmlns:a16="http://schemas.microsoft.com/office/drawing/2014/main" id="{F5F7FBB1-5832-428E-A187-0FC6C0130AFC}"/>
              </a:ext>
            </a:extLst>
          </p:cNvPr>
          <p:cNvSpPr>
            <a:spLocks noGrp="1"/>
          </p:cNvSpPr>
          <p:nvPr>
            <p:ph idx="1"/>
          </p:nvPr>
        </p:nvSpPr>
        <p:spPr/>
        <p:txBody>
          <a:bodyPr>
            <a:normAutofit/>
          </a:bodyPr>
          <a:lstStyle/>
          <a:p>
            <a:pPr>
              <a:buFontTx/>
              <a:buChar char="-"/>
            </a:pPr>
            <a:r>
              <a:rPr lang="hu-HU" sz="1800" dirty="0"/>
              <a:t>érdekelt felek (pl. vevők, munkavállalók, média, lakosság) szemében csökkenő presztízs, rosszabb megítélés, elpártolás</a:t>
            </a:r>
          </a:p>
          <a:p>
            <a:pPr>
              <a:buFontTx/>
              <a:buChar char="-"/>
            </a:pPr>
            <a:r>
              <a:rPr lang="hu-HU" sz="1800" dirty="0"/>
              <a:t> jogszabályi előírások nem teljesítése, bírságok</a:t>
            </a:r>
          </a:p>
          <a:p>
            <a:pPr>
              <a:buFontTx/>
              <a:buChar char="-"/>
            </a:pPr>
            <a:r>
              <a:rPr lang="hu-HU" sz="1800" dirty="0"/>
              <a:t> a rendszer üzemeltetése nehézkes</a:t>
            </a:r>
          </a:p>
          <a:p>
            <a:pPr>
              <a:buFontTx/>
              <a:buChar char="-"/>
            </a:pPr>
            <a:r>
              <a:rPr lang="hu-HU" sz="1800" dirty="0"/>
              <a:t>a rendszer nem tölti be a tervezett szerepét</a:t>
            </a:r>
          </a:p>
        </p:txBody>
      </p:sp>
    </p:spTree>
    <p:extLst>
      <p:ext uri="{BB962C8B-B14F-4D97-AF65-F5344CB8AC3E}">
        <p14:creationId xmlns:p14="http://schemas.microsoft.com/office/powerpoint/2010/main" val="30302509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artalom helye 2">
            <a:extLst>
              <a:ext uri="{FF2B5EF4-FFF2-40B4-BE49-F238E27FC236}">
                <a16:creationId xmlns:a16="http://schemas.microsoft.com/office/drawing/2014/main" id="{94DF1795-729E-4A19-A638-2CC22470CEE5}"/>
              </a:ext>
            </a:extLst>
          </p:cNvPr>
          <p:cNvSpPr>
            <a:spLocks noGrp="1"/>
          </p:cNvSpPr>
          <p:nvPr>
            <p:ph idx="1"/>
          </p:nvPr>
        </p:nvSpPr>
        <p:spPr/>
        <p:txBody>
          <a:bodyPr>
            <a:normAutofit/>
          </a:bodyPr>
          <a:lstStyle/>
          <a:p>
            <a:pPr marL="0" indent="0" algn="ctr">
              <a:buNone/>
            </a:pPr>
            <a:endParaRPr lang="hu-HU" sz="1800" dirty="0"/>
          </a:p>
          <a:p>
            <a:pPr marL="0" indent="0" algn="ctr">
              <a:buNone/>
            </a:pPr>
            <a:r>
              <a:rPr lang="hu-HU" dirty="0"/>
              <a:t>VII.</a:t>
            </a:r>
          </a:p>
          <a:p>
            <a:pPr marL="0" indent="0" algn="ctr">
              <a:buNone/>
            </a:pPr>
            <a:endParaRPr lang="hu-HU" dirty="0"/>
          </a:p>
          <a:p>
            <a:pPr marL="0" indent="0" algn="ctr">
              <a:buNone/>
            </a:pPr>
            <a:r>
              <a:rPr lang="hu-HU" dirty="0"/>
              <a:t>Összefoglalás</a:t>
            </a:r>
          </a:p>
          <a:p>
            <a:pPr marL="0" indent="0" algn="ctr">
              <a:buNone/>
            </a:pPr>
            <a:endParaRPr lang="hu-HU" dirty="0"/>
          </a:p>
          <a:p>
            <a:pPr marL="0" indent="0" algn="ctr">
              <a:buNone/>
            </a:pPr>
            <a:r>
              <a:rPr lang="hu-HU" sz="1800" dirty="0"/>
              <a:t>Részletes tájékoztatás: </a:t>
            </a:r>
            <a:r>
              <a:rPr lang="hu-HU" sz="1800" dirty="0">
                <a:hlinkClick r:id="rId2"/>
              </a:rPr>
              <a:t>https://kepezz.hu/VideoLibraryArticle/Details/6</a:t>
            </a:r>
            <a:r>
              <a:rPr lang="hu-HU" sz="1800" dirty="0"/>
              <a:t> </a:t>
            </a:r>
          </a:p>
          <a:p>
            <a:pPr marL="0" indent="0" algn="ctr">
              <a:buNone/>
            </a:pPr>
            <a:r>
              <a:rPr lang="hu-HU" sz="1800" dirty="0"/>
              <a:t> (regisztráció után)</a:t>
            </a:r>
          </a:p>
          <a:p>
            <a:pPr marL="0" indent="0" algn="ctr">
              <a:buNone/>
            </a:pPr>
            <a:endParaRPr lang="hu-HU" dirty="0"/>
          </a:p>
        </p:txBody>
      </p:sp>
    </p:spTree>
    <p:extLst>
      <p:ext uri="{BB962C8B-B14F-4D97-AF65-F5344CB8AC3E}">
        <p14:creationId xmlns:p14="http://schemas.microsoft.com/office/powerpoint/2010/main" val="22423961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a:extLst>
              <a:ext uri="{FF2B5EF4-FFF2-40B4-BE49-F238E27FC236}">
                <a16:creationId xmlns:a16="http://schemas.microsoft.com/office/drawing/2014/main" id="{EDD77065-B7C3-4592-B2E8-99E226A7876F}"/>
              </a:ext>
            </a:extLst>
          </p:cNvPr>
          <p:cNvSpPr>
            <a:spLocks noGrp="1"/>
          </p:cNvSpPr>
          <p:nvPr>
            <p:ph type="title"/>
          </p:nvPr>
        </p:nvSpPr>
        <p:spPr/>
        <p:txBody>
          <a:bodyPr/>
          <a:lstStyle/>
          <a:p>
            <a:r>
              <a:rPr lang="hu-HU" dirty="0"/>
              <a:t>összefoglalás</a:t>
            </a:r>
          </a:p>
        </p:txBody>
      </p:sp>
      <p:sp>
        <p:nvSpPr>
          <p:cNvPr id="3" name="Tartalom helye 2">
            <a:extLst>
              <a:ext uri="{FF2B5EF4-FFF2-40B4-BE49-F238E27FC236}">
                <a16:creationId xmlns:a16="http://schemas.microsoft.com/office/drawing/2014/main" id="{D5F02BE7-89BB-48E7-8652-55F15A4AD4A1}"/>
              </a:ext>
            </a:extLst>
          </p:cNvPr>
          <p:cNvSpPr>
            <a:spLocks noGrp="1"/>
          </p:cNvSpPr>
          <p:nvPr>
            <p:ph idx="1"/>
          </p:nvPr>
        </p:nvSpPr>
        <p:spPr/>
        <p:txBody>
          <a:bodyPr>
            <a:normAutofit lnSpcReduction="10000"/>
          </a:bodyPr>
          <a:lstStyle/>
          <a:p>
            <a:pPr marL="0" indent="0">
              <a:buNone/>
            </a:pPr>
            <a:r>
              <a:rPr lang="hu-HU" sz="1800" dirty="0"/>
              <a:t>Az ISO 14001:2015 szabvány szerinti Környezetközpontú Irányítási Rendszer más irányítási rendszerekhez hasonlóan egy önként vállalt kötelezettség bármely szervezet részére.</a:t>
            </a:r>
          </a:p>
          <a:p>
            <a:pPr marL="0" indent="0">
              <a:buNone/>
            </a:pPr>
            <a:endParaRPr lang="hu-HU" sz="1800" dirty="0">
              <a:solidFill>
                <a:srgbClr val="2349AC"/>
              </a:solidFill>
            </a:endParaRPr>
          </a:p>
          <a:p>
            <a:pPr marL="0" indent="0">
              <a:buNone/>
            </a:pPr>
            <a:r>
              <a:rPr lang="hu-HU" sz="1800" dirty="0">
                <a:solidFill>
                  <a:srgbClr val="2349AC"/>
                </a:solidFill>
              </a:rPr>
              <a:t>A szabvány alkalmazása segíti:</a:t>
            </a:r>
          </a:p>
          <a:p>
            <a:pPr>
              <a:buFontTx/>
              <a:buChar char="-"/>
            </a:pPr>
            <a:r>
              <a:rPr lang="hu-HU" sz="1800" dirty="0"/>
              <a:t>minimálisra csökkentse a környezetre gyakorolt negatív hatásokat (pl. negatív változások a levegőt, földet, vizeket érintően)</a:t>
            </a:r>
          </a:p>
          <a:p>
            <a:pPr>
              <a:buFontTx/>
              <a:buChar char="-"/>
            </a:pPr>
            <a:r>
              <a:rPr lang="hu-HU" sz="1800" dirty="0"/>
              <a:t>összhangban kerüljön az alkalmazott törvényekkel, szabályokkal és más környezetvédelemmel kapcsolatos előírásokkal </a:t>
            </a:r>
          </a:p>
          <a:p>
            <a:pPr>
              <a:buFontTx/>
              <a:buChar char="-"/>
            </a:pPr>
            <a:r>
              <a:rPr lang="hu-HU" sz="1800" dirty="0"/>
              <a:t>ezek folyamatosan fejlessze</a:t>
            </a:r>
          </a:p>
          <a:p>
            <a:pPr marL="0" indent="0">
              <a:buNone/>
            </a:pPr>
            <a:endParaRPr lang="hu-HU" sz="1800" dirty="0"/>
          </a:p>
          <a:p>
            <a:pPr marL="0" indent="0">
              <a:buNone/>
            </a:pPr>
            <a:r>
              <a:rPr lang="hu-HU" sz="1800" dirty="0"/>
              <a:t>Egy környezetközpontú irányítási rendszer sikere függ a szervezet minden szintjének és funkciójának, élén a felső vezetőségnek az elkötelezettségétől. Továbbá a környezetközpontú irányítási rendszer felelősének és a belső </a:t>
            </a:r>
            <a:r>
              <a:rPr lang="hu-HU" sz="1800" dirty="0" err="1"/>
              <a:t>auditor</a:t>
            </a:r>
            <a:r>
              <a:rPr lang="hu-HU" sz="1800" dirty="0"/>
              <a:t> szakmai felkészültségétől és elkötelezettségétől.</a:t>
            </a:r>
          </a:p>
        </p:txBody>
      </p:sp>
    </p:spTree>
    <p:extLst>
      <p:ext uri="{BB962C8B-B14F-4D97-AF65-F5344CB8AC3E}">
        <p14:creationId xmlns:p14="http://schemas.microsoft.com/office/powerpoint/2010/main" val="3679581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Cím 1"/>
          <p:cNvSpPr>
            <a:spLocks noGrp="1"/>
          </p:cNvSpPr>
          <p:nvPr>
            <p:ph type="title"/>
          </p:nvPr>
        </p:nvSpPr>
        <p:spPr>
          <a:xfrm>
            <a:off x="1043608" y="908720"/>
            <a:ext cx="5355704" cy="1656184"/>
          </a:xfrm>
        </p:spPr>
        <p:txBody>
          <a:bodyPr/>
          <a:lstStyle/>
          <a:p>
            <a:r>
              <a:rPr lang="hu-HU" sz="2000" dirty="0"/>
              <a:t>Részletes tájékoztatásért látogasson el a </a:t>
            </a:r>
            <a:r>
              <a:rPr lang="hu-HU" sz="2000" dirty="0">
                <a:hlinkClick r:id="rId4"/>
              </a:rPr>
              <a:t>www.kepezz.hu</a:t>
            </a:r>
            <a:r>
              <a:rPr lang="hu-HU" sz="2000" dirty="0"/>
              <a:t> oldalra</a:t>
            </a:r>
            <a:br>
              <a:rPr lang="hu-HU" dirty="0"/>
            </a:br>
            <a:br>
              <a:rPr lang="hu-HU" dirty="0"/>
            </a:br>
            <a:br>
              <a:rPr lang="hu-HU" dirty="0"/>
            </a:br>
            <a:r>
              <a:rPr lang="hu-HU" sz="2000" dirty="0"/>
              <a:t>MAGYAR KERESKEDELMI ÉS IPARKAMARA	</a:t>
            </a:r>
            <a:br>
              <a:rPr lang="hu-HU" sz="2000" dirty="0"/>
            </a:br>
            <a:br>
              <a:rPr lang="hu-HU" sz="2000" dirty="0"/>
            </a:br>
            <a:r>
              <a:rPr lang="hu-HU" sz="1000" dirty="0"/>
              <a:t>info.ginop617@mkik.hu		</a:t>
            </a:r>
            <a:br>
              <a:rPr lang="hu-HU" sz="1000" dirty="0"/>
            </a:br>
            <a:r>
              <a:rPr lang="hu-HU" sz="1200" dirty="0"/>
              <a:t>	</a:t>
            </a:r>
            <a:br>
              <a:rPr lang="hu-HU" sz="1000" dirty="0"/>
            </a:br>
            <a:r>
              <a:rPr lang="hu-HU" sz="1000" dirty="0"/>
              <a:t> 	</a:t>
            </a:r>
            <a:r>
              <a:rPr lang="hu-HU" sz="2000" dirty="0"/>
              <a:t>	</a:t>
            </a:r>
            <a:endParaRPr lang="hu-HU" sz="1000" dirty="0"/>
          </a:p>
        </p:txBody>
      </p:sp>
      <p:pic>
        <p:nvPicPr>
          <p:cNvPr id="4" name="Kép 3">
            <a:extLst>
              <a:ext uri="{FF2B5EF4-FFF2-40B4-BE49-F238E27FC236}">
                <a16:creationId xmlns:a16="http://schemas.microsoft.com/office/drawing/2014/main" id="{4CA0E00F-A913-486C-ACD8-EF3A827F2863}"/>
              </a:ext>
            </a:extLst>
          </p:cNvPr>
          <p:cNvPicPr>
            <a:picLocks noChangeAspect="1"/>
          </p:cNvPicPr>
          <p:nvPr/>
        </p:nvPicPr>
        <p:blipFill>
          <a:blip r:embed="rId5"/>
          <a:stretch>
            <a:fillRect/>
          </a:stretch>
        </p:blipFill>
        <p:spPr>
          <a:xfrm>
            <a:off x="899592" y="4770580"/>
            <a:ext cx="2449598" cy="788952"/>
          </a:xfrm>
          <a:prstGeom prst="rect">
            <a:avLst/>
          </a:prstGeom>
        </p:spPr>
      </p:pic>
    </p:spTree>
    <p:extLst>
      <p:ext uri="{BB962C8B-B14F-4D97-AF65-F5344CB8AC3E}">
        <p14:creationId xmlns:p14="http://schemas.microsoft.com/office/powerpoint/2010/main" val="3765528970"/>
      </p:ext>
    </p:extLst>
  </p:cSld>
  <p:clrMapOvr>
    <a:masterClrMapping/>
  </p:clrMapOvr>
</p:sld>
</file>

<file path=ppt/theme/theme1.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GYENI">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11215</TotalTime>
  <Words>2136</Words>
  <Application>Microsoft Office PowerPoint</Application>
  <PresentationFormat>Diavetítés a képernyőre (4:3 oldalarány)</PresentationFormat>
  <Paragraphs>281</Paragraphs>
  <Slides>35</Slides>
  <Notes>3</Notes>
  <HiddenSlides>0</HiddenSlides>
  <MMClips>0</MMClips>
  <ScaleCrop>false</ScaleCrop>
  <HeadingPairs>
    <vt:vector size="6" baseType="variant">
      <vt:variant>
        <vt:lpstr>Használt betűtípusok</vt:lpstr>
      </vt:variant>
      <vt:variant>
        <vt:i4>2</vt:i4>
      </vt:variant>
      <vt:variant>
        <vt:lpstr>Téma</vt:lpstr>
      </vt:variant>
      <vt:variant>
        <vt:i4>1</vt:i4>
      </vt:variant>
      <vt:variant>
        <vt:lpstr>Diacímek</vt:lpstr>
      </vt:variant>
      <vt:variant>
        <vt:i4>35</vt:i4>
      </vt:variant>
    </vt:vector>
  </HeadingPairs>
  <TitlesOfParts>
    <vt:vector size="38" baseType="lpstr">
      <vt:lpstr>Arial</vt:lpstr>
      <vt:lpstr>Calibri</vt:lpstr>
      <vt:lpstr>Office-téma</vt:lpstr>
      <vt:lpstr>GINOP 6.1.7-17   Munkahelyi képzések támogatása mikro-, kis- és középvállalatok és nagyvállalatok munkavállalói számára indított képzések szakmai támogató programja    </vt:lpstr>
      <vt:lpstr>  Környezetközpontú irányítási rendszer belső auditor képzés     2021</vt:lpstr>
      <vt:lpstr>PowerPoint-bemutató</vt:lpstr>
      <vt:lpstr>Jogszabályi előírások</vt:lpstr>
      <vt:lpstr>szakmai elvárások</vt:lpstr>
      <vt:lpstr>PowerPoint-bemutató</vt:lpstr>
      <vt:lpstr>szabványosítás</vt:lpstr>
      <vt:lpstr>Irányítási rendszerek</vt:lpstr>
      <vt:lpstr>Pdca ciklus</vt:lpstr>
      <vt:lpstr>PowerPoint-bemutató</vt:lpstr>
      <vt:lpstr>kir</vt:lpstr>
      <vt:lpstr>Kir kapcsolódása más irányítási rendszerekhez</vt:lpstr>
      <vt:lpstr>A pdca ciklus a kir szabványban</vt:lpstr>
      <vt:lpstr>A kir rendszer célja</vt:lpstr>
      <vt:lpstr>Kir előnyei</vt:lpstr>
      <vt:lpstr>A kir felépítése</vt:lpstr>
      <vt:lpstr>PowerPoint-bemutató</vt:lpstr>
      <vt:lpstr>Auditálás gyakorlata</vt:lpstr>
      <vt:lpstr>Az ISO 19011 szabvány felépítése</vt:lpstr>
      <vt:lpstr>Tanúsítási folyamat és ciklusok</vt:lpstr>
      <vt:lpstr>Az auditálás alapelvei</vt:lpstr>
      <vt:lpstr>Az auditprogram irányítása, végrehajtása</vt:lpstr>
      <vt:lpstr>Belső audit</vt:lpstr>
      <vt:lpstr>Belső audit célja, tárgya, gyakorisága</vt:lpstr>
      <vt:lpstr>Belső audit tervezése</vt:lpstr>
      <vt:lpstr>Belső audit végrehajtása</vt:lpstr>
      <vt:lpstr>PowerPoint-bemutató</vt:lpstr>
      <vt:lpstr>Jogszabályi előírások, szakmai elvárások</vt:lpstr>
      <vt:lpstr>Képzés javasolt felépítése</vt:lpstr>
      <vt:lpstr>PowerPoint-bemutató</vt:lpstr>
      <vt:lpstr>versenyelőnyök</vt:lpstr>
      <vt:lpstr>versenyhátrányok</vt:lpstr>
      <vt:lpstr>PowerPoint-bemutató</vt:lpstr>
      <vt:lpstr>összefoglalás</vt:lpstr>
      <vt:lpstr>Részletes tájékoztatásért látogasson el a www.kepezz.hu oldalra   MAGYAR KERESKEDELMI ÉS IPARKAMARA   info.ginop617@mkik.hu        </vt:lpstr>
    </vt:vector>
  </TitlesOfParts>
  <Company>novak.adam@gmail.com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Asdfsdafa dsfasd asdf</dc:title>
  <dc:creator>Ádám Novák</dc:creator>
  <cp:lastModifiedBy>Kiss Violetta</cp:lastModifiedBy>
  <cp:revision>754</cp:revision>
  <cp:lastPrinted>2019-09-17T07:24:41Z</cp:lastPrinted>
  <dcterms:created xsi:type="dcterms:W3CDTF">2014-03-03T11:13:53Z</dcterms:created>
  <dcterms:modified xsi:type="dcterms:W3CDTF">2021-04-16T07:49:52Z</dcterms:modified>
</cp:coreProperties>
</file>