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1"/>
  </p:sldMasterIdLst>
  <p:notesMasterIdLst>
    <p:notesMasterId r:id="rId46"/>
  </p:notesMasterIdLst>
  <p:sldIdLst>
    <p:sldId id="256" r:id="rId2"/>
    <p:sldId id="297" r:id="rId3"/>
    <p:sldId id="264" r:id="rId4"/>
    <p:sldId id="629" r:id="rId5"/>
    <p:sldId id="654" r:id="rId6"/>
    <p:sldId id="296" r:id="rId7"/>
    <p:sldId id="633" r:id="rId8"/>
    <p:sldId id="655" r:id="rId9"/>
    <p:sldId id="656" r:id="rId10"/>
    <p:sldId id="657" r:id="rId11"/>
    <p:sldId id="658" r:id="rId12"/>
    <p:sldId id="413" r:id="rId13"/>
    <p:sldId id="609" r:id="rId14"/>
    <p:sldId id="659" r:id="rId15"/>
    <p:sldId id="512" r:id="rId16"/>
    <p:sldId id="603" r:id="rId17"/>
    <p:sldId id="660" r:id="rId18"/>
    <p:sldId id="661" r:id="rId19"/>
    <p:sldId id="662" r:id="rId20"/>
    <p:sldId id="620" r:id="rId21"/>
    <p:sldId id="622" r:id="rId22"/>
    <p:sldId id="663" r:id="rId23"/>
    <p:sldId id="652" r:id="rId24"/>
    <p:sldId id="653" r:id="rId25"/>
    <p:sldId id="664" r:id="rId26"/>
    <p:sldId id="665" r:id="rId27"/>
    <p:sldId id="666" r:id="rId28"/>
    <p:sldId id="667" r:id="rId29"/>
    <p:sldId id="668" r:id="rId30"/>
    <p:sldId id="669" r:id="rId31"/>
    <p:sldId id="670" r:id="rId32"/>
    <p:sldId id="671" r:id="rId33"/>
    <p:sldId id="672" r:id="rId34"/>
    <p:sldId id="673" r:id="rId35"/>
    <p:sldId id="674" r:id="rId36"/>
    <p:sldId id="675" r:id="rId37"/>
    <p:sldId id="676" r:id="rId38"/>
    <p:sldId id="677" r:id="rId39"/>
    <p:sldId id="678" r:id="rId40"/>
    <p:sldId id="679" r:id="rId41"/>
    <p:sldId id="680" r:id="rId42"/>
    <p:sldId id="681" r:id="rId43"/>
    <p:sldId id="682" r:id="rId44"/>
    <p:sldId id="258" r:id="rId45"/>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árpát Kinga" initials="KK" lastIdx="1" clrIdx="0">
    <p:extLst>
      <p:ext uri="{19B8F6BF-5375-455C-9EA6-DF929625EA0E}">
        <p15:presenceInfo xmlns:p15="http://schemas.microsoft.com/office/powerpoint/2012/main" userId="Kárpát Kinga" providerId="None"/>
      </p:ext>
    </p:extLst>
  </p:cmAuthor>
  <p:cmAuthor id="2" name="Kiss Violetta" initials="KV" lastIdx="1" clrIdx="1">
    <p:extLst>
      <p:ext uri="{19B8F6BF-5375-455C-9EA6-DF929625EA0E}">
        <p15:presenceInfo xmlns:p15="http://schemas.microsoft.com/office/powerpoint/2012/main" userId="S::kiss.violetta@mkik.hu::8dda6d2a-547f-4359-9dae-dec8dd7bfaa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5E90"/>
    <a:srgbClr val="3A5CB5"/>
    <a:srgbClr val="2349AC"/>
    <a:srgbClr val="B9B9B9"/>
    <a:srgbClr val="0000CC"/>
    <a:srgbClr val="E0A9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84" autoAdjust="0"/>
    <p:restoredTop sz="94622" autoAdjust="0"/>
  </p:normalViewPr>
  <p:slideViewPr>
    <p:cSldViewPr snapToObjects="1">
      <p:cViewPr varScale="1">
        <p:scale>
          <a:sx n="108" d="100"/>
          <a:sy n="108" d="100"/>
        </p:scale>
        <p:origin x="202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86" d="100"/>
          <a:sy n="86" d="100"/>
        </p:scale>
        <p:origin x="3786" y="78"/>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1" y="0"/>
            <a:ext cx="2944283" cy="495300"/>
          </a:xfrm>
          <a:prstGeom prst="rect">
            <a:avLst/>
          </a:prstGeom>
        </p:spPr>
        <p:txBody>
          <a:bodyPr vert="horz" lIns="91294" tIns="45647" rIns="91294" bIns="45647" rtlCol="0"/>
          <a:lstStyle>
            <a:lvl1pPr algn="l">
              <a:defRPr sz="1200"/>
            </a:lvl1pPr>
          </a:lstStyle>
          <a:p>
            <a:endParaRPr lang="hu-HU"/>
          </a:p>
        </p:txBody>
      </p:sp>
      <p:sp>
        <p:nvSpPr>
          <p:cNvPr id="3" name="Dátum helye 2"/>
          <p:cNvSpPr>
            <a:spLocks noGrp="1"/>
          </p:cNvSpPr>
          <p:nvPr>
            <p:ph type="dt" idx="1"/>
          </p:nvPr>
        </p:nvSpPr>
        <p:spPr>
          <a:xfrm>
            <a:off x="3848645" y="0"/>
            <a:ext cx="2944283" cy="495300"/>
          </a:xfrm>
          <a:prstGeom prst="rect">
            <a:avLst/>
          </a:prstGeom>
        </p:spPr>
        <p:txBody>
          <a:bodyPr vert="horz" lIns="91294" tIns="45647" rIns="91294" bIns="45647" rtlCol="0"/>
          <a:lstStyle>
            <a:lvl1pPr algn="r">
              <a:defRPr sz="1200"/>
            </a:lvl1pPr>
          </a:lstStyle>
          <a:p>
            <a:fld id="{6E1230F8-2015-46AC-9C15-B08EDE877F5D}" type="datetimeFigureOut">
              <a:rPr lang="hu-HU" smtClean="0"/>
              <a:t>2021. 06. 10.</a:t>
            </a:fld>
            <a:endParaRPr lang="hu-HU"/>
          </a:p>
        </p:txBody>
      </p:sp>
      <p:sp>
        <p:nvSpPr>
          <p:cNvPr id="4" name="Diakép helye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294" tIns="45647" rIns="91294" bIns="45647" rtlCol="0" anchor="ctr"/>
          <a:lstStyle/>
          <a:p>
            <a:endParaRPr lang="hu-HU"/>
          </a:p>
        </p:txBody>
      </p:sp>
      <p:sp>
        <p:nvSpPr>
          <p:cNvPr id="5" name="Jegyzetek helye 4"/>
          <p:cNvSpPr>
            <a:spLocks noGrp="1"/>
          </p:cNvSpPr>
          <p:nvPr>
            <p:ph type="body" sz="quarter" idx="3"/>
          </p:nvPr>
        </p:nvSpPr>
        <p:spPr>
          <a:xfrm>
            <a:off x="679450" y="4705350"/>
            <a:ext cx="5435600" cy="4457700"/>
          </a:xfrm>
          <a:prstGeom prst="rect">
            <a:avLst/>
          </a:prstGeom>
        </p:spPr>
        <p:txBody>
          <a:bodyPr vert="horz" lIns="91294" tIns="45647" rIns="91294" bIns="45647"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1" y="9408981"/>
            <a:ext cx="2944283" cy="495300"/>
          </a:xfrm>
          <a:prstGeom prst="rect">
            <a:avLst/>
          </a:prstGeom>
        </p:spPr>
        <p:txBody>
          <a:bodyPr vert="horz" lIns="91294" tIns="45647" rIns="91294" bIns="45647" rtlCol="0" anchor="b"/>
          <a:lstStyle>
            <a:lvl1pPr algn="l">
              <a:defRPr sz="1200"/>
            </a:lvl1pPr>
          </a:lstStyle>
          <a:p>
            <a:endParaRPr lang="hu-HU"/>
          </a:p>
        </p:txBody>
      </p:sp>
      <p:sp>
        <p:nvSpPr>
          <p:cNvPr id="7" name="Dia számának helye 6"/>
          <p:cNvSpPr>
            <a:spLocks noGrp="1"/>
          </p:cNvSpPr>
          <p:nvPr>
            <p:ph type="sldNum" sz="quarter" idx="5"/>
          </p:nvPr>
        </p:nvSpPr>
        <p:spPr>
          <a:xfrm>
            <a:off x="3848645" y="9408981"/>
            <a:ext cx="2944283" cy="495300"/>
          </a:xfrm>
          <a:prstGeom prst="rect">
            <a:avLst/>
          </a:prstGeom>
        </p:spPr>
        <p:txBody>
          <a:bodyPr vert="horz" lIns="91294" tIns="45647" rIns="91294" bIns="45647" rtlCol="0" anchor="b"/>
          <a:lstStyle>
            <a:lvl1pPr algn="r">
              <a:defRPr sz="1200"/>
            </a:lvl1pPr>
          </a:lstStyle>
          <a:p>
            <a:fld id="{CDA5C11E-540C-488B-B718-84796C0B45F1}" type="slidenum">
              <a:rPr lang="hu-HU" smtClean="0"/>
              <a:t>‹#›</a:t>
            </a:fld>
            <a:endParaRPr lang="hu-HU"/>
          </a:p>
        </p:txBody>
      </p:sp>
    </p:spTree>
    <p:extLst>
      <p:ext uri="{BB962C8B-B14F-4D97-AF65-F5344CB8AC3E}">
        <p14:creationId xmlns:p14="http://schemas.microsoft.com/office/powerpoint/2010/main" val="4036585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1</a:t>
            </a:fld>
            <a:endParaRPr lang="hu-HU"/>
          </a:p>
        </p:txBody>
      </p:sp>
    </p:spTree>
    <p:extLst>
      <p:ext uri="{BB962C8B-B14F-4D97-AF65-F5344CB8AC3E}">
        <p14:creationId xmlns:p14="http://schemas.microsoft.com/office/powerpoint/2010/main" val="4112389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2</a:t>
            </a:fld>
            <a:endParaRPr lang="hu-HU"/>
          </a:p>
        </p:txBody>
      </p:sp>
    </p:spTree>
    <p:extLst>
      <p:ext uri="{BB962C8B-B14F-4D97-AF65-F5344CB8AC3E}">
        <p14:creationId xmlns:p14="http://schemas.microsoft.com/office/powerpoint/2010/main" val="2084326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44</a:t>
            </a:fld>
            <a:endParaRPr lang="hu-HU"/>
          </a:p>
        </p:txBody>
      </p:sp>
    </p:spTree>
    <p:extLst>
      <p:ext uri="{BB962C8B-B14F-4D97-AF65-F5344CB8AC3E}">
        <p14:creationId xmlns:p14="http://schemas.microsoft.com/office/powerpoint/2010/main" val="4112389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a:t>Mintacím szerkesztése</a:t>
            </a:r>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2021. 06. 10.</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805236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47989" y="44624"/>
            <a:ext cx="4700075" cy="936104"/>
          </a:xfrm>
        </p:spPr>
        <p:txBody>
          <a:bodyPr>
            <a:normAutofit/>
          </a:bodyPr>
          <a:lstStyle>
            <a:lvl1pPr algn="l">
              <a:defRPr sz="2400"/>
            </a:lvl1pPr>
          </a:lstStyle>
          <a:p>
            <a:r>
              <a:rPr lang="hu-HU" dirty="0"/>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0DD05FFA-4383-4574-9830-A5FF25BE8406}" type="datetimeFigureOut">
              <a:rPr lang="hu-HU" smtClean="0"/>
              <a:t>2021. 06. 10.</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132961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2021. 06. 10.</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46902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p:cNvSpPr>
            <a:spLocks noGrp="1"/>
          </p:cNvSpPr>
          <p:nvPr>
            <p:ph type="dt" sz="half" idx="10"/>
          </p:nvPr>
        </p:nvSpPr>
        <p:spPr/>
        <p:txBody>
          <a:bodyPr/>
          <a:lstStyle/>
          <a:p>
            <a:fld id="{0DD05FFA-4383-4574-9830-A5FF25BE8406}" type="datetimeFigureOut">
              <a:rPr lang="hu-HU" smtClean="0"/>
              <a:t>2021. 06. 10.</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3634561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a:t>Mintacím szerkesztése</a:t>
            </a:r>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p:cNvSpPr>
            <a:spLocks noGrp="1"/>
          </p:cNvSpPr>
          <p:nvPr>
            <p:ph type="dt" sz="half" idx="10"/>
          </p:nvPr>
        </p:nvSpPr>
        <p:spPr/>
        <p:txBody>
          <a:bodyPr/>
          <a:lstStyle/>
          <a:p>
            <a:fld id="{0DD05FFA-4383-4574-9830-A5FF25BE8406}" type="datetimeFigureOut">
              <a:rPr lang="hu-HU" smtClean="0"/>
              <a:t>2021. 06. 10.</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24456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6" name="Tartalom helye 2"/>
          <p:cNvSpPr>
            <a:spLocks noGrp="1"/>
          </p:cNvSpPr>
          <p:nvPr>
            <p:ph idx="1"/>
          </p:nvPr>
        </p:nvSpPr>
        <p:spPr>
          <a:xfrm>
            <a:off x="447989" y="1628800"/>
            <a:ext cx="5111750" cy="4691063"/>
          </a:xfrm>
        </p:spPr>
        <p:txBody>
          <a:bodyPr/>
          <a:lstStyle>
            <a:lvl1pPr>
              <a:defRPr sz="24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7" name="Kép helye 2"/>
          <p:cNvSpPr>
            <a:spLocks noGrp="1"/>
          </p:cNvSpPr>
          <p:nvPr>
            <p:ph type="pic" idx="13"/>
          </p:nvPr>
        </p:nvSpPr>
        <p:spPr>
          <a:xfrm>
            <a:off x="5724128" y="1633102"/>
            <a:ext cx="3240360" cy="46910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Tree>
    <p:extLst>
      <p:ext uri="{BB962C8B-B14F-4D97-AF65-F5344CB8AC3E}">
        <p14:creationId xmlns:p14="http://schemas.microsoft.com/office/powerpoint/2010/main" val="2086175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artalomrész képaláírással">
    <p:spTree>
      <p:nvGrpSpPr>
        <p:cNvPr id="1" name=""/>
        <p:cNvGrpSpPr/>
        <p:nvPr/>
      </p:nvGrpSpPr>
      <p:grpSpPr>
        <a:xfrm>
          <a:off x="0" y="0"/>
          <a:ext cx="0" cy="0"/>
          <a:chOff x="0" y="0"/>
          <a:chExt cx="0" cy="0"/>
        </a:xfrm>
      </p:grpSpPr>
      <p:sp>
        <p:nvSpPr>
          <p:cNvPr id="3" name="Tartalom helye 2"/>
          <p:cNvSpPr>
            <a:spLocks noGrp="1"/>
          </p:cNvSpPr>
          <p:nvPr>
            <p:ph idx="1"/>
          </p:nvPr>
        </p:nvSpPr>
        <p:spPr>
          <a:xfrm>
            <a:off x="3575050" y="1435100"/>
            <a:ext cx="5111750" cy="46910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2021. 06. 10.</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
        <p:nvSpPr>
          <p:cNvPr id="9" name="Cím 1"/>
          <p:cNvSpPr>
            <a:spLocks noGrp="1"/>
          </p:cNvSpPr>
          <p:nvPr>
            <p:ph type="title"/>
          </p:nvPr>
        </p:nvSpPr>
        <p:spPr>
          <a:xfrm>
            <a:off x="447989" y="44624"/>
            <a:ext cx="4412043" cy="864096"/>
          </a:xfrm>
        </p:spPr>
        <p:txBody>
          <a:bodyPr/>
          <a:lstStyle/>
          <a:p>
            <a:r>
              <a:rPr lang="hu-HU"/>
              <a:t>Mintacím szerkesztése</a:t>
            </a:r>
          </a:p>
        </p:txBody>
      </p:sp>
    </p:spTree>
    <p:extLst>
      <p:ext uri="{BB962C8B-B14F-4D97-AF65-F5344CB8AC3E}">
        <p14:creationId xmlns:p14="http://schemas.microsoft.com/office/powerpoint/2010/main" val="1428776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2021. 06. 10.</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9034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14" name="Title 8"/>
          <p:cNvSpPr>
            <a:spLocks noGrp="1"/>
          </p:cNvSpPr>
          <p:nvPr>
            <p:ph type="title" hasCustomPrompt="1"/>
          </p:nvPr>
        </p:nvSpPr>
        <p:spPr>
          <a:xfrm>
            <a:off x="4495800" y="2286000"/>
            <a:ext cx="4419600" cy="1143000"/>
          </a:xfrm>
        </p:spPr>
        <p:txBody>
          <a:bodyPr anchor="t">
            <a:noAutofit/>
          </a:bodyPr>
          <a:lstStyle>
            <a:lvl1pPr algn="l">
              <a:defRPr sz="4400" b="1" cap="all" baseline="0">
                <a:solidFill>
                  <a:schemeClr val="bg1"/>
                </a:solidFill>
                <a:latin typeface="Arial"/>
                <a:cs typeface="Arial"/>
              </a:defRPr>
            </a:lvl1pPr>
          </a:lstStyle>
          <a:p>
            <a:r>
              <a:rPr lang="hu-HU" dirty="0"/>
              <a:t>Prezentáció Címe</a:t>
            </a:r>
            <a:endParaRPr lang="en-US" dirty="0"/>
          </a:p>
        </p:txBody>
      </p:sp>
      <p:sp>
        <p:nvSpPr>
          <p:cNvPr id="17" name="Text Placeholder 15"/>
          <p:cNvSpPr>
            <a:spLocks noGrp="1"/>
          </p:cNvSpPr>
          <p:nvPr>
            <p:ph type="body" sz="quarter" idx="10" hasCustomPrompt="1"/>
          </p:nvPr>
        </p:nvSpPr>
        <p:spPr>
          <a:xfrm>
            <a:off x="4495800" y="3886200"/>
            <a:ext cx="4343400" cy="914400"/>
          </a:xfrm>
        </p:spPr>
        <p:txBody>
          <a:bodyPr wrap="square" anchor="t"/>
          <a:lstStyle>
            <a:lvl1pPr marL="514350" indent="-514350" algn="l">
              <a:spcAft>
                <a:spcPts val="600"/>
              </a:spcAft>
              <a:buFontTx/>
              <a:buNone/>
              <a:defRPr cap="all" baseline="0">
                <a:solidFill>
                  <a:srgbClr val="FFFFFF"/>
                </a:solidFill>
                <a:latin typeface="Arial"/>
                <a:cs typeface="Arial"/>
              </a:defRPr>
            </a:lvl1pPr>
            <a:lvl2pPr>
              <a:buNone/>
              <a:defRPr/>
            </a:lvl2pPr>
          </a:lstStyle>
          <a:p>
            <a:pPr lvl="0"/>
            <a:r>
              <a:rPr lang="hu-HU" dirty="0"/>
              <a:t>Click to edit Alcím</a:t>
            </a:r>
          </a:p>
          <a:p>
            <a:pPr lvl="0"/>
            <a:endParaRPr lang="hu-H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447989" y="44624"/>
            <a:ext cx="4412043" cy="864096"/>
          </a:xfrm>
          <a:prstGeom prst="rect">
            <a:avLst/>
          </a:prstGeom>
        </p:spPr>
        <p:txBody>
          <a:bodyPr vert="horz" lIns="91440" tIns="45720" rIns="91440" bIns="45720" rtlCol="0" anchor="ctr">
            <a:normAutofit/>
          </a:bodyPr>
          <a:lstStyle/>
          <a:p>
            <a:r>
              <a:rPr lang="hu-HU" dirty="0"/>
              <a:t>Mintacím szerkesztése</a:t>
            </a:r>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05FFA-4383-4574-9830-A5FF25BE8406}" type="datetimeFigureOut">
              <a:rPr lang="hu-HU" smtClean="0"/>
              <a:t>2021. 06. 10.</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4ECFDF-B4B8-4D79-9C23-DD008FAF0A0B}" type="slidenum">
              <a:rPr lang="hu-HU" smtClean="0"/>
              <a:t>‹#›</a:t>
            </a:fld>
            <a:endParaRPr lang="hu-HU"/>
          </a:p>
        </p:txBody>
      </p:sp>
    </p:spTree>
    <p:extLst>
      <p:ext uri="{BB962C8B-B14F-4D97-AF65-F5344CB8AC3E}">
        <p14:creationId xmlns:p14="http://schemas.microsoft.com/office/powerpoint/2010/main" val="191508263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6" r:id="rId7"/>
    <p:sldLayoutId id="2147483667" r:id="rId8"/>
    <p:sldLayoutId id="2147483670" r:id="rId9"/>
  </p:sldLayoutIdLst>
  <p:txStyles>
    <p:title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kepezz.hu/VideoLibraryArticle/Details/11"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image" Target="../media/image6.png"/><Relationship Id="rId4" Type="http://schemas.openxmlformats.org/officeDocument/2006/relationships/hyperlink" Target="http://www.kepezz.hu/"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r>
              <a:rPr lang="hu-HU" dirty="0"/>
              <a:t>GINOP 6.1.7-17 </a:t>
            </a:r>
            <a:br>
              <a:rPr lang="hu-HU" sz="3000" dirty="0"/>
            </a:br>
            <a:br>
              <a:rPr lang="hu-HU" sz="3000" dirty="0"/>
            </a:br>
            <a:r>
              <a:rPr lang="hu-HU" sz="2800" dirty="0"/>
              <a:t>Munkahelyi képzések támogatása </a:t>
            </a:r>
            <a:r>
              <a:rPr lang="hu-HU" sz="2800" dirty="0" err="1"/>
              <a:t>mikro</a:t>
            </a:r>
            <a:r>
              <a:rPr lang="hu-HU" sz="2800" dirty="0"/>
              <a:t>-, kis- és középvállalatok és nagyvállalatok munkavállalói számára indított képzések szakmai támogató programja</a:t>
            </a:r>
            <a:br>
              <a:rPr lang="hu-HU" dirty="0"/>
            </a:br>
            <a:br>
              <a:rPr lang="hu-HU" dirty="0"/>
            </a:br>
            <a:br>
              <a:rPr lang="hu-HU" dirty="0"/>
            </a:br>
            <a:br>
              <a:rPr lang="hu-HU" dirty="0"/>
            </a:br>
            <a:endParaRPr lang="hu-HU" sz="3200" dirty="0"/>
          </a:p>
        </p:txBody>
      </p:sp>
      <p:sp>
        <p:nvSpPr>
          <p:cNvPr id="3" name="Szövegdoboz 2">
            <a:extLst>
              <a:ext uri="{FF2B5EF4-FFF2-40B4-BE49-F238E27FC236}">
                <a16:creationId xmlns:a16="http://schemas.microsoft.com/office/drawing/2014/main" id="{3F64C79F-F088-4636-942F-4B8F8C75A557}"/>
              </a:ext>
            </a:extLst>
          </p:cNvPr>
          <p:cNvSpPr txBox="1"/>
          <p:nvPr/>
        </p:nvSpPr>
        <p:spPr>
          <a:xfrm>
            <a:off x="1691680" y="4221088"/>
            <a:ext cx="4968552" cy="923330"/>
          </a:xfrm>
          <a:prstGeom prst="rect">
            <a:avLst/>
          </a:prstGeom>
          <a:noFill/>
        </p:spPr>
        <p:txBody>
          <a:bodyPr wrap="square" rtlCol="0">
            <a:spAutoFit/>
          </a:bodyPr>
          <a:lstStyle/>
          <a:p>
            <a:pPr algn="ctr"/>
            <a:r>
              <a:rPr lang="hu-HU" sz="1800" dirty="0">
                <a:solidFill>
                  <a:schemeClr val="bg1"/>
                </a:solidFill>
              </a:rPr>
              <a:t>Munkahelyi képzések </a:t>
            </a:r>
            <a:br>
              <a:rPr lang="hu-HU" sz="1800" dirty="0">
                <a:solidFill>
                  <a:schemeClr val="bg1"/>
                </a:solidFill>
              </a:rPr>
            </a:br>
            <a:r>
              <a:rPr lang="hu-HU" sz="1800" dirty="0">
                <a:solidFill>
                  <a:schemeClr val="bg1"/>
                </a:solidFill>
              </a:rPr>
              <a:t>megvalósítását segítő </a:t>
            </a:r>
            <a:br>
              <a:rPr lang="hu-HU" sz="1800" dirty="0">
                <a:solidFill>
                  <a:schemeClr val="bg1"/>
                </a:solidFill>
              </a:rPr>
            </a:br>
            <a:r>
              <a:rPr lang="hu-HU" sz="1800" dirty="0">
                <a:solidFill>
                  <a:schemeClr val="bg1"/>
                </a:solidFill>
              </a:rPr>
              <a:t>szakmai ajánlások és útmutatók</a:t>
            </a:r>
            <a:endParaRPr lang="hu-HU" dirty="0">
              <a:solidFill>
                <a:schemeClr val="bg1"/>
              </a:solidFill>
            </a:endParaRPr>
          </a:p>
        </p:txBody>
      </p:sp>
    </p:spTree>
    <p:extLst>
      <p:ext uri="{BB962C8B-B14F-4D97-AF65-F5344CB8AC3E}">
        <p14:creationId xmlns:p14="http://schemas.microsoft.com/office/powerpoint/2010/main" val="116977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br>
              <a:rPr lang="hu-HU" sz="3000" dirty="0"/>
            </a:br>
            <a:br>
              <a:rPr lang="hu-HU" dirty="0"/>
            </a:br>
            <a:r>
              <a:rPr lang="hu-HU" sz="3800" dirty="0"/>
              <a:t>látógatómenedzsment</a:t>
            </a:r>
            <a:br>
              <a:rPr lang="hu-HU" sz="3800" dirty="0"/>
            </a:br>
            <a:br>
              <a:rPr lang="hu-HU" sz="3800" dirty="0"/>
            </a:br>
            <a:br>
              <a:rPr lang="hu-HU" sz="3800" dirty="0"/>
            </a:br>
            <a:br>
              <a:rPr lang="hu-HU" sz="3800" dirty="0"/>
            </a:br>
            <a:r>
              <a:rPr lang="hu-HU" sz="3200" dirty="0"/>
              <a:t>2021</a:t>
            </a:r>
          </a:p>
        </p:txBody>
      </p:sp>
      <p:sp>
        <p:nvSpPr>
          <p:cNvPr id="3" name="Szövegdoboz 2">
            <a:extLst>
              <a:ext uri="{FF2B5EF4-FFF2-40B4-BE49-F238E27FC236}">
                <a16:creationId xmlns:a16="http://schemas.microsoft.com/office/drawing/2014/main" id="{D4DBAB1F-128A-478E-AC07-D939B2318756}"/>
              </a:ext>
            </a:extLst>
          </p:cNvPr>
          <p:cNvSpPr txBox="1"/>
          <p:nvPr/>
        </p:nvSpPr>
        <p:spPr>
          <a:xfrm>
            <a:off x="1619672" y="2492896"/>
            <a:ext cx="5328592" cy="2862322"/>
          </a:xfrm>
          <a:prstGeom prst="rect">
            <a:avLst/>
          </a:prstGeom>
          <a:noFill/>
        </p:spPr>
        <p:txBody>
          <a:bodyPr wrap="square" rtlCol="0">
            <a:spAutoFit/>
          </a:bodyPr>
          <a:lstStyle/>
          <a:p>
            <a:pPr algn="ctr"/>
            <a:endParaRPr lang="hu-HU" sz="1800" dirty="0">
              <a:solidFill>
                <a:schemeClr val="bg1"/>
              </a:solidFill>
            </a:endParaRPr>
          </a:p>
          <a:p>
            <a:pPr algn="ctr"/>
            <a:endParaRPr lang="hu-HU" dirty="0">
              <a:solidFill>
                <a:schemeClr val="bg1"/>
              </a:solidFill>
            </a:endParaRPr>
          </a:p>
          <a:p>
            <a:pPr algn="ctr"/>
            <a:r>
              <a:rPr lang="hu-HU" sz="1800" dirty="0">
                <a:solidFill>
                  <a:schemeClr val="bg1"/>
                </a:solidFill>
              </a:rPr>
              <a:t>A bemutatóban hivatkozott </a:t>
            </a:r>
            <a:br>
              <a:rPr lang="hu-HU" sz="1800" dirty="0">
                <a:solidFill>
                  <a:schemeClr val="bg1"/>
                </a:solidFill>
              </a:rPr>
            </a:br>
            <a:r>
              <a:rPr lang="hu-HU" sz="1800" dirty="0">
                <a:solidFill>
                  <a:schemeClr val="bg1"/>
                </a:solidFill>
              </a:rPr>
              <a:t>szakmai anyag </a:t>
            </a:r>
            <a:br>
              <a:rPr lang="hu-HU" sz="1800" dirty="0">
                <a:solidFill>
                  <a:schemeClr val="bg1"/>
                </a:solidFill>
              </a:rPr>
            </a:br>
            <a:r>
              <a:rPr lang="hu-HU" sz="1800" dirty="0">
                <a:solidFill>
                  <a:schemeClr val="bg1"/>
                </a:solidFill>
              </a:rPr>
              <a:t>kidolgozója: </a:t>
            </a:r>
          </a:p>
          <a:p>
            <a:pPr algn="ctr"/>
            <a:br>
              <a:rPr lang="hu-HU" sz="1800" dirty="0">
                <a:solidFill>
                  <a:schemeClr val="bg1"/>
                </a:solidFill>
              </a:rPr>
            </a:br>
            <a:endParaRPr lang="hu-HU" sz="1800" dirty="0">
              <a:solidFill>
                <a:schemeClr val="bg1"/>
              </a:solidFill>
            </a:endParaRPr>
          </a:p>
          <a:p>
            <a:pPr algn="ctr"/>
            <a:endParaRPr lang="hu-HU" dirty="0">
              <a:solidFill>
                <a:schemeClr val="bg1"/>
              </a:solidFill>
            </a:endParaRPr>
          </a:p>
          <a:p>
            <a:pPr algn="ctr"/>
            <a:r>
              <a:rPr lang="hu-HU" dirty="0">
                <a:solidFill>
                  <a:schemeClr val="bg1"/>
                </a:solidFill>
              </a:rPr>
              <a:t>Bakony-Balaton Média Kft.</a:t>
            </a:r>
            <a:br>
              <a:rPr lang="hu-HU" dirty="0">
                <a:solidFill>
                  <a:schemeClr val="bg1"/>
                </a:solidFill>
              </a:rPr>
            </a:br>
            <a:endParaRPr lang="hu-HU" dirty="0">
              <a:solidFill>
                <a:schemeClr val="bg1"/>
              </a:solidFill>
            </a:endParaRPr>
          </a:p>
        </p:txBody>
      </p:sp>
    </p:spTree>
    <p:extLst>
      <p:ext uri="{BB962C8B-B14F-4D97-AF65-F5344CB8AC3E}">
        <p14:creationId xmlns:p14="http://schemas.microsoft.com/office/powerpoint/2010/main" val="1029790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258E1041-C55F-4EAE-BCD8-98225E25B13D}"/>
              </a:ext>
            </a:extLst>
          </p:cNvPr>
          <p:cNvSpPr>
            <a:spLocks noGrp="1"/>
          </p:cNvSpPr>
          <p:nvPr>
            <p:ph idx="1"/>
          </p:nvPr>
        </p:nvSpPr>
        <p:spPr/>
        <p:txBody>
          <a:bodyPr>
            <a:normAutofit/>
          </a:bodyPr>
          <a:lstStyle/>
          <a:p>
            <a:pPr marL="0" indent="0" algn="ctr">
              <a:buNone/>
            </a:pPr>
            <a:endParaRPr lang="hu-HU" sz="4000" b="1" dirty="0"/>
          </a:p>
          <a:p>
            <a:pPr marL="0" indent="0" algn="ctr">
              <a:buNone/>
            </a:pPr>
            <a:r>
              <a:rPr lang="hu-HU" sz="4000" b="1" dirty="0"/>
              <a:t>I. </a:t>
            </a:r>
            <a:endParaRPr lang="hu-HU" dirty="0"/>
          </a:p>
          <a:p>
            <a:pPr marL="0" indent="0" algn="ctr">
              <a:buNone/>
            </a:pPr>
            <a:r>
              <a:rPr lang="hu-HU" dirty="0"/>
              <a:t>Látogatómenedzsment fogalomköre</a:t>
            </a:r>
          </a:p>
          <a:p>
            <a:pPr marL="0" indent="0">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buNone/>
            </a:pPr>
            <a:endParaRPr lang="hu-HU" dirty="0"/>
          </a:p>
        </p:txBody>
      </p:sp>
    </p:spTree>
    <p:extLst>
      <p:ext uri="{BB962C8B-B14F-4D97-AF65-F5344CB8AC3E}">
        <p14:creationId xmlns:p14="http://schemas.microsoft.com/office/powerpoint/2010/main" val="3531666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DA07A5B-3C51-4751-B357-535CA0B279E6}"/>
              </a:ext>
            </a:extLst>
          </p:cNvPr>
          <p:cNvSpPr>
            <a:spLocks noGrp="1"/>
          </p:cNvSpPr>
          <p:nvPr>
            <p:ph type="title"/>
          </p:nvPr>
        </p:nvSpPr>
        <p:spPr/>
        <p:txBody>
          <a:bodyPr/>
          <a:lstStyle/>
          <a:p>
            <a:r>
              <a:rPr lang="hu-HU" dirty="0"/>
              <a:t>Látogatómenedzsment fogalma</a:t>
            </a:r>
          </a:p>
        </p:txBody>
      </p:sp>
      <p:sp>
        <p:nvSpPr>
          <p:cNvPr id="3" name="Tartalom helye 2">
            <a:extLst>
              <a:ext uri="{FF2B5EF4-FFF2-40B4-BE49-F238E27FC236}">
                <a16:creationId xmlns:a16="http://schemas.microsoft.com/office/drawing/2014/main" id="{53453271-D949-4C6B-A5D5-5DF3A45D2FE1}"/>
              </a:ext>
            </a:extLst>
          </p:cNvPr>
          <p:cNvSpPr>
            <a:spLocks noGrp="1"/>
          </p:cNvSpPr>
          <p:nvPr>
            <p:ph idx="1"/>
          </p:nvPr>
        </p:nvSpPr>
        <p:spPr>
          <a:xfrm>
            <a:off x="457200" y="1340768"/>
            <a:ext cx="8229600" cy="4785395"/>
          </a:xfrm>
        </p:spPr>
        <p:txBody>
          <a:bodyPr>
            <a:normAutofit/>
          </a:bodyPr>
          <a:lstStyle/>
          <a:p>
            <a:pPr marL="0" indent="0">
              <a:buNone/>
            </a:pPr>
            <a:r>
              <a:rPr lang="hu-HU" sz="1600" dirty="0">
                <a:solidFill>
                  <a:srgbClr val="4B5E90"/>
                </a:solidFill>
              </a:rPr>
              <a:t>Egyik definíció szerint:</a:t>
            </a:r>
          </a:p>
          <a:p>
            <a:pPr marL="0" indent="0">
              <a:buNone/>
            </a:pPr>
            <a:endParaRPr lang="hu-HU" sz="1600" dirty="0">
              <a:solidFill>
                <a:srgbClr val="4B5E90"/>
              </a:solidFill>
            </a:endParaRPr>
          </a:p>
          <a:p>
            <a:pPr marL="0" indent="0">
              <a:buNone/>
            </a:pPr>
            <a:endParaRPr lang="hu-HU" sz="1600" dirty="0">
              <a:solidFill>
                <a:srgbClr val="4B5E90"/>
              </a:solidFill>
            </a:endParaRPr>
          </a:p>
          <a:p>
            <a:pPr marL="0" indent="0">
              <a:buNone/>
            </a:pPr>
            <a:endParaRPr lang="hu-HU" sz="1600" dirty="0">
              <a:solidFill>
                <a:srgbClr val="4B5E90"/>
              </a:solidFill>
            </a:endParaRPr>
          </a:p>
          <a:p>
            <a:pPr marL="0" indent="0">
              <a:buNone/>
            </a:pPr>
            <a:r>
              <a:rPr lang="hu-HU" sz="1600" dirty="0">
                <a:solidFill>
                  <a:srgbClr val="4B5E90"/>
                </a:solidFill>
              </a:rPr>
              <a:t>Ezt a szempontot leginkább figyelembe vett látogatómenedzsmentstratégia fő jellemzői és célkitűzései:</a:t>
            </a:r>
          </a:p>
          <a:p>
            <a:pPr>
              <a:buFontTx/>
              <a:buChar char="-"/>
            </a:pPr>
            <a:r>
              <a:rPr lang="hu-HU" sz="1600" dirty="0"/>
              <a:t>ellenőrizni (a területre érkezők viselkedését) </a:t>
            </a:r>
          </a:p>
          <a:p>
            <a:pPr>
              <a:buFontTx/>
              <a:buChar char="-"/>
            </a:pPr>
            <a:r>
              <a:rPr lang="hu-HU" sz="1600" dirty="0"/>
              <a:t>befolyásolni (a látogatói döntéseket) </a:t>
            </a:r>
          </a:p>
          <a:p>
            <a:pPr>
              <a:buFontTx/>
              <a:buChar char="-"/>
            </a:pPr>
            <a:r>
              <a:rPr lang="hu-HU" sz="1600" dirty="0"/>
              <a:t>csökkenteni (a turisták környezetre gyakorolt hatását)</a:t>
            </a:r>
          </a:p>
          <a:p>
            <a:pPr>
              <a:buFontTx/>
              <a:buChar char="-"/>
            </a:pPr>
            <a:endParaRPr lang="hu-HU" sz="1600" dirty="0"/>
          </a:p>
          <a:p>
            <a:pPr marL="0" indent="0">
              <a:buNone/>
            </a:pPr>
            <a:r>
              <a:rPr lang="hu-HU" sz="1600" dirty="0">
                <a:solidFill>
                  <a:srgbClr val="4B5E90"/>
                </a:solidFill>
              </a:rPr>
              <a:t>A gyakorlatban is használt stratégiák különböző ismérvek alapján való csoportosítása:</a:t>
            </a:r>
          </a:p>
          <a:p>
            <a:pPr>
              <a:buFontTx/>
              <a:buChar char="-"/>
            </a:pPr>
            <a:r>
              <a:rPr lang="hu-HU" sz="1600" dirty="0"/>
              <a:t>közvetlen és közvetett módszerek</a:t>
            </a:r>
          </a:p>
          <a:p>
            <a:pPr>
              <a:buFontTx/>
              <a:buChar char="-"/>
            </a:pPr>
            <a:r>
              <a:rPr lang="hu-HU" sz="1600" dirty="0"/>
              <a:t>látogatómenedzsment eszközök és területi menedzsment (site management)</a:t>
            </a:r>
          </a:p>
          <a:p>
            <a:pPr>
              <a:buFontTx/>
              <a:buChar char="-"/>
            </a:pPr>
            <a:r>
              <a:rPr lang="hu-HU" sz="1600" dirty="0"/>
              <a:t>használatot korlátozó, vagy éppen ellenkezőleg szétterítő (eloszlató) eszközök</a:t>
            </a:r>
          </a:p>
          <a:p>
            <a:pPr>
              <a:buFontTx/>
              <a:buChar char="-"/>
            </a:pPr>
            <a:r>
              <a:rPr lang="hu-HU" sz="1600" dirty="0"/>
              <a:t>a terhelés helyszíne alapján elkülönített intézkedések</a:t>
            </a:r>
          </a:p>
          <a:p>
            <a:pPr>
              <a:buFontTx/>
              <a:buChar char="-"/>
            </a:pPr>
            <a:r>
              <a:rPr lang="hu-HU" sz="1600" dirty="0"/>
              <a:t>a látogatók által használt erőforrások kínálata és tartóssága szerinti tipizálások</a:t>
            </a:r>
            <a:endParaRPr lang="hu-HU" sz="1600" dirty="0">
              <a:solidFill>
                <a:srgbClr val="4B5E90"/>
              </a:solidFill>
            </a:endParaRPr>
          </a:p>
        </p:txBody>
      </p:sp>
      <p:sp>
        <p:nvSpPr>
          <p:cNvPr id="4" name="Szövegdoboz 3">
            <a:extLst>
              <a:ext uri="{FF2B5EF4-FFF2-40B4-BE49-F238E27FC236}">
                <a16:creationId xmlns:a16="http://schemas.microsoft.com/office/drawing/2014/main" id="{0CF4DE39-16FC-4F7E-9BBD-F522B38FB3D7}"/>
              </a:ext>
            </a:extLst>
          </p:cNvPr>
          <p:cNvSpPr txBox="1"/>
          <p:nvPr/>
        </p:nvSpPr>
        <p:spPr>
          <a:xfrm>
            <a:off x="611560" y="1772817"/>
            <a:ext cx="7920880"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t>A látogatómenedzsment elsődleges célja a látogatók nagy számából, tevékenységéből fakadó problémák kezelése.</a:t>
            </a:r>
          </a:p>
        </p:txBody>
      </p:sp>
    </p:spTree>
    <p:extLst>
      <p:ext uri="{BB962C8B-B14F-4D97-AF65-F5344CB8AC3E}">
        <p14:creationId xmlns:p14="http://schemas.microsoft.com/office/powerpoint/2010/main" val="3978317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3DD95FF-B16A-41EF-A56D-5E836D981AEE}"/>
              </a:ext>
            </a:extLst>
          </p:cNvPr>
          <p:cNvSpPr>
            <a:spLocks noGrp="1"/>
          </p:cNvSpPr>
          <p:nvPr>
            <p:ph type="title"/>
          </p:nvPr>
        </p:nvSpPr>
        <p:spPr/>
        <p:txBody>
          <a:bodyPr/>
          <a:lstStyle/>
          <a:p>
            <a:r>
              <a:rPr lang="hu-HU" dirty="0"/>
              <a:t>látogatómenedzsment</a:t>
            </a:r>
          </a:p>
        </p:txBody>
      </p:sp>
      <p:sp>
        <p:nvSpPr>
          <p:cNvPr id="3" name="Tartalom helye 2">
            <a:extLst>
              <a:ext uri="{FF2B5EF4-FFF2-40B4-BE49-F238E27FC236}">
                <a16:creationId xmlns:a16="http://schemas.microsoft.com/office/drawing/2014/main" id="{64790C53-7ACA-4E34-BB2A-89AB50B38399}"/>
              </a:ext>
            </a:extLst>
          </p:cNvPr>
          <p:cNvSpPr>
            <a:spLocks noGrp="1"/>
          </p:cNvSpPr>
          <p:nvPr>
            <p:ph idx="1"/>
          </p:nvPr>
        </p:nvSpPr>
        <p:spPr>
          <a:xfrm>
            <a:off x="457200" y="1600200"/>
            <a:ext cx="8229600" cy="4853136"/>
          </a:xfrm>
        </p:spPr>
        <p:txBody>
          <a:bodyPr>
            <a:normAutofit/>
          </a:bodyPr>
          <a:lstStyle/>
          <a:p>
            <a:pPr>
              <a:buFontTx/>
              <a:buChar char="-"/>
            </a:pPr>
            <a:r>
              <a:rPr lang="hu-HU" sz="1600" dirty="0"/>
              <a:t>egyrészt az értékek megóvását jelenti</a:t>
            </a:r>
          </a:p>
          <a:p>
            <a:pPr>
              <a:buFontTx/>
              <a:buChar char="-"/>
            </a:pPr>
            <a:r>
              <a:rPr lang="hu-HU" sz="1600" dirty="0"/>
              <a:t>másrészt magában foglalja a vendéggel kapcsolatos ismeretek megszerzésére irányuló tevékenységeket</a:t>
            </a:r>
          </a:p>
          <a:p>
            <a:pPr>
              <a:buFontTx/>
              <a:buChar char="-"/>
            </a:pPr>
            <a:r>
              <a:rPr lang="hu-HU" sz="1600" dirty="0"/>
              <a:t>meghatározza a látogatói igények kielégítésé célzó beavatkozási területeket és eszközöket</a:t>
            </a:r>
          </a:p>
          <a:p>
            <a:pPr marL="0" indent="0">
              <a:buNone/>
            </a:pPr>
            <a:endParaRPr lang="hu-HU" sz="1600" dirty="0"/>
          </a:p>
          <a:p>
            <a:pPr marL="0" indent="0" algn="just">
              <a:buNone/>
            </a:pPr>
            <a:r>
              <a:rPr lang="hu-HU" sz="1600" dirty="0">
                <a:solidFill>
                  <a:srgbClr val="4B5E90"/>
                </a:solidFill>
              </a:rPr>
              <a:t>A sikeres látogatómenedzsment tevékenység eléréséhez szükséges az adott területen végzett tevékenységek mennyiségi és minőségi ismerete, és mindeközben a látogatói igényekkel kapcsolatosan is pontos információkra van szükségünk.</a:t>
            </a:r>
          </a:p>
          <a:p>
            <a:pPr marL="0" indent="0" algn="just">
              <a:buNone/>
            </a:pPr>
            <a:endParaRPr lang="hu-HU" sz="1600" dirty="0">
              <a:solidFill>
                <a:srgbClr val="4B5E90"/>
              </a:solidFill>
            </a:endParaRPr>
          </a:p>
        </p:txBody>
      </p:sp>
      <p:pic>
        <p:nvPicPr>
          <p:cNvPr id="4" name="Kép 3" descr="A képen képernyőkép látható&#10;&#10;Automatikusan generált leírás">
            <a:extLst>
              <a:ext uri="{FF2B5EF4-FFF2-40B4-BE49-F238E27FC236}">
                <a16:creationId xmlns:a16="http://schemas.microsoft.com/office/drawing/2014/main" id="{46475923-E674-4060-867B-58084E14B1A3}"/>
              </a:ext>
            </a:extLst>
          </p:cNvPr>
          <p:cNvPicPr/>
          <p:nvPr/>
        </p:nvPicPr>
        <p:blipFill rotWithShape="1">
          <a:blip r:embed="rId2">
            <a:extLst>
              <a:ext uri="{28A0092B-C50C-407E-A947-70E740481C1C}">
                <a14:useLocalDpi xmlns:a14="http://schemas.microsoft.com/office/drawing/2010/main" val="0"/>
              </a:ext>
            </a:extLst>
          </a:blip>
          <a:srcRect l="12950" t="21052" r="14918" b="21540"/>
          <a:stretch/>
        </p:blipFill>
        <p:spPr bwMode="auto">
          <a:xfrm>
            <a:off x="1897950" y="4249949"/>
            <a:ext cx="5291991" cy="22105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6730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CC38AB0-FEA0-438B-9F40-DA91760576E8}"/>
              </a:ext>
            </a:extLst>
          </p:cNvPr>
          <p:cNvSpPr>
            <a:spLocks noGrp="1"/>
          </p:cNvSpPr>
          <p:nvPr>
            <p:ph idx="1"/>
          </p:nvPr>
        </p:nvSpPr>
        <p:spPr/>
        <p:txBody>
          <a:bodyPr>
            <a:normAutofit/>
          </a:bodyPr>
          <a:lstStyle/>
          <a:p>
            <a:pPr marL="0" indent="0" algn="ctr">
              <a:buNone/>
            </a:pPr>
            <a:endParaRPr lang="hu-HU" b="1" dirty="0"/>
          </a:p>
          <a:p>
            <a:pPr marL="0" indent="0" algn="ctr">
              <a:buNone/>
            </a:pPr>
            <a:r>
              <a:rPr lang="hu-HU" b="1" dirty="0"/>
              <a:t>II.</a:t>
            </a:r>
          </a:p>
          <a:p>
            <a:pPr marL="0" indent="0" algn="ctr">
              <a:buNone/>
            </a:pPr>
            <a:r>
              <a:rPr lang="hu-HU" dirty="0"/>
              <a:t>A látogatómenedzsment tárgya: a turisztikai kínálat</a:t>
            </a:r>
            <a:endParaRPr lang="hu-HU" sz="1500" dirty="0"/>
          </a:p>
          <a:p>
            <a:pPr marL="0" indent="0">
              <a:buNone/>
            </a:pPr>
            <a:endParaRPr lang="hu-HU" sz="1500" dirty="0"/>
          </a:p>
          <a:p>
            <a:pPr marL="0" indent="0">
              <a:buNone/>
            </a:pPr>
            <a:endParaRPr lang="hu-HU" sz="1500" dirty="0"/>
          </a:p>
          <a:p>
            <a:pPr marL="0" indent="0" algn="ctr">
              <a:buNone/>
            </a:pPr>
            <a:r>
              <a:rPr lang="hu-HU" sz="1800" dirty="0"/>
              <a:t>Részletes tájékoztatás: </a:t>
            </a:r>
            <a:r>
              <a:rPr lang="hu-HU" sz="1800" dirty="0">
                <a:hlinkClick r:id="rId2"/>
              </a:rPr>
              <a:t>https://kepezz.hu/VideoLibraryArticle/Details/11</a:t>
            </a:r>
            <a:r>
              <a:rPr lang="hu-HU" sz="1800" dirty="0"/>
              <a:t>   </a:t>
            </a:r>
          </a:p>
          <a:p>
            <a:pPr marL="0" indent="0" algn="ctr">
              <a:buNone/>
            </a:pPr>
            <a:r>
              <a:rPr lang="hu-HU" sz="1800" dirty="0"/>
              <a:t>    (regisztráció után)</a:t>
            </a:r>
          </a:p>
          <a:p>
            <a:endParaRPr lang="hu-HU" sz="1600" dirty="0"/>
          </a:p>
          <a:p>
            <a:endParaRPr lang="hu-HU" dirty="0"/>
          </a:p>
        </p:txBody>
      </p:sp>
    </p:spTree>
    <p:extLst>
      <p:ext uri="{BB962C8B-B14F-4D97-AF65-F5344CB8AC3E}">
        <p14:creationId xmlns:p14="http://schemas.microsoft.com/office/powerpoint/2010/main" val="50287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3D3C1D3-AEBA-4DDF-92E4-95489E003035}"/>
              </a:ext>
            </a:extLst>
          </p:cNvPr>
          <p:cNvSpPr>
            <a:spLocks noGrp="1"/>
          </p:cNvSpPr>
          <p:nvPr>
            <p:ph type="title"/>
          </p:nvPr>
        </p:nvSpPr>
        <p:spPr/>
        <p:txBody>
          <a:bodyPr/>
          <a:lstStyle/>
          <a:p>
            <a:r>
              <a:rPr lang="hu-HU" dirty="0"/>
              <a:t>látogatómenedzsment</a:t>
            </a:r>
          </a:p>
        </p:txBody>
      </p:sp>
      <p:pic>
        <p:nvPicPr>
          <p:cNvPr id="4" name="Tartalom helye 3" descr="A képen képernyőkép látható&#10;&#10;Automatikusan generált leírás">
            <a:extLst>
              <a:ext uri="{FF2B5EF4-FFF2-40B4-BE49-F238E27FC236}">
                <a16:creationId xmlns:a16="http://schemas.microsoft.com/office/drawing/2014/main" id="{1EDAD287-7EE8-4D2C-AD5E-48724DD65DCA}"/>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l="15152" t="13650" r="15263" b="17873"/>
          <a:stretch/>
        </p:blipFill>
        <p:spPr bwMode="auto">
          <a:xfrm>
            <a:off x="892643" y="1600200"/>
            <a:ext cx="7358713" cy="45259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11240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28F5B92-9BF3-4BA2-8AD4-4132C9600A35}"/>
              </a:ext>
            </a:extLst>
          </p:cNvPr>
          <p:cNvSpPr>
            <a:spLocks noGrp="1"/>
          </p:cNvSpPr>
          <p:nvPr>
            <p:ph type="title"/>
          </p:nvPr>
        </p:nvSpPr>
        <p:spPr/>
        <p:txBody>
          <a:bodyPr/>
          <a:lstStyle/>
          <a:p>
            <a:r>
              <a:rPr lang="hu-HU" dirty="0"/>
              <a:t>Eredeti és származtatott kínálat</a:t>
            </a:r>
          </a:p>
        </p:txBody>
      </p:sp>
      <p:sp>
        <p:nvSpPr>
          <p:cNvPr id="3" name="Tartalom helye 2">
            <a:extLst>
              <a:ext uri="{FF2B5EF4-FFF2-40B4-BE49-F238E27FC236}">
                <a16:creationId xmlns:a16="http://schemas.microsoft.com/office/drawing/2014/main" id="{DE2CD0A1-DCEB-48F6-BF6C-3FC03155F1A4}"/>
              </a:ext>
            </a:extLst>
          </p:cNvPr>
          <p:cNvSpPr>
            <a:spLocks noGrp="1"/>
          </p:cNvSpPr>
          <p:nvPr>
            <p:ph idx="1"/>
          </p:nvPr>
        </p:nvSpPr>
        <p:spPr/>
        <p:txBody>
          <a:bodyPr>
            <a:normAutofit/>
          </a:bodyPr>
          <a:lstStyle/>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r>
              <a:rPr lang="hu-HU" sz="1800" dirty="0">
                <a:solidFill>
                  <a:srgbClr val="4B5E90"/>
                </a:solidFill>
              </a:rPr>
              <a:t>Eredeti kínálat csoportjai: </a:t>
            </a:r>
          </a:p>
          <a:p>
            <a:pPr marL="0" indent="0">
              <a:buNone/>
            </a:pPr>
            <a:endParaRPr lang="hu-HU" sz="1800" dirty="0">
              <a:solidFill>
                <a:srgbClr val="4B5E90"/>
              </a:solidFill>
            </a:endParaRPr>
          </a:p>
          <a:p>
            <a:pPr>
              <a:buFontTx/>
              <a:buChar char="-"/>
            </a:pPr>
            <a:r>
              <a:rPr lang="hu-HU" sz="1800" dirty="0"/>
              <a:t>természetes adottságok (egyes geológiai képződmények, vízrajzi formációk, domborzat stb.)</a:t>
            </a:r>
          </a:p>
          <a:p>
            <a:pPr>
              <a:buFontTx/>
              <a:buChar char="-"/>
            </a:pPr>
            <a:r>
              <a:rPr lang="hu-HU" sz="1800" dirty="0"/>
              <a:t>társadalmi-kulturális viszonyok (kultúra, vallási és világi építmények, hagyományok stb.)</a:t>
            </a:r>
          </a:p>
          <a:p>
            <a:pPr>
              <a:buFontTx/>
              <a:buChar char="-"/>
            </a:pPr>
            <a:r>
              <a:rPr lang="hu-HU" sz="1800" dirty="0"/>
              <a:t>általános infrastruktúra, amely lehetővé teszi a tevékenység folytatását (energia- és vízellátás)</a:t>
            </a:r>
          </a:p>
        </p:txBody>
      </p:sp>
      <p:sp>
        <p:nvSpPr>
          <p:cNvPr id="4" name="Szövegdoboz 3">
            <a:extLst>
              <a:ext uri="{FF2B5EF4-FFF2-40B4-BE49-F238E27FC236}">
                <a16:creationId xmlns:a16="http://schemas.microsoft.com/office/drawing/2014/main" id="{5CCFC509-2ED3-42CD-BF17-331907D7A38A}"/>
              </a:ext>
            </a:extLst>
          </p:cNvPr>
          <p:cNvSpPr txBox="1"/>
          <p:nvPr/>
        </p:nvSpPr>
        <p:spPr>
          <a:xfrm>
            <a:off x="611560" y="1700809"/>
            <a:ext cx="7920880"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dirty="0"/>
              <a:t>A két típus motivációtól függően eltérő jelentőségű: amíg a fizikai motiváció az eredeti kínálat szempontjából fontos, addig a státusz- és presztízs jellegű motivációk a származtatott kínálatnak tulajdonítanak nagyobb jelentőséget.</a:t>
            </a:r>
          </a:p>
        </p:txBody>
      </p:sp>
    </p:spTree>
    <p:extLst>
      <p:ext uri="{BB962C8B-B14F-4D97-AF65-F5344CB8AC3E}">
        <p14:creationId xmlns:p14="http://schemas.microsoft.com/office/powerpoint/2010/main" val="3586383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342A4C0-BB89-4135-98D8-0DD1084F443F}"/>
              </a:ext>
            </a:extLst>
          </p:cNvPr>
          <p:cNvSpPr>
            <a:spLocks noGrp="1"/>
          </p:cNvSpPr>
          <p:nvPr>
            <p:ph type="title"/>
          </p:nvPr>
        </p:nvSpPr>
        <p:spPr/>
        <p:txBody>
          <a:bodyPr/>
          <a:lstStyle/>
          <a:p>
            <a:r>
              <a:rPr lang="hu-HU" dirty="0"/>
              <a:t>Eredeti és származtatott kínálat</a:t>
            </a:r>
          </a:p>
        </p:txBody>
      </p:sp>
      <p:sp>
        <p:nvSpPr>
          <p:cNvPr id="3" name="Tartalom helye 2">
            <a:extLst>
              <a:ext uri="{FF2B5EF4-FFF2-40B4-BE49-F238E27FC236}">
                <a16:creationId xmlns:a16="http://schemas.microsoft.com/office/drawing/2014/main" id="{1B6C9129-B505-43BF-B844-24FA6BA362B7}"/>
              </a:ext>
            </a:extLst>
          </p:cNvPr>
          <p:cNvSpPr>
            <a:spLocks noGrp="1"/>
          </p:cNvSpPr>
          <p:nvPr>
            <p:ph idx="1"/>
          </p:nvPr>
        </p:nvSpPr>
        <p:spPr/>
        <p:txBody>
          <a:bodyPr>
            <a:normAutofit/>
          </a:bodyPr>
          <a:lstStyle/>
          <a:p>
            <a:pPr marL="0" indent="0">
              <a:buNone/>
            </a:pPr>
            <a:endParaRPr lang="hu-HU" sz="1800" dirty="0">
              <a:solidFill>
                <a:srgbClr val="4B5E90"/>
              </a:solidFill>
            </a:endParaRPr>
          </a:p>
          <a:p>
            <a:pPr marL="0" indent="0">
              <a:buNone/>
            </a:pPr>
            <a:r>
              <a:rPr lang="hu-HU" sz="1800" dirty="0">
                <a:solidFill>
                  <a:srgbClr val="4B5E90"/>
                </a:solidFill>
              </a:rPr>
              <a:t>Származtatott kínálat:</a:t>
            </a:r>
          </a:p>
          <a:p>
            <a:pPr marL="0" indent="0">
              <a:buNone/>
            </a:pPr>
            <a:endParaRPr lang="hu-HU" sz="1800" dirty="0"/>
          </a:p>
          <a:p>
            <a:pPr>
              <a:buFontTx/>
              <a:buChar char="-"/>
            </a:pPr>
            <a:r>
              <a:rPr lang="hu-HU" sz="1800" dirty="0"/>
              <a:t>helyváltoztatást szolgáló létesítmények</a:t>
            </a:r>
          </a:p>
          <a:p>
            <a:pPr>
              <a:buFontTx/>
              <a:buChar char="-"/>
            </a:pPr>
            <a:r>
              <a:rPr lang="hu-HU" sz="1800" dirty="0"/>
              <a:t>tartózkodást szolgáló létesítmények (szálláshelyek, ellátást és szórakozást szolgáló létesítmények, rekreációs és sporttevékenységeket szolgáló létesítmények, gazdasági tevékenységeket szolgáló létesítmények </a:t>
            </a:r>
          </a:p>
          <a:p>
            <a:pPr>
              <a:buFontTx/>
              <a:buChar char="-"/>
            </a:pPr>
            <a:r>
              <a:rPr lang="hu-HU" sz="1800" dirty="0"/>
              <a:t>utazási szolgáltatások közvetítésével foglakozó létesítmények, amelyek információt és szolgáltatást egyaránt közvetítenek (utazási iroda, információs iroda)</a:t>
            </a:r>
          </a:p>
          <a:p>
            <a:pPr>
              <a:buFontTx/>
              <a:buChar char="-"/>
            </a:pPr>
            <a:endParaRPr lang="hu-HU" sz="1800" dirty="0"/>
          </a:p>
          <a:p>
            <a:pPr marL="0" indent="0" algn="just">
              <a:buNone/>
            </a:pPr>
            <a:r>
              <a:rPr lang="hu-HU" sz="1800" dirty="0"/>
              <a:t>A turisztikai </a:t>
            </a:r>
            <a:r>
              <a:rPr lang="hu-HU" sz="1800" dirty="0" err="1"/>
              <a:t>infra</a:t>
            </a:r>
            <a:r>
              <a:rPr lang="hu-HU" sz="1800" dirty="0"/>
              <a:t>- és </a:t>
            </a:r>
            <a:r>
              <a:rPr lang="hu-HU" sz="1800" dirty="0" err="1"/>
              <a:t>szuprastruktúra</a:t>
            </a:r>
            <a:r>
              <a:rPr lang="hu-HU" sz="1800" dirty="0"/>
              <a:t> minden esetben a származtatott kínálathoz tartozik.</a:t>
            </a:r>
          </a:p>
        </p:txBody>
      </p:sp>
    </p:spTree>
    <p:extLst>
      <p:ext uri="{BB962C8B-B14F-4D97-AF65-F5344CB8AC3E}">
        <p14:creationId xmlns:p14="http://schemas.microsoft.com/office/powerpoint/2010/main" val="3482598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95910AA-E28C-4204-AAA3-501CC1F90B5B}"/>
              </a:ext>
            </a:extLst>
          </p:cNvPr>
          <p:cNvSpPr>
            <a:spLocks noGrp="1"/>
          </p:cNvSpPr>
          <p:nvPr>
            <p:ph type="title"/>
          </p:nvPr>
        </p:nvSpPr>
        <p:spPr/>
        <p:txBody>
          <a:bodyPr/>
          <a:lstStyle/>
          <a:p>
            <a:r>
              <a:rPr lang="hu-HU" dirty="0"/>
              <a:t>Turisztikai infrastruktúra</a:t>
            </a:r>
          </a:p>
        </p:txBody>
      </p:sp>
      <p:sp>
        <p:nvSpPr>
          <p:cNvPr id="3" name="Tartalom helye 2">
            <a:extLst>
              <a:ext uri="{FF2B5EF4-FFF2-40B4-BE49-F238E27FC236}">
                <a16:creationId xmlns:a16="http://schemas.microsoft.com/office/drawing/2014/main" id="{2ACF2935-E8E9-46DE-8448-A83A00B58DDC}"/>
              </a:ext>
            </a:extLst>
          </p:cNvPr>
          <p:cNvSpPr>
            <a:spLocks noGrp="1"/>
          </p:cNvSpPr>
          <p:nvPr>
            <p:ph idx="1"/>
          </p:nvPr>
        </p:nvSpPr>
        <p:spPr/>
        <p:txBody>
          <a:bodyPr>
            <a:normAutofit/>
          </a:bodyPr>
          <a:lstStyle/>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r>
              <a:rPr lang="hu-HU" sz="1600" dirty="0">
                <a:solidFill>
                  <a:srgbClr val="4B5E90"/>
                </a:solidFill>
              </a:rPr>
              <a:t>Turisztikai infrastruktúrához az alábbi létesítmények sorolandók:</a:t>
            </a:r>
          </a:p>
          <a:p>
            <a:pPr marL="0" indent="0">
              <a:buNone/>
            </a:pPr>
            <a:endParaRPr lang="hu-HU" sz="1600" dirty="0">
              <a:solidFill>
                <a:srgbClr val="4B5E90"/>
              </a:solidFill>
            </a:endParaRPr>
          </a:p>
          <a:p>
            <a:pPr>
              <a:buFontTx/>
              <a:buChar char="-"/>
            </a:pPr>
            <a:r>
              <a:rPr lang="hu-HU" sz="1600" dirty="0">
                <a:solidFill>
                  <a:srgbClr val="4B5E90"/>
                </a:solidFill>
              </a:rPr>
              <a:t>Speciális közlekedési eszközök: </a:t>
            </a:r>
            <a:r>
              <a:rPr lang="hu-HU" sz="1600" dirty="0"/>
              <a:t>ezek a turisztikai közlekedést szolgáló  szállítóeszközök</a:t>
            </a:r>
          </a:p>
          <a:p>
            <a:pPr>
              <a:buFontTx/>
              <a:buChar char="-"/>
            </a:pPr>
            <a:r>
              <a:rPr lang="hu-HU" sz="1600" dirty="0">
                <a:solidFill>
                  <a:srgbClr val="4B5E90"/>
                </a:solidFill>
              </a:rPr>
              <a:t>Helyi turizmus létesítményei: </a:t>
            </a:r>
            <a:r>
              <a:rPr lang="hu-HU" sz="1600" dirty="0"/>
              <a:t>a vendégek pihenését és szabadidős tevékenységét szolgáló létesítmények</a:t>
            </a:r>
          </a:p>
          <a:p>
            <a:pPr>
              <a:buFontTx/>
              <a:buChar char="-"/>
            </a:pPr>
            <a:r>
              <a:rPr lang="hu-HU" sz="1600" dirty="0">
                <a:solidFill>
                  <a:srgbClr val="4B5E90"/>
                </a:solidFill>
              </a:rPr>
              <a:t>Gyógyhelyi létesítmények: </a:t>
            </a:r>
            <a:r>
              <a:rPr lang="hu-HU" sz="1600" dirty="0"/>
              <a:t>a természetes </a:t>
            </a:r>
            <a:r>
              <a:rPr lang="hu-HU" sz="1600" dirty="0" err="1"/>
              <a:t>gyógytényezőket</a:t>
            </a:r>
            <a:r>
              <a:rPr lang="hu-HU" sz="1600" dirty="0"/>
              <a:t> eszközként használó létesítmények</a:t>
            </a:r>
          </a:p>
          <a:p>
            <a:pPr>
              <a:buFontTx/>
              <a:buChar char="-"/>
            </a:pPr>
            <a:r>
              <a:rPr lang="hu-HU" sz="1600" dirty="0">
                <a:solidFill>
                  <a:srgbClr val="4B5E90"/>
                </a:solidFill>
              </a:rPr>
              <a:t>Szórakozási lehetőségek</a:t>
            </a:r>
          </a:p>
          <a:p>
            <a:pPr>
              <a:buFontTx/>
              <a:buChar char="-"/>
            </a:pPr>
            <a:r>
              <a:rPr lang="hu-HU" sz="1600" dirty="0">
                <a:solidFill>
                  <a:srgbClr val="4B5E90"/>
                </a:solidFill>
              </a:rPr>
              <a:t>Kongresszusi központok</a:t>
            </a:r>
          </a:p>
          <a:p>
            <a:pPr marL="0" indent="0">
              <a:buNone/>
            </a:pPr>
            <a:endParaRPr lang="hu-HU" sz="1600" dirty="0"/>
          </a:p>
        </p:txBody>
      </p:sp>
      <p:sp>
        <p:nvSpPr>
          <p:cNvPr id="4" name="Szövegdoboz 3">
            <a:extLst>
              <a:ext uri="{FF2B5EF4-FFF2-40B4-BE49-F238E27FC236}">
                <a16:creationId xmlns:a16="http://schemas.microsoft.com/office/drawing/2014/main" id="{F3DEDC2A-1A97-495E-B148-D540A6862A20}"/>
              </a:ext>
            </a:extLst>
          </p:cNvPr>
          <p:cNvSpPr txBox="1"/>
          <p:nvPr/>
        </p:nvSpPr>
        <p:spPr>
          <a:xfrm>
            <a:off x="611560" y="1772817"/>
            <a:ext cx="7848872"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dirty="0"/>
              <a:t>A turisztikai infrastruktúrához sorolandó minden olyan akadályoztatás nélkül elérhető, azaz nyilvánosan elérhető létesítmény, amely turisztikai tevékenység végzését teszi lehetővé.</a:t>
            </a:r>
          </a:p>
        </p:txBody>
      </p:sp>
    </p:spTree>
    <p:extLst>
      <p:ext uri="{BB962C8B-B14F-4D97-AF65-F5344CB8AC3E}">
        <p14:creationId xmlns:p14="http://schemas.microsoft.com/office/powerpoint/2010/main" val="4053394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A187179-F132-4A8E-B7C1-1E8C900B5741}"/>
              </a:ext>
            </a:extLst>
          </p:cNvPr>
          <p:cNvSpPr>
            <a:spLocks noGrp="1"/>
          </p:cNvSpPr>
          <p:nvPr>
            <p:ph type="title"/>
          </p:nvPr>
        </p:nvSpPr>
        <p:spPr/>
        <p:txBody>
          <a:bodyPr/>
          <a:lstStyle/>
          <a:p>
            <a:r>
              <a:rPr lang="hu-HU" dirty="0"/>
              <a:t>A turisztikai </a:t>
            </a:r>
            <a:r>
              <a:rPr lang="hu-HU" dirty="0" err="1"/>
              <a:t>szuprastruktúra</a:t>
            </a:r>
            <a:endParaRPr lang="hu-HU" dirty="0"/>
          </a:p>
        </p:txBody>
      </p:sp>
      <p:sp>
        <p:nvSpPr>
          <p:cNvPr id="3" name="Tartalom helye 2">
            <a:extLst>
              <a:ext uri="{FF2B5EF4-FFF2-40B4-BE49-F238E27FC236}">
                <a16:creationId xmlns:a16="http://schemas.microsoft.com/office/drawing/2014/main" id="{73AD09E8-AC07-47A0-BA44-E84A2C20C4E9}"/>
              </a:ext>
            </a:extLst>
          </p:cNvPr>
          <p:cNvSpPr>
            <a:spLocks noGrp="1"/>
          </p:cNvSpPr>
          <p:nvPr>
            <p:ph idx="1"/>
          </p:nvPr>
        </p:nvSpPr>
        <p:spPr/>
        <p:txBody>
          <a:bodyPr>
            <a:normAutofit/>
          </a:bodyPr>
          <a:lstStyle/>
          <a:p>
            <a:pPr>
              <a:buFontTx/>
              <a:buChar char="-"/>
            </a:pPr>
            <a:endParaRPr lang="hu-HU" sz="1800" dirty="0"/>
          </a:p>
          <a:p>
            <a:pPr>
              <a:buFontTx/>
              <a:buChar char="-"/>
            </a:pPr>
            <a:r>
              <a:rPr lang="hu-HU" sz="1800" dirty="0"/>
              <a:t>szálláshelyek</a:t>
            </a:r>
          </a:p>
          <a:p>
            <a:pPr>
              <a:buFontTx/>
              <a:buChar char="-"/>
            </a:pPr>
            <a:r>
              <a:rPr lang="hu-HU" sz="1800" dirty="0"/>
              <a:t>vendéglátóhelyek</a:t>
            </a:r>
          </a:p>
          <a:p>
            <a:pPr>
              <a:buFontTx/>
              <a:buChar char="-"/>
            </a:pPr>
            <a:r>
              <a:rPr lang="hu-HU" sz="1800" dirty="0"/>
              <a:t>hivatásturizmus programszolgáltató és rendezvényhelyszínei</a:t>
            </a:r>
          </a:p>
          <a:p>
            <a:pPr marL="0" indent="0">
              <a:buNone/>
            </a:pPr>
            <a:endParaRPr lang="hu-HU" sz="1800" dirty="0"/>
          </a:p>
          <a:p>
            <a:pPr marL="0" indent="0" algn="just">
              <a:buNone/>
            </a:pPr>
            <a:r>
              <a:rPr lang="hu-HU" sz="1800" dirty="0"/>
              <a:t>A turisztikai kínálat értékelése, és az azzal kapcsolatos feladatok nem korlátozódhatnak kizárólag az egyedi szolgáltatásokra, hanem minden esetben ki kell terjednie azon szolgáltatások összességére, amelyek a turisztikai terméket alkotják.</a:t>
            </a:r>
          </a:p>
        </p:txBody>
      </p:sp>
    </p:spTree>
    <p:extLst>
      <p:ext uri="{BB962C8B-B14F-4D97-AF65-F5344CB8AC3E}">
        <p14:creationId xmlns:p14="http://schemas.microsoft.com/office/powerpoint/2010/main" val="3993025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CA223363-32EB-4279-9A47-7E48B1237FAF}"/>
              </a:ext>
            </a:extLst>
          </p:cNvPr>
          <p:cNvSpPr>
            <a:spLocks noGrp="1"/>
          </p:cNvSpPr>
          <p:nvPr>
            <p:ph idx="1"/>
          </p:nvPr>
        </p:nvSpPr>
        <p:spPr/>
        <p:txBody>
          <a:bodyPr/>
          <a:lstStyle/>
          <a:p>
            <a:pPr marL="0" indent="0" algn="ctr">
              <a:buNone/>
            </a:pPr>
            <a:endParaRPr lang="hu-HU" b="1" dirty="0"/>
          </a:p>
          <a:p>
            <a:pPr marL="0" indent="0" algn="ctr">
              <a:buNone/>
            </a:pPr>
            <a:r>
              <a:rPr lang="hu-HU" b="1" dirty="0"/>
              <a:t>III.</a:t>
            </a:r>
          </a:p>
          <a:p>
            <a:pPr marL="0" indent="0" algn="ctr">
              <a:buNone/>
            </a:pPr>
            <a:r>
              <a:rPr lang="hu-HU" dirty="0"/>
              <a:t>A fogyasztói társadalom preferenciái</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lgn="ctr">
              <a:buNone/>
            </a:pPr>
            <a:endParaRPr lang="hu-HU" dirty="0"/>
          </a:p>
          <a:p>
            <a:pPr marL="0" indent="0" algn="ctr">
              <a:buNone/>
            </a:pPr>
            <a:endParaRPr lang="hu-HU" dirty="0"/>
          </a:p>
          <a:p>
            <a:pPr marL="0" indent="0" algn="ctr">
              <a:buNone/>
            </a:pPr>
            <a:endParaRPr lang="hu-HU" dirty="0"/>
          </a:p>
          <a:p>
            <a:pPr marL="0" indent="0" algn="ctr">
              <a:buNone/>
            </a:pPr>
            <a:endParaRPr lang="hu-HU" dirty="0"/>
          </a:p>
        </p:txBody>
      </p:sp>
    </p:spTree>
    <p:extLst>
      <p:ext uri="{BB962C8B-B14F-4D97-AF65-F5344CB8AC3E}">
        <p14:creationId xmlns:p14="http://schemas.microsoft.com/office/powerpoint/2010/main" val="3355700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49E4FBA-0C06-4E3B-9168-6EB027F86608}"/>
              </a:ext>
            </a:extLst>
          </p:cNvPr>
          <p:cNvSpPr>
            <a:spLocks noGrp="1"/>
          </p:cNvSpPr>
          <p:nvPr>
            <p:ph type="title"/>
          </p:nvPr>
        </p:nvSpPr>
        <p:spPr/>
        <p:txBody>
          <a:bodyPr/>
          <a:lstStyle/>
          <a:p>
            <a:r>
              <a:rPr lang="hu-HU" dirty="0"/>
              <a:t>A fogyasztói társadalom preferenciái</a:t>
            </a:r>
          </a:p>
        </p:txBody>
      </p:sp>
      <p:sp>
        <p:nvSpPr>
          <p:cNvPr id="3" name="Tartalom helye 2">
            <a:extLst>
              <a:ext uri="{FF2B5EF4-FFF2-40B4-BE49-F238E27FC236}">
                <a16:creationId xmlns:a16="http://schemas.microsoft.com/office/drawing/2014/main" id="{8E1F9F49-9829-4D9C-AFD4-06E447A7C32C}"/>
              </a:ext>
            </a:extLst>
          </p:cNvPr>
          <p:cNvSpPr>
            <a:spLocks noGrp="1"/>
          </p:cNvSpPr>
          <p:nvPr>
            <p:ph idx="1"/>
          </p:nvPr>
        </p:nvSpPr>
        <p:spPr/>
        <p:txBody>
          <a:bodyPr>
            <a:normAutofit/>
          </a:bodyPr>
          <a:lstStyle/>
          <a:p>
            <a:pPr marL="0" indent="0" algn="ctr">
              <a:buNone/>
            </a:pPr>
            <a:r>
              <a:rPr lang="hu-HU" sz="1600" dirty="0">
                <a:solidFill>
                  <a:srgbClr val="4B5E90"/>
                </a:solidFill>
              </a:rPr>
              <a:t>Ahhoz, hogy a látogatómenedzsment tevékenység kellő hatékonysággal segítse a fenntartható üzemeltetést, szükséges a keresletet támasztó látogatók (azaz a fogyasztói társadalom) általános preferenciáinak ismerete.</a:t>
            </a:r>
          </a:p>
          <a:p>
            <a:pPr marL="0" indent="0">
              <a:buNone/>
            </a:pPr>
            <a:endParaRPr lang="hu-HU" sz="1600" dirty="0">
              <a:solidFill>
                <a:srgbClr val="4B5E90"/>
              </a:solidFill>
            </a:endParaRPr>
          </a:p>
          <a:p>
            <a:pPr marL="0" indent="0">
              <a:buNone/>
            </a:pPr>
            <a:r>
              <a:rPr lang="hu-HU" sz="1600" dirty="0">
                <a:solidFill>
                  <a:srgbClr val="4B5E90"/>
                </a:solidFill>
              </a:rPr>
              <a:t>A fogyasztói értékeken belül több értéktípus is megkülönböztethető:</a:t>
            </a:r>
          </a:p>
          <a:p>
            <a:pPr marL="0" indent="0">
              <a:buNone/>
            </a:pPr>
            <a:endParaRPr lang="hu-HU" sz="1600" dirty="0">
              <a:solidFill>
                <a:srgbClr val="4B5E90"/>
              </a:solidFill>
            </a:endParaRPr>
          </a:p>
          <a:p>
            <a:pPr>
              <a:buFontTx/>
              <a:buChar char="-"/>
            </a:pPr>
            <a:r>
              <a:rPr lang="hu-HU" sz="1600" dirty="0"/>
              <a:t>hozzáadott érték</a:t>
            </a:r>
          </a:p>
          <a:p>
            <a:pPr>
              <a:buFontTx/>
              <a:buChar char="-"/>
            </a:pPr>
            <a:r>
              <a:rPr lang="hu-HU" sz="1600" dirty="0"/>
              <a:t>csereérték</a:t>
            </a:r>
          </a:p>
          <a:p>
            <a:pPr>
              <a:buFontTx/>
              <a:buChar char="-"/>
            </a:pPr>
            <a:r>
              <a:rPr lang="hu-HU" sz="1600" dirty="0"/>
              <a:t>használati érték</a:t>
            </a:r>
          </a:p>
          <a:p>
            <a:pPr>
              <a:buFontTx/>
              <a:buChar char="-"/>
            </a:pPr>
            <a:r>
              <a:rPr lang="hu-HU" sz="1600" dirty="0"/>
              <a:t>jel-érték</a:t>
            </a:r>
          </a:p>
          <a:p>
            <a:pPr marL="0" indent="0" algn="ctr">
              <a:buNone/>
            </a:pPr>
            <a:endParaRPr lang="hu-HU" sz="1600" dirty="0">
              <a:solidFill>
                <a:srgbClr val="4B5E90"/>
              </a:solidFill>
            </a:endParaRPr>
          </a:p>
          <a:p>
            <a:pPr marL="0" indent="0" algn="ctr">
              <a:buNone/>
            </a:pPr>
            <a:r>
              <a:rPr lang="hu-HU" sz="1600" dirty="0"/>
              <a:t>A fogyasztói értékítélet relatív, más termékekkel/szolgáltatásokkal összehasonlítva jön létre, és szubjektív, azaz függ az adott személytől, helyzettől és számtalan külső tényező is befolyásolhatja.</a:t>
            </a:r>
            <a:endParaRPr lang="hu-HU" sz="1600" dirty="0">
              <a:solidFill>
                <a:srgbClr val="4B5E90"/>
              </a:solidFill>
            </a:endParaRPr>
          </a:p>
          <a:p>
            <a:pPr marL="0" indent="0">
              <a:buNone/>
            </a:pPr>
            <a:endParaRPr lang="hu-HU" sz="1600" dirty="0">
              <a:solidFill>
                <a:srgbClr val="4B5E90"/>
              </a:solidFill>
            </a:endParaRPr>
          </a:p>
        </p:txBody>
      </p:sp>
    </p:spTree>
    <p:extLst>
      <p:ext uri="{BB962C8B-B14F-4D97-AF65-F5344CB8AC3E}">
        <p14:creationId xmlns:p14="http://schemas.microsoft.com/office/powerpoint/2010/main" val="1509270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5620900-4066-4B52-A8AE-A7A04E5A7468}"/>
              </a:ext>
            </a:extLst>
          </p:cNvPr>
          <p:cNvSpPr>
            <a:spLocks noGrp="1"/>
          </p:cNvSpPr>
          <p:nvPr>
            <p:ph type="title"/>
          </p:nvPr>
        </p:nvSpPr>
        <p:spPr/>
        <p:txBody>
          <a:bodyPr/>
          <a:lstStyle/>
          <a:p>
            <a:r>
              <a:rPr lang="hu-HU" dirty="0"/>
              <a:t>A fogyasztói társadalom preferenciái</a:t>
            </a:r>
          </a:p>
        </p:txBody>
      </p:sp>
      <p:sp>
        <p:nvSpPr>
          <p:cNvPr id="3" name="Tartalom helye 2">
            <a:extLst>
              <a:ext uri="{FF2B5EF4-FFF2-40B4-BE49-F238E27FC236}">
                <a16:creationId xmlns:a16="http://schemas.microsoft.com/office/drawing/2014/main" id="{844F7817-030D-4892-82BA-68367353DDCC}"/>
              </a:ext>
            </a:extLst>
          </p:cNvPr>
          <p:cNvSpPr>
            <a:spLocks noGrp="1"/>
          </p:cNvSpPr>
          <p:nvPr>
            <p:ph idx="1"/>
          </p:nvPr>
        </p:nvSpPr>
        <p:spPr/>
        <p:txBody>
          <a:bodyPr>
            <a:normAutofit/>
          </a:bodyPr>
          <a:lstStyle/>
          <a:p>
            <a:pPr marL="0" indent="0">
              <a:buNone/>
            </a:pPr>
            <a:r>
              <a:rPr lang="hu-HU" sz="1600" dirty="0">
                <a:solidFill>
                  <a:srgbClr val="4B5E90"/>
                </a:solidFill>
              </a:rPr>
              <a:t>Az előzetes várakozásokat több tényező is befolyásolhatja:</a:t>
            </a:r>
          </a:p>
          <a:p>
            <a:pPr>
              <a:buFontTx/>
              <a:buChar char="-"/>
            </a:pPr>
            <a:r>
              <a:rPr lang="hu-HU" sz="1600" dirty="0"/>
              <a:t>előzetes tapasztalatok</a:t>
            </a:r>
          </a:p>
          <a:p>
            <a:pPr>
              <a:buFontTx/>
              <a:buChar char="-"/>
            </a:pPr>
            <a:r>
              <a:rPr lang="hu-HU" sz="1600" dirty="0"/>
              <a:t>a meglévő és általános termékimázs</a:t>
            </a:r>
          </a:p>
          <a:p>
            <a:pPr>
              <a:buFontTx/>
              <a:buChar char="-"/>
            </a:pPr>
            <a:r>
              <a:rPr lang="hu-HU" sz="1600" dirty="0"/>
              <a:t>a fogyasztó kulturális háttere</a:t>
            </a:r>
          </a:p>
          <a:p>
            <a:pPr>
              <a:buFontTx/>
              <a:buChar char="-"/>
            </a:pPr>
            <a:r>
              <a:rPr lang="hu-HU" sz="1600" dirty="0"/>
              <a:t>az alkalmazott marketing üzenetek (azaz mit és hogyan hallott a turisztikai termékről)</a:t>
            </a:r>
          </a:p>
          <a:p>
            <a:pPr marL="0" indent="0">
              <a:buNone/>
            </a:pPr>
            <a:endParaRPr lang="hu-HU" sz="1600" dirty="0"/>
          </a:p>
          <a:p>
            <a:pPr marL="0" indent="0">
              <a:buNone/>
            </a:pPr>
            <a:endParaRPr lang="hu-HU" sz="1600" dirty="0"/>
          </a:p>
        </p:txBody>
      </p:sp>
      <p:pic>
        <p:nvPicPr>
          <p:cNvPr id="4" name="Kép 3" descr="page12image3278521952">
            <a:extLst>
              <a:ext uri="{FF2B5EF4-FFF2-40B4-BE49-F238E27FC236}">
                <a16:creationId xmlns:a16="http://schemas.microsoft.com/office/drawing/2014/main" id="{4592C41A-5FFB-4E55-9D07-B0188DA0480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284984"/>
            <a:ext cx="5039995" cy="3207385"/>
          </a:xfrm>
          <a:prstGeom prst="rect">
            <a:avLst/>
          </a:prstGeom>
          <a:noFill/>
          <a:ln>
            <a:noFill/>
          </a:ln>
        </p:spPr>
      </p:pic>
    </p:spTree>
    <p:extLst>
      <p:ext uri="{BB962C8B-B14F-4D97-AF65-F5344CB8AC3E}">
        <p14:creationId xmlns:p14="http://schemas.microsoft.com/office/powerpoint/2010/main" val="3695392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1B15A8A3-925B-4111-92C6-B0B352332FA2}"/>
              </a:ext>
            </a:extLst>
          </p:cNvPr>
          <p:cNvSpPr>
            <a:spLocks noGrp="1"/>
          </p:cNvSpPr>
          <p:nvPr>
            <p:ph idx="1"/>
          </p:nvPr>
        </p:nvSpPr>
        <p:spPr/>
        <p:txBody>
          <a:bodyPr/>
          <a:lstStyle/>
          <a:p>
            <a:pPr marL="0" indent="0">
              <a:buNone/>
            </a:pPr>
            <a:endParaRPr lang="hu-HU" dirty="0"/>
          </a:p>
          <a:p>
            <a:pPr marL="0" indent="0" algn="ctr">
              <a:buNone/>
            </a:pPr>
            <a:r>
              <a:rPr lang="hu-HU" b="1" dirty="0"/>
              <a:t>IV.</a:t>
            </a:r>
          </a:p>
          <a:p>
            <a:pPr marL="0" indent="0" algn="ctr">
              <a:buNone/>
            </a:pPr>
            <a:r>
              <a:rPr lang="hu-HU" dirty="0"/>
              <a:t>Látogatómenedzsment sajátosságai</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lgn="ctr">
              <a:buNone/>
            </a:pPr>
            <a:endParaRPr lang="hu-HU" dirty="0"/>
          </a:p>
        </p:txBody>
      </p:sp>
    </p:spTree>
    <p:extLst>
      <p:ext uri="{BB962C8B-B14F-4D97-AF65-F5344CB8AC3E}">
        <p14:creationId xmlns:p14="http://schemas.microsoft.com/office/powerpoint/2010/main" val="26725521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628D99A-1CB0-4B90-86DC-1652C211C97D}"/>
              </a:ext>
            </a:extLst>
          </p:cNvPr>
          <p:cNvSpPr>
            <a:spLocks noGrp="1"/>
          </p:cNvSpPr>
          <p:nvPr>
            <p:ph type="title"/>
          </p:nvPr>
        </p:nvSpPr>
        <p:spPr/>
        <p:txBody>
          <a:bodyPr>
            <a:normAutofit fontScale="90000"/>
          </a:bodyPr>
          <a:lstStyle/>
          <a:p>
            <a:r>
              <a:rPr lang="hu-HU" dirty="0"/>
              <a:t>Attrakciómenedzsment és látogatómenedzsment kapcsolata</a:t>
            </a:r>
          </a:p>
        </p:txBody>
      </p:sp>
      <p:sp>
        <p:nvSpPr>
          <p:cNvPr id="3" name="Tartalom helye 2">
            <a:extLst>
              <a:ext uri="{FF2B5EF4-FFF2-40B4-BE49-F238E27FC236}">
                <a16:creationId xmlns:a16="http://schemas.microsoft.com/office/drawing/2014/main" id="{2FA37FA6-FDC6-4D3E-ABB7-EB0E334B728F}"/>
              </a:ext>
            </a:extLst>
          </p:cNvPr>
          <p:cNvSpPr>
            <a:spLocks noGrp="1"/>
          </p:cNvSpPr>
          <p:nvPr>
            <p:ph idx="1"/>
          </p:nvPr>
        </p:nvSpPr>
        <p:spPr/>
        <p:txBody>
          <a:bodyPr>
            <a:normAutofit/>
          </a:bodyPr>
          <a:lstStyle/>
          <a:p>
            <a:pPr marL="0" indent="0" algn="just">
              <a:buNone/>
            </a:pPr>
            <a:endParaRPr lang="hu-HU" sz="1600" dirty="0"/>
          </a:p>
          <a:p>
            <a:pPr marL="0" indent="0" algn="just">
              <a:buNone/>
            </a:pPr>
            <a:endParaRPr lang="hu-HU" sz="1600" dirty="0"/>
          </a:p>
          <a:p>
            <a:pPr marL="0" indent="0" algn="ctr">
              <a:buNone/>
            </a:pPr>
            <a:r>
              <a:rPr lang="hu-HU" sz="1800" dirty="0"/>
              <a:t>Az attrakciómenedzsment célja a pozitív látogatói élmény biztosítás, továbbá a nyereséges (vagy lehetőség szerint legalább nem veszteséges) működtetés, illetve az adott terület turisztikai imázsához, fejlődéséhez való hozzájárulás.</a:t>
            </a:r>
          </a:p>
          <a:p>
            <a:pPr marL="0" indent="0" algn="ctr">
              <a:buNone/>
            </a:pPr>
            <a:endParaRPr lang="hu-HU" sz="1800" dirty="0"/>
          </a:p>
          <a:p>
            <a:pPr marL="0" indent="0" algn="ctr">
              <a:buNone/>
            </a:pPr>
            <a:endParaRPr lang="hu-HU" sz="1800" dirty="0"/>
          </a:p>
          <a:p>
            <a:pPr marL="0" indent="0" algn="ctr">
              <a:buNone/>
            </a:pPr>
            <a:r>
              <a:rPr lang="hu-HU" sz="1800" dirty="0"/>
              <a:t>A látogatómenedzsment keretében végzett tevékenységek alapvetően meghatározzák a látogatók attrakcióról alkotott értékítéletét, ezért az attrakciómenedzsment során a terület nem megkerülhető.</a:t>
            </a:r>
          </a:p>
          <a:p>
            <a:pPr marL="0" indent="0" algn="just">
              <a:buNone/>
            </a:pPr>
            <a:endParaRPr lang="hu-HU" sz="1600" dirty="0"/>
          </a:p>
          <a:p>
            <a:pPr marL="0" indent="0" algn="just">
              <a:buNone/>
            </a:pPr>
            <a:r>
              <a:rPr lang="hu-HU" sz="1600" dirty="0"/>
              <a:t> </a:t>
            </a:r>
          </a:p>
          <a:p>
            <a:pPr marL="0" indent="0" algn="just">
              <a:buNone/>
            </a:pPr>
            <a:endParaRPr lang="hu-HU" sz="1600" dirty="0"/>
          </a:p>
          <a:p>
            <a:pPr marL="0" indent="0" algn="just">
              <a:buNone/>
            </a:pPr>
            <a:endParaRPr lang="hu-HU" sz="1600" dirty="0"/>
          </a:p>
        </p:txBody>
      </p:sp>
    </p:spTree>
    <p:extLst>
      <p:ext uri="{BB962C8B-B14F-4D97-AF65-F5344CB8AC3E}">
        <p14:creationId xmlns:p14="http://schemas.microsoft.com/office/powerpoint/2010/main" val="1826962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5B84749-3F32-44B1-BB67-5B3E59B5ECD9}"/>
              </a:ext>
            </a:extLst>
          </p:cNvPr>
          <p:cNvSpPr>
            <a:spLocks noGrp="1"/>
          </p:cNvSpPr>
          <p:nvPr>
            <p:ph type="title"/>
          </p:nvPr>
        </p:nvSpPr>
        <p:spPr/>
        <p:txBody>
          <a:bodyPr/>
          <a:lstStyle/>
          <a:p>
            <a:r>
              <a:rPr lang="hu-HU" dirty="0"/>
              <a:t>Megelőző feladatok</a:t>
            </a:r>
          </a:p>
        </p:txBody>
      </p:sp>
      <p:sp>
        <p:nvSpPr>
          <p:cNvPr id="3" name="Tartalom helye 2">
            <a:extLst>
              <a:ext uri="{FF2B5EF4-FFF2-40B4-BE49-F238E27FC236}">
                <a16:creationId xmlns:a16="http://schemas.microsoft.com/office/drawing/2014/main" id="{E85CBE6A-5E2B-44A4-B46C-33F834E3F19F}"/>
              </a:ext>
            </a:extLst>
          </p:cNvPr>
          <p:cNvSpPr>
            <a:spLocks noGrp="1"/>
          </p:cNvSpPr>
          <p:nvPr>
            <p:ph idx="1"/>
          </p:nvPr>
        </p:nvSpPr>
        <p:spPr>
          <a:xfrm>
            <a:off x="323528" y="1600200"/>
            <a:ext cx="8496944" cy="4997152"/>
          </a:xfrm>
        </p:spPr>
        <p:txBody>
          <a:bodyPr>
            <a:normAutofit/>
          </a:bodyPr>
          <a:lstStyle/>
          <a:p>
            <a:pPr>
              <a:buFontTx/>
              <a:buChar char="-"/>
            </a:pPr>
            <a:r>
              <a:rPr lang="hu-HU" sz="1600" dirty="0"/>
              <a:t>a fejlesztések során tekintettel szükséges lenni a környezet adta korlátokra</a:t>
            </a:r>
          </a:p>
          <a:p>
            <a:pPr>
              <a:buFontTx/>
              <a:buChar char="-"/>
            </a:pPr>
            <a:r>
              <a:rPr lang="hu-HU" sz="1600" dirty="0"/>
              <a:t>a fejlesztésnek integrált (átfogó) tervezés során kell megvalósulnia, amely már önmagában is garanciát jelent a folyamatos kontrollra </a:t>
            </a:r>
          </a:p>
          <a:p>
            <a:pPr>
              <a:buFontTx/>
              <a:buChar char="-"/>
            </a:pPr>
            <a:r>
              <a:rPr lang="hu-HU" sz="1600" dirty="0"/>
              <a:t>a fejlesztések során ösztönözni szükséges a környezetbarát turisztikai formák alkalmazását </a:t>
            </a:r>
          </a:p>
          <a:p>
            <a:pPr>
              <a:buFontTx/>
              <a:buChar char="-"/>
            </a:pPr>
            <a:r>
              <a:rPr lang="hu-HU" sz="1600" dirty="0"/>
              <a:t>védett területek esetén nélkülözhetetlen a korlátozások alkalmazása már kialakítás, de az üzemeltetés során is</a:t>
            </a:r>
          </a:p>
          <a:p>
            <a:pPr marL="0" indent="0">
              <a:buNone/>
            </a:pPr>
            <a:endParaRPr lang="hu-HU" sz="1050" dirty="0"/>
          </a:p>
          <a:p>
            <a:pPr marL="0" indent="0">
              <a:buNone/>
            </a:pPr>
            <a:r>
              <a:rPr lang="hu-HU" sz="1600" dirty="0">
                <a:solidFill>
                  <a:srgbClr val="4B5E90"/>
                </a:solidFill>
              </a:rPr>
              <a:t>Környezeti (nemcsak természeti) tényezők vizsgálata és folyamatos kontroll:</a:t>
            </a:r>
          </a:p>
          <a:p>
            <a:pPr>
              <a:buFontTx/>
              <a:buChar char="-"/>
            </a:pPr>
            <a:r>
              <a:rPr lang="hu-HU" sz="1600" dirty="0"/>
              <a:t>helyi és nemzetközi sztenderdeknek megfelelő fizikai kialakítás</a:t>
            </a:r>
          </a:p>
          <a:p>
            <a:pPr>
              <a:buFontTx/>
              <a:buChar char="-"/>
            </a:pPr>
            <a:r>
              <a:rPr lang="hu-HU" sz="1600" dirty="0"/>
              <a:t>megfelelő útvonalvezetés</a:t>
            </a:r>
          </a:p>
          <a:p>
            <a:pPr>
              <a:buFontTx/>
              <a:buChar char="-"/>
            </a:pPr>
            <a:r>
              <a:rPr lang="hu-HU" sz="1600" dirty="0"/>
              <a:t>turisztikai zónák kialakítása</a:t>
            </a:r>
          </a:p>
          <a:p>
            <a:pPr>
              <a:buFontTx/>
              <a:buChar char="-"/>
            </a:pPr>
            <a:r>
              <a:rPr lang="hu-HU" sz="1600" dirty="0"/>
              <a:t>optimális látogatófolyam és áramlási útvonalak kialakítása</a:t>
            </a:r>
          </a:p>
          <a:p>
            <a:pPr>
              <a:buFontTx/>
              <a:buChar char="-"/>
            </a:pPr>
            <a:r>
              <a:rPr lang="hu-HU" sz="1600" dirty="0"/>
              <a:t>szabályozott stílus és megfelelő felhasznált anyagok </a:t>
            </a:r>
          </a:p>
          <a:p>
            <a:pPr>
              <a:buFontTx/>
              <a:buChar char="-"/>
            </a:pPr>
            <a:r>
              <a:rPr lang="hu-HU" sz="1600" dirty="0"/>
              <a:t>korlátozások maximális figyelembevétele</a:t>
            </a:r>
          </a:p>
          <a:p>
            <a:pPr>
              <a:buFontTx/>
              <a:buChar char="-"/>
            </a:pPr>
            <a:r>
              <a:rPr lang="hu-HU" sz="1600" dirty="0"/>
              <a:t>egészségügyi és biztonsági normák betartása és betartatása</a:t>
            </a:r>
            <a:endParaRPr lang="hu-HU" sz="1600" dirty="0">
              <a:solidFill>
                <a:srgbClr val="4B5E90"/>
              </a:solidFill>
            </a:endParaRPr>
          </a:p>
        </p:txBody>
      </p:sp>
    </p:spTree>
    <p:extLst>
      <p:ext uri="{BB962C8B-B14F-4D97-AF65-F5344CB8AC3E}">
        <p14:creationId xmlns:p14="http://schemas.microsoft.com/office/powerpoint/2010/main" val="3079444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C553B9A-C862-4B2B-B272-FF8B00C8269E}"/>
              </a:ext>
            </a:extLst>
          </p:cNvPr>
          <p:cNvSpPr>
            <a:spLocks noGrp="1"/>
          </p:cNvSpPr>
          <p:nvPr>
            <p:ph type="title"/>
          </p:nvPr>
        </p:nvSpPr>
        <p:spPr/>
        <p:txBody>
          <a:bodyPr/>
          <a:lstStyle/>
          <a:p>
            <a:r>
              <a:rPr lang="hu-HU" dirty="0"/>
              <a:t>Infrastrukturális feltételek</a:t>
            </a:r>
          </a:p>
        </p:txBody>
      </p:sp>
      <p:sp>
        <p:nvSpPr>
          <p:cNvPr id="3" name="Tartalom helye 2">
            <a:extLst>
              <a:ext uri="{FF2B5EF4-FFF2-40B4-BE49-F238E27FC236}">
                <a16:creationId xmlns:a16="http://schemas.microsoft.com/office/drawing/2014/main" id="{B9142F1B-4A06-4923-96EC-A6733165A5A8}"/>
              </a:ext>
            </a:extLst>
          </p:cNvPr>
          <p:cNvSpPr>
            <a:spLocks noGrp="1"/>
          </p:cNvSpPr>
          <p:nvPr>
            <p:ph idx="1"/>
          </p:nvPr>
        </p:nvSpPr>
        <p:spPr/>
        <p:txBody>
          <a:bodyPr>
            <a:normAutofit/>
          </a:bodyPr>
          <a:lstStyle/>
          <a:p>
            <a:pPr>
              <a:buFontTx/>
              <a:buChar char="-"/>
            </a:pPr>
            <a:r>
              <a:rPr lang="hu-HU" sz="1600" dirty="0">
                <a:solidFill>
                  <a:srgbClr val="4B5E90"/>
                </a:solidFill>
              </a:rPr>
              <a:t>létesítmények alapfunkcióját biztosító infrastruktúra</a:t>
            </a:r>
          </a:p>
          <a:p>
            <a:pPr>
              <a:buFontTx/>
              <a:buChar char="-"/>
            </a:pPr>
            <a:r>
              <a:rPr lang="hu-HU" sz="1600" dirty="0">
                <a:solidFill>
                  <a:srgbClr val="4B5E90"/>
                </a:solidFill>
              </a:rPr>
              <a:t>turisztikai alapfunkciót kiszolgáló infrastruktúra</a:t>
            </a:r>
          </a:p>
          <a:p>
            <a:pPr marL="0" indent="0">
              <a:buNone/>
            </a:pPr>
            <a:endParaRPr lang="hu-HU" sz="1600" dirty="0">
              <a:solidFill>
                <a:srgbClr val="4B5E90"/>
              </a:solidFill>
            </a:endParaRPr>
          </a:p>
          <a:p>
            <a:pPr marL="0" indent="0">
              <a:buNone/>
            </a:pPr>
            <a:r>
              <a:rPr lang="hu-HU" sz="1600" dirty="0">
                <a:solidFill>
                  <a:srgbClr val="4B5E90"/>
                </a:solidFill>
              </a:rPr>
              <a:t>Az elvárt szolgáltatáshoz tartoznak:</a:t>
            </a:r>
          </a:p>
          <a:p>
            <a:pPr marL="0" indent="0">
              <a:buNone/>
            </a:pPr>
            <a:endParaRPr lang="hu-HU" sz="1600" dirty="0">
              <a:solidFill>
                <a:srgbClr val="4B5E90"/>
              </a:solidFill>
            </a:endParaRPr>
          </a:p>
          <a:p>
            <a:pPr>
              <a:buFontTx/>
              <a:buChar char="-"/>
            </a:pPr>
            <a:r>
              <a:rPr lang="hu-HU" sz="1600" dirty="0"/>
              <a:t>mosdók (elhelyezkedésük, számuk)</a:t>
            </a:r>
          </a:p>
          <a:p>
            <a:pPr>
              <a:buFontTx/>
              <a:buChar char="-"/>
            </a:pPr>
            <a:r>
              <a:rPr lang="hu-HU" sz="1600" dirty="0"/>
              <a:t>hulladéktárolók </a:t>
            </a:r>
          </a:p>
          <a:p>
            <a:pPr>
              <a:buFontTx/>
              <a:buChar char="-"/>
            </a:pPr>
            <a:r>
              <a:rPr lang="hu-HU" sz="1600" dirty="0"/>
              <a:t>pihenőhelyek (létesítményen belül és kívül) </a:t>
            </a:r>
          </a:p>
          <a:p>
            <a:pPr>
              <a:buFontTx/>
              <a:buChar char="-"/>
            </a:pPr>
            <a:r>
              <a:rPr lang="hu-HU" sz="1600" dirty="0"/>
              <a:t>fizikai megközelítést szolgáló infrastruktúra (parkoló) </a:t>
            </a:r>
          </a:p>
          <a:p>
            <a:pPr>
              <a:buFontTx/>
              <a:buChar char="-"/>
            </a:pPr>
            <a:r>
              <a:rPr lang="hu-HU" sz="1600" dirty="0"/>
              <a:t>belső terek (nagysága, funkciója) </a:t>
            </a:r>
          </a:p>
          <a:p>
            <a:pPr>
              <a:buFontTx/>
              <a:buChar char="-"/>
            </a:pPr>
            <a:r>
              <a:rPr lang="hu-HU" sz="1600" dirty="0"/>
              <a:t>különböző funkciójú terek elkülöníthetősége, elválasztása</a:t>
            </a:r>
          </a:p>
          <a:p>
            <a:pPr>
              <a:buFontTx/>
              <a:buChar char="-"/>
            </a:pPr>
            <a:r>
              <a:rPr lang="hu-HU" sz="1600" dirty="0"/>
              <a:t> biztonságos, kényelmes és korlátozás nélküli hozzáférést biztosító infrastrukturális elemek </a:t>
            </a:r>
          </a:p>
          <a:p>
            <a:pPr>
              <a:buFontTx/>
              <a:buChar char="-"/>
            </a:pPr>
            <a:r>
              <a:rPr lang="hu-HU" sz="1600" dirty="0"/>
              <a:t>információs hálózat (kitáblázás, tájékozódást segítő egyéb elemek)</a:t>
            </a:r>
            <a:endParaRPr lang="hu-HU" sz="1600" dirty="0">
              <a:solidFill>
                <a:srgbClr val="4B5E90"/>
              </a:solidFill>
            </a:endParaRPr>
          </a:p>
        </p:txBody>
      </p:sp>
    </p:spTree>
    <p:extLst>
      <p:ext uri="{BB962C8B-B14F-4D97-AF65-F5344CB8AC3E}">
        <p14:creationId xmlns:p14="http://schemas.microsoft.com/office/powerpoint/2010/main" val="4081981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A35ED17-D260-4EE6-86EB-F32300F5839A}"/>
              </a:ext>
            </a:extLst>
          </p:cNvPr>
          <p:cNvSpPr>
            <a:spLocks noGrp="1"/>
          </p:cNvSpPr>
          <p:nvPr>
            <p:ph type="title"/>
          </p:nvPr>
        </p:nvSpPr>
        <p:spPr/>
        <p:txBody>
          <a:bodyPr/>
          <a:lstStyle/>
          <a:p>
            <a:r>
              <a:rPr lang="hu-HU" dirty="0"/>
              <a:t>Látogatómenedzsment feladatai</a:t>
            </a:r>
          </a:p>
        </p:txBody>
      </p:sp>
      <p:sp>
        <p:nvSpPr>
          <p:cNvPr id="3" name="Tartalom helye 2">
            <a:extLst>
              <a:ext uri="{FF2B5EF4-FFF2-40B4-BE49-F238E27FC236}">
                <a16:creationId xmlns:a16="http://schemas.microsoft.com/office/drawing/2014/main" id="{B7A2C69D-9DE9-4F2F-BDEC-ED8FF6C58F59}"/>
              </a:ext>
            </a:extLst>
          </p:cNvPr>
          <p:cNvSpPr>
            <a:spLocks noGrp="1"/>
          </p:cNvSpPr>
          <p:nvPr>
            <p:ph idx="1"/>
          </p:nvPr>
        </p:nvSpPr>
        <p:spPr/>
        <p:txBody>
          <a:bodyPr>
            <a:normAutofit/>
          </a:bodyPr>
          <a:lstStyle/>
          <a:p>
            <a:pPr>
              <a:buFontTx/>
              <a:buChar char="-"/>
            </a:pPr>
            <a:endParaRPr lang="hu-HU" sz="1600" dirty="0"/>
          </a:p>
          <a:p>
            <a:pPr>
              <a:buFontTx/>
              <a:buChar char="-"/>
            </a:pPr>
            <a:r>
              <a:rPr lang="hu-HU" sz="1800" dirty="0"/>
              <a:t>fejlesztése nem igényel minden esetben jelentős pénzügyi forrást</a:t>
            </a:r>
          </a:p>
          <a:p>
            <a:pPr>
              <a:buFontTx/>
              <a:buChar char="-"/>
            </a:pPr>
            <a:r>
              <a:rPr lang="en-US" sz="1800" dirty="0"/>
              <a:t>a </a:t>
            </a:r>
            <a:r>
              <a:rPr lang="en-US" sz="1800" dirty="0" err="1"/>
              <a:t>látogatómenedzsment</a:t>
            </a:r>
            <a:r>
              <a:rPr lang="en-US" sz="1800" dirty="0"/>
              <a:t> </a:t>
            </a:r>
            <a:r>
              <a:rPr lang="en-US" sz="1800" dirty="0" err="1"/>
              <a:t>termékfejlesztés</a:t>
            </a:r>
            <a:r>
              <a:rPr lang="en-US" sz="1800" dirty="0"/>
              <a:t> is </a:t>
            </a:r>
            <a:r>
              <a:rPr lang="en-US" sz="1800" dirty="0" err="1"/>
              <a:t>egyben</a:t>
            </a:r>
            <a:endParaRPr lang="hu-HU" sz="1800" dirty="0"/>
          </a:p>
          <a:p>
            <a:pPr>
              <a:buFontTx/>
              <a:buChar char="-"/>
            </a:pPr>
            <a:r>
              <a:rPr lang="hu-HU" sz="1800" dirty="0"/>
              <a:t>megkerülhetetlen a látogatók „mozgásának” megtervezése</a:t>
            </a:r>
          </a:p>
          <a:p>
            <a:pPr>
              <a:buFontTx/>
              <a:buChar char="-"/>
            </a:pPr>
            <a:r>
              <a:rPr lang="hu-HU" sz="1800" dirty="0"/>
              <a:t>adott idősávban az optimális látogatószám tervezése</a:t>
            </a:r>
          </a:p>
          <a:p>
            <a:pPr>
              <a:buFontTx/>
              <a:buChar char="-"/>
            </a:pPr>
            <a:r>
              <a:rPr lang="hu-HU" sz="1800" dirty="0"/>
              <a:t>visszacsatolás, „</a:t>
            </a:r>
            <a:r>
              <a:rPr lang="hu-HU" sz="1800" dirty="0" err="1"/>
              <a:t>utánkövetés</a:t>
            </a:r>
            <a:r>
              <a:rPr lang="hu-HU" sz="1800" dirty="0"/>
              <a:t>”</a:t>
            </a:r>
          </a:p>
          <a:p>
            <a:pPr>
              <a:buFontTx/>
              <a:buChar char="-"/>
            </a:pPr>
            <a:endParaRPr lang="hu-HU" sz="1600" dirty="0"/>
          </a:p>
        </p:txBody>
      </p:sp>
    </p:spTree>
    <p:extLst>
      <p:ext uri="{BB962C8B-B14F-4D97-AF65-F5344CB8AC3E}">
        <p14:creationId xmlns:p14="http://schemas.microsoft.com/office/powerpoint/2010/main" val="39911530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150D0F4B-1512-4839-8D40-67A1D899B5DB}"/>
              </a:ext>
            </a:extLst>
          </p:cNvPr>
          <p:cNvSpPr>
            <a:spLocks noGrp="1"/>
          </p:cNvSpPr>
          <p:nvPr>
            <p:ph idx="1"/>
          </p:nvPr>
        </p:nvSpPr>
        <p:spPr/>
        <p:txBody>
          <a:bodyPr/>
          <a:lstStyle/>
          <a:p>
            <a:pPr marL="0" indent="0" algn="ctr">
              <a:buNone/>
            </a:pPr>
            <a:endParaRPr lang="hu-HU" dirty="0"/>
          </a:p>
          <a:p>
            <a:pPr marL="0" indent="0" algn="ctr">
              <a:buNone/>
            </a:pPr>
            <a:r>
              <a:rPr lang="hu-HU" b="1" dirty="0"/>
              <a:t>V.</a:t>
            </a:r>
          </a:p>
          <a:p>
            <a:pPr marL="0" indent="0" algn="ctr">
              <a:buNone/>
            </a:pPr>
            <a:r>
              <a:rPr lang="hu-HU" dirty="0"/>
              <a:t>Turisztikai desztinációk és látogatómenedzsment kapcsolata</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lgn="ctr">
              <a:buNone/>
            </a:pPr>
            <a:endParaRPr lang="hu-HU" dirty="0"/>
          </a:p>
        </p:txBody>
      </p:sp>
    </p:spTree>
    <p:extLst>
      <p:ext uri="{BB962C8B-B14F-4D97-AF65-F5344CB8AC3E}">
        <p14:creationId xmlns:p14="http://schemas.microsoft.com/office/powerpoint/2010/main" val="35323123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F9FB6F6-15FB-4BF6-90D0-ED2261CC19F5}"/>
              </a:ext>
            </a:extLst>
          </p:cNvPr>
          <p:cNvSpPr>
            <a:spLocks noGrp="1"/>
          </p:cNvSpPr>
          <p:nvPr>
            <p:ph type="title"/>
          </p:nvPr>
        </p:nvSpPr>
        <p:spPr/>
        <p:txBody>
          <a:bodyPr>
            <a:normAutofit fontScale="90000"/>
          </a:bodyPr>
          <a:lstStyle/>
          <a:p>
            <a:r>
              <a:rPr lang="hu-HU" dirty="0"/>
              <a:t>Turisztikai desztinációk és látogatómenedzsment</a:t>
            </a:r>
          </a:p>
        </p:txBody>
      </p:sp>
      <p:sp>
        <p:nvSpPr>
          <p:cNvPr id="3" name="Tartalom helye 2">
            <a:extLst>
              <a:ext uri="{FF2B5EF4-FFF2-40B4-BE49-F238E27FC236}">
                <a16:creationId xmlns:a16="http://schemas.microsoft.com/office/drawing/2014/main" id="{E92FD6A1-DEE3-4635-BAF6-B7EF89812902}"/>
              </a:ext>
            </a:extLst>
          </p:cNvPr>
          <p:cNvSpPr>
            <a:spLocks noGrp="1"/>
          </p:cNvSpPr>
          <p:nvPr>
            <p:ph idx="1"/>
          </p:nvPr>
        </p:nvSpPr>
        <p:spPr/>
        <p:txBody>
          <a:bodyPr>
            <a:noAutofit/>
          </a:bodyPr>
          <a:lstStyle/>
          <a:p>
            <a:pPr marL="0" indent="0" algn="just">
              <a:buNone/>
            </a:pPr>
            <a:r>
              <a:rPr lang="hu-HU" sz="1600" dirty="0">
                <a:solidFill>
                  <a:srgbClr val="4B5E90"/>
                </a:solidFill>
              </a:rPr>
              <a:t>A turisztikai szemléletmód a Magyar Turisztikai Ügynökség 2016. évi létrehozásával, majd a turisztikai fejlesztések állami feladatairól szóló CLVI. törvény hatálybalépésével változott, amely kimondja, hogy:</a:t>
            </a:r>
          </a:p>
          <a:p>
            <a:pPr algn="just">
              <a:buFontTx/>
              <a:buChar char="-"/>
            </a:pPr>
            <a:r>
              <a:rPr lang="hu-HU" sz="1600" dirty="0"/>
              <a:t>a turisztikai fejlesztések tervezésének alapegysége a turisztikai térség</a:t>
            </a:r>
          </a:p>
          <a:p>
            <a:pPr algn="just">
              <a:buFontTx/>
              <a:buChar char="-"/>
            </a:pPr>
            <a:r>
              <a:rPr lang="hu-HU" sz="1600" dirty="0"/>
              <a:t>a turisztikai térséggé nyilvánítás célja az adott földrajzi térség turisztikai </a:t>
            </a:r>
            <a:r>
              <a:rPr lang="hu-HU" sz="1600" dirty="0" err="1"/>
              <a:t>vonzerejének</a:t>
            </a:r>
            <a:r>
              <a:rPr lang="hu-HU" sz="1600" dirty="0"/>
              <a:t> növelésére irányuló, egységes turisztikai fejlesztések tervezési keretének meghatározása</a:t>
            </a:r>
          </a:p>
          <a:p>
            <a:pPr algn="just">
              <a:buFontTx/>
              <a:buChar char="-"/>
            </a:pPr>
            <a:r>
              <a:rPr lang="hu-HU" sz="1600" dirty="0"/>
              <a:t>a turisztikai térség fejlesztésének célja a térség</a:t>
            </a:r>
          </a:p>
          <a:p>
            <a:pPr marL="0" indent="0" algn="just">
              <a:buNone/>
            </a:pPr>
            <a:endParaRPr lang="hu-HU" sz="1600" dirty="0">
              <a:solidFill>
                <a:srgbClr val="4B5E90"/>
              </a:solidFill>
            </a:endParaRPr>
          </a:p>
          <a:p>
            <a:pPr marL="0" indent="0" algn="just">
              <a:buNone/>
            </a:pPr>
            <a:endParaRPr lang="hu-HU" sz="1600" dirty="0">
              <a:solidFill>
                <a:srgbClr val="4B5E90"/>
              </a:solidFill>
            </a:endParaRPr>
          </a:p>
          <a:p>
            <a:pPr marL="0" indent="0" algn="just">
              <a:buNone/>
            </a:pPr>
            <a:endParaRPr lang="hu-HU" sz="1600" dirty="0">
              <a:solidFill>
                <a:srgbClr val="4B5E90"/>
              </a:solidFill>
            </a:endParaRPr>
          </a:p>
          <a:p>
            <a:pPr marL="0" indent="0" algn="just">
              <a:buNone/>
            </a:pPr>
            <a:endParaRPr lang="hu-HU" sz="1600" dirty="0">
              <a:solidFill>
                <a:srgbClr val="4B5E90"/>
              </a:solidFill>
            </a:endParaRPr>
          </a:p>
          <a:p>
            <a:pPr marL="0" indent="0" algn="just">
              <a:buNone/>
            </a:pPr>
            <a:endParaRPr lang="hu-HU" sz="1600" dirty="0">
              <a:solidFill>
                <a:srgbClr val="4B5E90"/>
              </a:solidFill>
            </a:endParaRPr>
          </a:p>
          <a:p>
            <a:pPr marL="0" indent="0" algn="just">
              <a:buNone/>
            </a:pPr>
            <a:endParaRPr lang="hu-HU" sz="1600" dirty="0">
              <a:solidFill>
                <a:srgbClr val="4B5E90"/>
              </a:solidFill>
            </a:endParaRPr>
          </a:p>
          <a:p>
            <a:pPr marL="0" indent="0" algn="just">
              <a:buNone/>
            </a:pPr>
            <a:endParaRPr lang="hu-HU" sz="1600" dirty="0">
              <a:solidFill>
                <a:srgbClr val="4B5E90"/>
              </a:solidFill>
            </a:endParaRPr>
          </a:p>
        </p:txBody>
      </p:sp>
      <p:sp>
        <p:nvSpPr>
          <p:cNvPr id="4" name="Szövegdoboz 3">
            <a:extLst>
              <a:ext uri="{FF2B5EF4-FFF2-40B4-BE49-F238E27FC236}">
                <a16:creationId xmlns:a16="http://schemas.microsoft.com/office/drawing/2014/main" id="{2D8ADE8C-09CE-4CDE-9F20-4F24193BAE08}"/>
              </a:ext>
            </a:extLst>
          </p:cNvPr>
          <p:cNvSpPr txBox="1"/>
          <p:nvPr/>
        </p:nvSpPr>
        <p:spPr>
          <a:xfrm>
            <a:off x="755576" y="4005064"/>
            <a:ext cx="7776864" cy="132343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t>Turisztikai térség (desztináció): olyan </a:t>
            </a:r>
            <a:r>
              <a:rPr lang="hu-HU" sz="1600" dirty="0" err="1"/>
              <a:t>földrajzilag</a:t>
            </a:r>
            <a:r>
              <a:rPr lang="hu-HU" sz="1600" dirty="0"/>
              <a:t> </a:t>
            </a:r>
            <a:r>
              <a:rPr lang="hu-HU" sz="1600" dirty="0" err="1"/>
              <a:t>körülhatárolható</a:t>
            </a:r>
            <a:r>
              <a:rPr lang="hu-HU" sz="1600" dirty="0"/>
              <a:t>, beazonosítható területrész, amely a turisztikai kínálati piacon egységes fogadóterületként jeleníthető meg, épített környezeti, természetföldrajzi vagy kulturális értékek tekintetében összefüggő elemek alkotják, ezért egységes koncepcióban történő tervezéséhez, fejlesztéséhez és térségi turisztikai márka kialakításához országos érdek fűződik.</a:t>
            </a:r>
          </a:p>
        </p:txBody>
      </p:sp>
    </p:spTree>
    <p:extLst>
      <p:ext uri="{BB962C8B-B14F-4D97-AF65-F5344CB8AC3E}">
        <p14:creationId xmlns:p14="http://schemas.microsoft.com/office/powerpoint/2010/main" val="1479367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DE50CE5-2DF4-4FB0-BB94-E8639C14C099}"/>
              </a:ext>
            </a:extLst>
          </p:cNvPr>
          <p:cNvSpPr>
            <a:spLocks noGrp="1"/>
          </p:cNvSpPr>
          <p:nvPr>
            <p:ph type="title"/>
          </p:nvPr>
        </p:nvSpPr>
        <p:spPr/>
        <p:txBody>
          <a:bodyPr>
            <a:normAutofit fontScale="90000"/>
          </a:bodyPr>
          <a:lstStyle/>
          <a:p>
            <a:r>
              <a:rPr lang="hu-HU" dirty="0"/>
              <a:t>Turisztikai desztinációk és látogatómenedzsment</a:t>
            </a:r>
          </a:p>
        </p:txBody>
      </p:sp>
      <p:sp>
        <p:nvSpPr>
          <p:cNvPr id="3" name="Tartalom helye 2">
            <a:extLst>
              <a:ext uri="{FF2B5EF4-FFF2-40B4-BE49-F238E27FC236}">
                <a16:creationId xmlns:a16="http://schemas.microsoft.com/office/drawing/2014/main" id="{8C26EDD6-2971-411B-993C-2233916A6D26}"/>
              </a:ext>
            </a:extLst>
          </p:cNvPr>
          <p:cNvSpPr>
            <a:spLocks noGrp="1"/>
          </p:cNvSpPr>
          <p:nvPr>
            <p:ph idx="1"/>
          </p:nvPr>
        </p:nvSpPr>
        <p:spPr/>
        <p:txBody>
          <a:bodyPr>
            <a:normAutofit lnSpcReduction="10000"/>
          </a:bodyPr>
          <a:lstStyle/>
          <a:p>
            <a:pPr marL="0" indent="0">
              <a:buNone/>
            </a:pPr>
            <a:r>
              <a:rPr lang="hu-HU" sz="1600" dirty="0">
                <a:solidFill>
                  <a:srgbClr val="4B5E90"/>
                </a:solidFill>
              </a:rPr>
              <a:t>11 turisztikai térség:</a:t>
            </a:r>
          </a:p>
          <a:p>
            <a:pPr>
              <a:buFontTx/>
              <a:buChar char="-"/>
            </a:pPr>
            <a:r>
              <a:rPr lang="hu-HU" sz="1600" dirty="0"/>
              <a:t>Balaton</a:t>
            </a:r>
          </a:p>
          <a:p>
            <a:pPr>
              <a:buFontTx/>
              <a:buChar char="-"/>
            </a:pPr>
            <a:r>
              <a:rPr lang="hu-HU" sz="1600" dirty="0"/>
              <a:t>Sopron-Fertő</a:t>
            </a:r>
          </a:p>
          <a:p>
            <a:pPr>
              <a:buFontTx/>
              <a:buChar char="-"/>
            </a:pPr>
            <a:r>
              <a:rPr lang="hu-HU" sz="1600" dirty="0"/>
              <a:t>Bük-Sárvár</a:t>
            </a:r>
          </a:p>
          <a:p>
            <a:pPr>
              <a:buFontTx/>
              <a:buChar char="-"/>
            </a:pPr>
            <a:r>
              <a:rPr lang="hu-HU" sz="1600" dirty="0"/>
              <a:t>Tokaj és Nyíregyháza</a:t>
            </a:r>
          </a:p>
          <a:p>
            <a:pPr>
              <a:buFontTx/>
              <a:buChar char="-"/>
            </a:pPr>
            <a:r>
              <a:rPr lang="hu-HU" sz="1600" dirty="0"/>
              <a:t>Mátra-Bükk</a:t>
            </a:r>
          </a:p>
          <a:p>
            <a:pPr>
              <a:buFontTx/>
              <a:buChar char="-"/>
            </a:pPr>
            <a:r>
              <a:rPr lang="hu-HU" sz="1600" dirty="0"/>
              <a:t>Gyula és térsége</a:t>
            </a:r>
          </a:p>
          <a:p>
            <a:pPr>
              <a:buFontTx/>
              <a:buChar char="-"/>
            </a:pPr>
            <a:r>
              <a:rPr lang="hu-HU" sz="1600" dirty="0"/>
              <a:t>Győr-Pannonhalma</a:t>
            </a:r>
          </a:p>
          <a:p>
            <a:pPr>
              <a:buFontTx/>
              <a:buChar char="-"/>
            </a:pPr>
            <a:r>
              <a:rPr lang="hu-HU" sz="1600" dirty="0"/>
              <a:t>Szeged és térsége</a:t>
            </a:r>
          </a:p>
          <a:p>
            <a:pPr>
              <a:buFontTx/>
              <a:buChar char="-"/>
            </a:pPr>
            <a:r>
              <a:rPr lang="hu-HU" sz="1600" dirty="0"/>
              <a:t>Pécs-Villány</a:t>
            </a:r>
          </a:p>
          <a:p>
            <a:pPr>
              <a:buFontTx/>
              <a:buChar char="-"/>
            </a:pPr>
            <a:r>
              <a:rPr lang="hu-HU" sz="1600" dirty="0"/>
              <a:t>Debrecen és térsége</a:t>
            </a:r>
          </a:p>
          <a:p>
            <a:pPr>
              <a:buFontTx/>
              <a:buChar char="-"/>
            </a:pPr>
            <a:r>
              <a:rPr lang="hu-HU" sz="1600" dirty="0"/>
              <a:t>Budapest környéke</a:t>
            </a:r>
          </a:p>
          <a:p>
            <a:pPr marL="0" indent="0">
              <a:buNone/>
            </a:pPr>
            <a:endParaRPr lang="hu-HU" sz="1600" dirty="0"/>
          </a:p>
          <a:p>
            <a:pPr marL="0" indent="0" algn="just">
              <a:buNone/>
            </a:pPr>
            <a:r>
              <a:rPr lang="hu-HU" sz="1600" dirty="0">
                <a:solidFill>
                  <a:srgbClr val="4B5E90"/>
                </a:solidFill>
              </a:rPr>
              <a:t>A szemlélet az egyes attrakciók vonatkozásában megfogalmazott látogatómenedzsmenti elvekkel megegyezik, azért annak alkalmazása a turisztikai desztinációk szintjén ugyanúgy releváns.</a:t>
            </a:r>
          </a:p>
          <a:p>
            <a:pPr marL="0" indent="0">
              <a:buNone/>
            </a:pPr>
            <a:endParaRPr lang="hu-HU" sz="1600" dirty="0">
              <a:solidFill>
                <a:srgbClr val="4B5E90"/>
              </a:solidFill>
            </a:endParaRPr>
          </a:p>
        </p:txBody>
      </p:sp>
    </p:spTree>
    <p:extLst>
      <p:ext uri="{BB962C8B-B14F-4D97-AF65-F5344CB8AC3E}">
        <p14:creationId xmlns:p14="http://schemas.microsoft.com/office/powerpoint/2010/main" val="2693818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6C6E4BDE-793A-429F-B615-DD91627B6EA7}"/>
              </a:ext>
            </a:extLst>
          </p:cNvPr>
          <p:cNvSpPr>
            <a:spLocks noGrp="1"/>
          </p:cNvSpPr>
          <p:nvPr>
            <p:ph idx="1"/>
          </p:nvPr>
        </p:nvSpPr>
        <p:spPr/>
        <p:txBody>
          <a:bodyPr/>
          <a:lstStyle/>
          <a:p>
            <a:pPr marL="0" indent="0">
              <a:buNone/>
            </a:pPr>
            <a:endParaRPr lang="hu-HU" b="1" dirty="0"/>
          </a:p>
          <a:p>
            <a:pPr marL="0" indent="0" algn="ctr">
              <a:buNone/>
            </a:pPr>
            <a:r>
              <a:rPr lang="hu-HU" b="1" dirty="0"/>
              <a:t>VI.</a:t>
            </a:r>
          </a:p>
          <a:p>
            <a:pPr marL="0" indent="0" algn="ctr">
              <a:buNone/>
            </a:pPr>
            <a:r>
              <a:rPr lang="hu-HU" dirty="0"/>
              <a:t>Látogatómenedzsment-terv</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lgn="ctr">
              <a:buNone/>
            </a:pPr>
            <a:endParaRPr lang="hu-HU" dirty="0"/>
          </a:p>
        </p:txBody>
      </p:sp>
    </p:spTree>
    <p:extLst>
      <p:ext uri="{BB962C8B-B14F-4D97-AF65-F5344CB8AC3E}">
        <p14:creationId xmlns:p14="http://schemas.microsoft.com/office/powerpoint/2010/main" val="40736958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80FC51F-3C58-44B5-A8BE-EE51249DB8EB}"/>
              </a:ext>
            </a:extLst>
          </p:cNvPr>
          <p:cNvSpPr>
            <a:spLocks noGrp="1"/>
          </p:cNvSpPr>
          <p:nvPr>
            <p:ph type="title"/>
          </p:nvPr>
        </p:nvSpPr>
        <p:spPr/>
        <p:txBody>
          <a:bodyPr/>
          <a:lstStyle/>
          <a:p>
            <a:r>
              <a:rPr lang="hu-HU" dirty="0"/>
              <a:t>Interpretációs terv</a:t>
            </a:r>
          </a:p>
        </p:txBody>
      </p:sp>
      <p:sp>
        <p:nvSpPr>
          <p:cNvPr id="3" name="Tartalom helye 2">
            <a:extLst>
              <a:ext uri="{FF2B5EF4-FFF2-40B4-BE49-F238E27FC236}">
                <a16:creationId xmlns:a16="http://schemas.microsoft.com/office/drawing/2014/main" id="{68B30FC9-9458-4B96-9C8C-1EE432B30BE6}"/>
              </a:ext>
            </a:extLst>
          </p:cNvPr>
          <p:cNvSpPr>
            <a:spLocks noGrp="1"/>
          </p:cNvSpPr>
          <p:nvPr>
            <p:ph idx="1"/>
          </p:nvPr>
        </p:nvSpPr>
        <p:spPr/>
        <p:txBody>
          <a:bodyPr>
            <a:normAutofit lnSpcReduction="10000"/>
          </a:bodyPr>
          <a:lstStyle/>
          <a:p>
            <a:pPr>
              <a:buFontTx/>
              <a:buChar char="-"/>
            </a:pPr>
            <a:r>
              <a:rPr lang="hu-HU" sz="1600" dirty="0"/>
              <a:t>az interpretáció célja a látogatói élmény létrehozása</a:t>
            </a:r>
          </a:p>
          <a:p>
            <a:pPr>
              <a:buFontTx/>
              <a:buChar char="-"/>
            </a:pPr>
            <a:r>
              <a:rPr lang="hu-HU" sz="1600" dirty="0"/>
              <a:t>terv készítése az attrakció küldetésének és céljainak megfogalmazásával kezdődik.</a:t>
            </a:r>
          </a:p>
          <a:p>
            <a:pPr>
              <a:buFontTx/>
              <a:buChar char="-"/>
            </a:pPr>
            <a:r>
              <a:rPr lang="hu-HU" sz="1600" dirty="0"/>
              <a:t>feltételezi az egyén elemzési és összehasonlítási képességét</a:t>
            </a:r>
          </a:p>
          <a:p>
            <a:pPr>
              <a:buFontTx/>
              <a:buChar char="-"/>
            </a:pPr>
            <a:r>
              <a:rPr lang="hu-HU" sz="1600" dirty="0"/>
              <a:t>a hatékony interpretációs tevékenység kreativitást, ugyanakkor a látogatók széleskörű ismeretét is feltételezi</a:t>
            </a:r>
          </a:p>
          <a:p>
            <a:pPr>
              <a:buFontTx/>
              <a:buChar char="-"/>
            </a:pPr>
            <a:endParaRPr lang="hu-HU" sz="1600" dirty="0"/>
          </a:p>
          <a:p>
            <a:pPr marL="0" indent="0">
              <a:buNone/>
            </a:pPr>
            <a:r>
              <a:rPr lang="hu-HU" sz="1600" dirty="0">
                <a:solidFill>
                  <a:srgbClr val="4B5E90"/>
                </a:solidFill>
              </a:rPr>
              <a:t>A látogatópszichológia alapján a következő ismérvek minden esetben alkalmazhatók: </a:t>
            </a:r>
          </a:p>
          <a:p>
            <a:pPr>
              <a:buFontTx/>
              <a:buChar char="-"/>
            </a:pPr>
            <a:r>
              <a:rPr lang="hu-HU" sz="1600" dirty="0"/>
              <a:t>az egyén az ingerek közül arra figyel, amely számára a legfontosabb, legérdekesebb, illetve ami személy szerint őt érdekli </a:t>
            </a:r>
          </a:p>
          <a:p>
            <a:pPr>
              <a:buFontTx/>
              <a:buChar char="-"/>
            </a:pPr>
            <a:r>
              <a:rPr lang="hu-HU" sz="1600" dirty="0"/>
              <a:t>ha gyorsabb a gondolkodás, mint az átadott információ sebessége, a figyelem elkalandozik </a:t>
            </a:r>
          </a:p>
          <a:p>
            <a:pPr>
              <a:buFontTx/>
              <a:buChar char="-"/>
            </a:pPr>
            <a:r>
              <a:rPr lang="hu-HU" sz="1600" dirty="0"/>
              <a:t>a részek megértéséhez az egész átlátása szükséges </a:t>
            </a:r>
          </a:p>
          <a:p>
            <a:pPr>
              <a:buFontTx/>
              <a:buChar char="-"/>
            </a:pPr>
            <a:r>
              <a:rPr lang="hu-HU" sz="1600" dirty="0"/>
              <a:t>a felfedezés izgalma a tanulást élménnyé alakítja </a:t>
            </a:r>
          </a:p>
          <a:p>
            <a:pPr>
              <a:buFontTx/>
              <a:buChar char="-"/>
            </a:pPr>
            <a:r>
              <a:rPr lang="hu-HU" sz="1600" dirty="0"/>
              <a:t>az információs túlterhelés zavarodottságot, és idő előtti érdeklődés elvesztést (fáradtságot) okoz </a:t>
            </a:r>
          </a:p>
          <a:p>
            <a:pPr>
              <a:buFontTx/>
              <a:buChar char="-"/>
            </a:pPr>
            <a:r>
              <a:rPr lang="hu-HU" sz="1600" dirty="0"/>
              <a:t>az első élmény alapvető jelentőségű </a:t>
            </a:r>
            <a:endParaRPr lang="hu-HU" sz="1600" dirty="0">
              <a:solidFill>
                <a:srgbClr val="4B5E90"/>
              </a:solidFill>
            </a:endParaRPr>
          </a:p>
          <a:p>
            <a:pPr marL="0" indent="0">
              <a:buNone/>
            </a:pPr>
            <a:endParaRPr lang="hu-HU" sz="1600" dirty="0"/>
          </a:p>
        </p:txBody>
      </p:sp>
    </p:spTree>
    <p:extLst>
      <p:ext uri="{BB962C8B-B14F-4D97-AF65-F5344CB8AC3E}">
        <p14:creationId xmlns:p14="http://schemas.microsoft.com/office/powerpoint/2010/main" val="2774842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A1E8925-17E5-41F6-90CA-34A20E0C2373}"/>
              </a:ext>
            </a:extLst>
          </p:cNvPr>
          <p:cNvSpPr>
            <a:spLocks noGrp="1"/>
          </p:cNvSpPr>
          <p:nvPr>
            <p:ph type="title"/>
          </p:nvPr>
        </p:nvSpPr>
        <p:spPr/>
        <p:txBody>
          <a:bodyPr/>
          <a:lstStyle/>
          <a:p>
            <a:r>
              <a:rPr lang="hu-HU" dirty="0"/>
              <a:t>Interpretációs terv</a:t>
            </a:r>
          </a:p>
        </p:txBody>
      </p:sp>
      <p:sp>
        <p:nvSpPr>
          <p:cNvPr id="3" name="Tartalom helye 2">
            <a:extLst>
              <a:ext uri="{FF2B5EF4-FFF2-40B4-BE49-F238E27FC236}">
                <a16:creationId xmlns:a16="http://schemas.microsoft.com/office/drawing/2014/main" id="{B2176FFF-3C9B-40F4-9B6B-AE99DCA1C9FC}"/>
              </a:ext>
            </a:extLst>
          </p:cNvPr>
          <p:cNvSpPr>
            <a:spLocks noGrp="1"/>
          </p:cNvSpPr>
          <p:nvPr>
            <p:ph idx="1"/>
          </p:nvPr>
        </p:nvSpPr>
        <p:spPr>
          <a:xfrm>
            <a:off x="438112" y="1580713"/>
            <a:ext cx="8229600" cy="4525963"/>
          </a:xfrm>
        </p:spPr>
        <p:txBody>
          <a:bodyPr>
            <a:normAutofit/>
          </a:bodyPr>
          <a:lstStyle/>
          <a:p>
            <a:pPr marL="0" indent="0">
              <a:buNone/>
            </a:pPr>
            <a:r>
              <a:rPr lang="hu-HU" sz="1600" dirty="0">
                <a:solidFill>
                  <a:srgbClr val="4B5E90"/>
                </a:solidFill>
              </a:rPr>
              <a:t>Az interpretáció sajátosságai:</a:t>
            </a:r>
          </a:p>
          <a:p>
            <a:pPr marL="0" indent="0">
              <a:buNone/>
            </a:pPr>
            <a:endParaRPr lang="hu-HU" sz="1600" dirty="0">
              <a:solidFill>
                <a:srgbClr val="4B5E90"/>
              </a:solidFill>
            </a:endParaRPr>
          </a:p>
          <a:p>
            <a:pPr>
              <a:buFontTx/>
              <a:buChar char="-"/>
            </a:pPr>
            <a:r>
              <a:rPr lang="hu-HU" sz="1600" dirty="0"/>
              <a:t>az informálás nem egyenlő az interpretációval – az interpretáció az informáláson alapuló felfedezés </a:t>
            </a:r>
          </a:p>
          <a:p>
            <a:pPr>
              <a:buFontTx/>
              <a:buChar char="-"/>
            </a:pPr>
            <a:r>
              <a:rPr lang="hu-HU" sz="1600" dirty="0"/>
              <a:t>az interpretáció tulajdonképpen „művészet”, amely számos művészeti ágat alkalmaz</a:t>
            </a:r>
          </a:p>
          <a:p>
            <a:pPr>
              <a:buFontTx/>
              <a:buChar char="-"/>
            </a:pPr>
            <a:r>
              <a:rPr lang="hu-HU" sz="1600" dirty="0"/>
              <a:t>fő célja nem az irányítás, hanem a provokálás</a:t>
            </a:r>
          </a:p>
          <a:p>
            <a:pPr>
              <a:buFontTx/>
              <a:buChar char="-"/>
            </a:pPr>
            <a:r>
              <a:rPr lang="hu-HU" sz="1600" dirty="0"/>
              <a:t>a gyermekeknek szóló interpretáció külön stratégiát és módszertant követ, nem egyenlő a felnőtteknek szóló program „higított” verziójával </a:t>
            </a:r>
          </a:p>
          <a:p>
            <a:pPr>
              <a:buFontTx/>
              <a:buChar char="-"/>
            </a:pPr>
            <a:r>
              <a:rPr lang="hu-HU" sz="1600" dirty="0"/>
              <a:t>az interpretáció együtt jár a bölcsességgel, alázatossággal és figyelemmel van a látogató felé, és olyan kérdésekre ad választ, amelyekre a látogató valóban kíváncsi</a:t>
            </a:r>
          </a:p>
          <a:p>
            <a:pPr>
              <a:buFontTx/>
              <a:buChar char="-"/>
            </a:pPr>
            <a:r>
              <a:rPr lang="hu-HU" sz="1600" dirty="0"/>
              <a:t>az interpretáció egy eszköz az értékek megismerésére, megértésére és tudatosítására, sőt még több: az értékmegőrzés mellett maga is értéket teremt</a:t>
            </a:r>
          </a:p>
          <a:p>
            <a:pPr>
              <a:buFontTx/>
              <a:buChar char="-"/>
            </a:pPr>
            <a:endParaRPr lang="hu-HU" sz="1600" dirty="0">
              <a:solidFill>
                <a:srgbClr val="4B5E90"/>
              </a:solidFill>
            </a:endParaRPr>
          </a:p>
          <a:p>
            <a:pPr marL="0" indent="0" algn="just">
              <a:buNone/>
            </a:pPr>
            <a:r>
              <a:rPr lang="hu-HU" sz="1600" dirty="0">
                <a:solidFill>
                  <a:srgbClr val="4B5E90"/>
                </a:solidFill>
              </a:rPr>
              <a:t>Az interpretációs folyamatban és az élmény kialakításában a turista éppúgy részt vesz, hiszen a szolgáltatás a turista és a szolgáltató együttműködésével jön létre, amelyben a szolgáltató szerepe az irányítás.</a:t>
            </a:r>
          </a:p>
        </p:txBody>
      </p:sp>
    </p:spTree>
    <p:extLst>
      <p:ext uri="{BB962C8B-B14F-4D97-AF65-F5344CB8AC3E}">
        <p14:creationId xmlns:p14="http://schemas.microsoft.com/office/powerpoint/2010/main" val="5179580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7B4CCB2-1E0A-49BB-BD5C-A5BF2E5C839B}"/>
              </a:ext>
            </a:extLst>
          </p:cNvPr>
          <p:cNvSpPr>
            <a:spLocks noGrp="1"/>
          </p:cNvSpPr>
          <p:nvPr>
            <p:ph type="title"/>
          </p:nvPr>
        </p:nvSpPr>
        <p:spPr/>
        <p:txBody>
          <a:bodyPr/>
          <a:lstStyle/>
          <a:p>
            <a:r>
              <a:rPr lang="hu-HU" dirty="0"/>
              <a:t>Interpretáció alapelvei</a:t>
            </a:r>
          </a:p>
        </p:txBody>
      </p:sp>
      <p:sp>
        <p:nvSpPr>
          <p:cNvPr id="3" name="Tartalom helye 2">
            <a:extLst>
              <a:ext uri="{FF2B5EF4-FFF2-40B4-BE49-F238E27FC236}">
                <a16:creationId xmlns:a16="http://schemas.microsoft.com/office/drawing/2014/main" id="{24CD7B2D-9F20-4F88-9562-E0203B7470C4}"/>
              </a:ext>
            </a:extLst>
          </p:cNvPr>
          <p:cNvSpPr>
            <a:spLocks noGrp="1"/>
          </p:cNvSpPr>
          <p:nvPr>
            <p:ph idx="1"/>
          </p:nvPr>
        </p:nvSpPr>
        <p:spPr>
          <a:xfrm>
            <a:off x="457200" y="1600200"/>
            <a:ext cx="8229600" cy="4853136"/>
          </a:xfrm>
        </p:spPr>
        <p:txBody>
          <a:bodyPr>
            <a:normAutofit/>
          </a:bodyPr>
          <a:lstStyle/>
          <a:p>
            <a:pPr>
              <a:buFontTx/>
              <a:buChar char="-"/>
            </a:pPr>
            <a:r>
              <a:rPr lang="hu-HU" sz="1600" dirty="0"/>
              <a:t>az érdeklődés megteremtése és fenntartása érdekében a bemutatás tárgyát és a látogatókat össze kell kapcsolni</a:t>
            </a:r>
          </a:p>
          <a:p>
            <a:pPr>
              <a:buFontTx/>
              <a:buChar char="-"/>
            </a:pPr>
            <a:r>
              <a:rPr lang="hu-HU" sz="1600" dirty="0"/>
              <a:t>a látogatók az új ismereteket előzetes tudásuk alapján értelmezik, ezért célszerű olyan technikákat alkalmazni, amelyek bárki számára érthetők</a:t>
            </a:r>
          </a:p>
          <a:p>
            <a:pPr>
              <a:buFontTx/>
              <a:buChar char="-"/>
            </a:pPr>
            <a:r>
              <a:rPr lang="hu-HU" sz="1600" dirty="0"/>
              <a:t>az interpretáció alapja sok esetben egy történet, amely köré egész eszközrendszer is felépíthető, a „</a:t>
            </a:r>
            <a:r>
              <a:rPr lang="hu-HU" sz="1600" dirty="0" err="1"/>
              <a:t>storytelling</a:t>
            </a:r>
            <a:r>
              <a:rPr lang="hu-HU" sz="1600" dirty="0"/>
              <a:t>” inspirálhat és provokálhat is, lényeg, hogy pozitív reakciót váltson ki a látogatóból</a:t>
            </a:r>
          </a:p>
          <a:p>
            <a:pPr>
              <a:buFontTx/>
              <a:buChar char="-"/>
            </a:pPr>
            <a:r>
              <a:rPr lang="hu-HU" sz="1600" dirty="0"/>
              <a:t>az interpretációs eszközök abban az esetben hatékonyak, ha egyszerre több érzékszervre is hatnak, amelyből a látás az egyik legfontosabb</a:t>
            </a:r>
          </a:p>
          <a:p>
            <a:pPr>
              <a:buFontTx/>
              <a:buChar char="-"/>
            </a:pPr>
            <a:r>
              <a:rPr lang="hu-HU" sz="1600" dirty="0"/>
              <a:t>a különböző szegmensek számára eltérő lehetőségek biztosítása szükséges</a:t>
            </a:r>
          </a:p>
          <a:p>
            <a:pPr>
              <a:buFontTx/>
              <a:buChar char="-"/>
            </a:pPr>
            <a:r>
              <a:rPr lang="hu-HU" sz="1600" dirty="0"/>
              <a:t>a lehető legmodernebb technikák alkalmazása alapvető elvárás és folyamatos feladat</a:t>
            </a:r>
          </a:p>
          <a:p>
            <a:pPr>
              <a:buFontTx/>
              <a:buChar char="-"/>
            </a:pPr>
            <a:r>
              <a:rPr lang="hu-HU" sz="1600" dirty="0"/>
              <a:t>az információk mennyisége és minősége az élmény szempontjából döntő tényező</a:t>
            </a:r>
          </a:p>
          <a:p>
            <a:pPr>
              <a:buFontTx/>
              <a:buChar char="-"/>
            </a:pPr>
            <a:r>
              <a:rPr lang="hu-HU" sz="1600" dirty="0"/>
              <a:t>sok múlik a humánerőforrás felkészültségén és alkalmasságán, ahol a kommunikációs képességnek nagyobb szerepe van, mint a tárgyi tudásnak</a:t>
            </a:r>
          </a:p>
          <a:p>
            <a:pPr>
              <a:buFontTx/>
              <a:buChar char="-"/>
            </a:pPr>
            <a:r>
              <a:rPr lang="hu-HU" sz="1600" dirty="0"/>
              <a:t>az interpretációs élmények bevételgeneráló képessége a legnagyobb, hiszen ez az, amiért a fogyasztó hajlandó fizetni</a:t>
            </a:r>
          </a:p>
          <a:p>
            <a:pPr>
              <a:buFontTx/>
              <a:buChar char="-"/>
            </a:pPr>
            <a:r>
              <a:rPr lang="hu-HU" sz="1600" dirty="0"/>
              <a:t>remek eszköz arra, hogy a rejtett értékekre felhívjuk a figyelmet</a:t>
            </a:r>
          </a:p>
        </p:txBody>
      </p:sp>
    </p:spTree>
    <p:extLst>
      <p:ext uri="{BB962C8B-B14F-4D97-AF65-F5344CB8AC3E}">
        <p14:creationId xmlns:p14="http://schemas.microsoft.com/office/powerpoint/2010/main" val="3067471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D91C3D0-2D70-4D03-8C92-8EFD5F1ECB6C}"/>
              </a:ext>
            </a:extLst>
          </p:cNvPr>
          <p:cNvSpPr>
            <a:spLocks noGrp="1"/>
          </p:cNvSpPr>
          <p:nvPr>
            <p:ph type="title"/>
          </p:nvPr>
        </p:nvSpPr>
        <p:spPr/>
        <p:txBody>
          <a:bodyPr/>
          <a:lstStyle/>
          <a:p>
            <a:r>
              <a:rPr lang="hu-HU" dirty="0"/>
              <a:t>Interpretáció lépései</a:t>
            </a:r>
          </a:p>
        </p:txBody>
      </p:sp>
      <p:sp>
        <p:nvSpPr>
          <p:cNvPr id="3" name="Tartalom helye 2">
            <a:extLst>
              <a:ext uri="{FF2B5EF4-FFF2-40B4-BE49-F238E27FC236}">
                <a16:creationId xmlns:a16="http://schemas.microsoft.com/office/drawing/2014/main" id="{A50E87AB-BE85-4F4D-AEB4-D8469CA2DBA3}"/>
              </a:ext>
            </a:extLst>
          </p:cNvPr>
          <p:cNvSpPr>
            <a:spLocks noGrp="1"/>
          </p:cNvSpPr>
          <p:nvPr>
            <p:ph idx="1"/>
          </p:nvPr>
        </p:nvSpPr>
        <p:spPr/>
        <p:txBody>
          <a:bodyPr>
            <a:normAutofit lnSpcReduction="10000"/>
          </a:bodyPr>
          <a:lstStyle/>
          <a:p>
            <a:pPr>
              <a:buAutoNum type="arabicPeriod"/>
            </a:pPr>
            <a:r>
              <a:rPr lang="hu-HU" sz="1800" dirty="0">
                <a:solidFill>
                  <a:srgbClr val="4B5E90"/>
                </a:solidFill>
              </a:rPr>
              <a:t>lépés:</a:t>
            </a:r>
          </a:p>
          <a:p>
            <a:pPr marL="0" indent="0">
              <a:buNone/>
            </a:pPr>
            <a:endParaRPr lang="hu-HU" sz="1800" dirty="0">
              <a:solidFill>
                <a:srgbClr val="4B5E90"/>
              </a:solidFill>
            </a:endParaRPr>
          </a:p>
          <a:p>
            <a:pPr>
              <a:buFontTx/>
              <a:buChar char="-"/>
            </a:pPr>
            <a:r>
              <a:rPr lang="hu-HU" sz="1800" dirty="0"/>
              <a:t>meg kell határozni az attrakció üzenetét (alapvető mondanivalóját), majd témacsoportokra bontani</a:t>
            </a:r>
          </a:p>
          <a:p>
            <a:pPr>
              <a:buFontTx/>
              <a:buChar char="-"/>
            </a:pPr>
            <a:r>
              <a:rPr lang="hu-HU" sz="1800" dirty="0"/>
              <a:t>ezt követően az egyes témákhoz a módszerek és eszközök hozzárendelése szükséges, amelyek segítségével a látogató számára is egyértelművé válik az üzenet</a:t>
            </a:r>
          </a:p>
          <a:p>
            <a:pPr>
              <a:buFontTx/>
              <a:buChar char="-"/>
            </a:pPr>
            <a:r>
              <a:rPr lang="hu-HU" sz="1800" dirty="0"/>
              <a:t>a látogatónak szánt ismeretek átadása akkor tekinthető sikeresnek, ha az „üzenetet befogadó” (a turista) megfelelően tudta az dekódolni</a:t>
            </a:r>
          </a:p>
          <a:p>
            <a:pPr>
              <a:buFontTx/>
              <a:buChar char="-"/>
            </a:pPr>
            <a:r>
              <a:rPr lang="hu-HU" sz="1800" dirty="0"/>
              <a:t>az információ sikeres átadásának eszköze az interpretáció, amely amellett, hogy bemutat, informál, ismereteket ad át és tanít, egyszerre szórakoztat és élményt nyújt</a:t>
            </a:r>
          </a:p>
          <a:p>
            <a:pPr>
              <a:buFontTx/>
              <a:buChar char="-"/>
            </a:pPr>
            <a:r>
              <a:rPr lang="hu-HU" sz="1800" dirty="0"/>
              <a:t>a tervezéskor figyelemmel szükséges lenni az összes körülményre, különösen a potenciális versenytársakra, azok jellemzőire és végzett tevékenységükre</a:t>
            </a:r>
          </a:p>
          <a:p>
            <a:pPr>
              <a:buFontTx/>
              <a:buChar char="-"/>
            </a:pPr>
            <a:endParaRPr lang="hu-HU" sz="1600" dirty="0"/>
          </a:p>
        </p:txBody>
      </p:sp>
    </p:spTree>
    <p:extLst>
      <p:ext uri="{BB962C8B-B14F-4D97-AF65-F5344CB8AC3E}">
        <p14:creationId xmlns:p14="http://schemas.microsoft.com/office/powerpoint/2010/main" val="3612724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5115DAB-F115-472D-8A70-BC42C90C862C}"/>
              </a:ext>
            </a:extLst>
          </p:cNvPr>
          <p:cNvSpPr>
            <a:spLocks noGrp="1"/>
          </p:cNvSpPr>
          <p:nvPr>
            <p:ph type="title"/>
          </p:nvPr>
        </p:nvSpPr>
        <p:spPr/>
        <p:txBody>
          <a:bodyPr/>
          <a:lstStyle/>
          <a:p>
            <a:r>
              <a:rPr lang="hu-HU" dirty="0"/>
              <a:t>Interpretáció lépései</a:t>
            </a:r>
          </a:p>
        </p:txBody>
      </p:sp>
      <p:sp>
        <p:nvSpPr>
          <p:cNvPr id="3" name="Tartalom helye 2">
            <a:extLst>
              <a:ext uri="{FF2B5EF4-FFF2-40B4-BE49-F238E27FC236}">
                <a16:creationId xmlns:a16="http://schemas.microsoft.com/office/drawing/2014/main" id="{3C5C241A-3010-4FD0-9C7A-4DB8B1C1F9AC}"/>
              </a:ext>
            </a:extLst>
          </p:cNvPr>
          <p:cNvSpPr>
            <a:spLocks noGrp="1"/>
          </p:cNvSpPr>
          <p:nvPr>
            <p:ph idx="1"/>
          </p:nvPr>
        </p:nvSpPr>
        <p:spPr/>
        <p:txBody>
          <a:bodyPr>
            <a:normAutofit lnSpcReduction="10000"/>
          </a:bodyPr>
          <a:lstStyle/>
          <a:p>
            <a:pPr marL="0" indent="0">
              <a:buNone/>
            </a:pPr>
            <a:r>
              <a:rPr lang="hu-HU" sz="1600" dirty="0">
                <a:solidFill>
                  <a:srgbClr val="4B5E90"/>
                </a:solidFill>
              </a:rPr>
              <a:t>2. lépés:</a:t>
            </a:r>
          </a:p>
          <a:p>
            <a:pPr>
              <a:buFontTx/>
              <a:buChar char="-"/>
            </a:pPr>
            <a:r>
              <a:rPr lang="hu-HU" sz="1600" dirty="0"/>
              <a:t>az attrakció adottságai alapján (amelyek lehetnek fizikai, természeti, kulturális vagy történelmi tulajdonságok) azok felhasználhatóságát szükséges meghatározni</a:t>
            </a:r>
          </a:p>
          <a:p>
            <a:pPr>
              <a:buFontTx/>
              <a:buChar char="-"/>
            </a:pPr>
            <a:r>
              <a:rPr lang="hu-HU" sz="1600" dirty="0"/>
              <a:t>az összegyűjtött információhalmaz alapján szelektálás, majd az átadni kívánt információk egyszerűsítése a célszerű a megjegyezhetőség érdekében</a:t>
            </a:r>
          </a:p>
          <a:p>
            <a:pPr>
              <a:buFontTx/>
              <a:buChar char="-"/>
            </a:pPr>
            <a:r>
              <a:rPr lang="hu-HU" sz="1600" dirty="0"/>
              <a:t>célszerű elkészíteni az adott attrakció (vagy desztináció) vonzerőtérképét</a:t>
            </a:r>
          </a:p>
          <a:p>
            <a:pPr marL="0" indent="0">
              <a:buNone/>
            </a:pPr>
            <a:r>
              <a:rPr lang="hu-HU" sz="1600" dirty="0">
                <a:solidFill>
                  <a:srgbClr val="4B5E90"/>
                </a:solidFill>
              </a:rPr>
              <a:t>3. lépés:</a:t>
            </a:r>
          </a:p>
          <a:p>
            <a:pPr>
              <a:buFontTx/>
              <a:buChar char="-"/>
            </a:pPr>
            <a:r>
              <a:rPr lang="hu-HU" sz="1600" dirty="0"/>
              <a:t>a potenciális kereslet meghatározása, azaz a célcsoport lehatárolás és piaci szegmentáció</a:t>
            </a:r>
          </a:p>
          <a:p>
            <a:pPr marL="0" indent="0">
              <a:buNone/>
            </a:pPr>
            <a:endParaRPr lang="hu-HU" sz="1600" dirty="0"/>
          </a:p>
          <a:p>
            <a:pPr marL="0" indent="0">
              <a:buNone/>
            </a:pPr>
            <a:r>
              <a:rPr lang="hu-HU" sz="1600" dirty="0">
                <a:solidFill>
                  <a:srgbClr val="4B5E90"/>
                </a:solidFill>
              </a:rPr>
              <a:t>A leggyakrabban alkalmazott ismérvek: </a:t>
            </a:r>
          </a:p>
          <a:p>
            <a:pPr>
              <a:buFontTx/>
              <a:buChar char="-"/>
            </a:pPr>
            <a:r>
              <a:rPr lang="hu-HU" sz="1600" dirty="0"/>
              <a:t>földrajzi (küldőterületek szerint) </a:t>
            </a:r>
          </a:p>
          <a:p>
            <a:pPr>
              <a:buFontTx/>
              <a:buChar char="-"/>
            </a:pPr>
            <a:r>
              <a:rPr lang="hu-HU" sz="1600" dirty="0"/>
              <a:t>demográfiai (nem, életkor, jövedelem, képzettség, foglalkozás stb.) </a:t>
            </a:r>
          </a:p>
          <a:p>
            <a:pPr>
              <a:buFontTx/>
              <a:buChar char="-"/>
            </a:pPr>
            <a:r>
              <a:rPr lang="hu-HU" sz="1600" dirty="0"/>
              <a:t>életciklus (egyedülálló fiatal, családos, „üres fészek”, szenior) </a:t>
            </a:r>
          </a:p>
          <a:p>
            <a:pPr>
              <a:buFontTx/>
              <a:buChar char="-"/>
            </a:pPr>
            <a:r>
              <a:rPr lang="hu-HU" sz="1600" dirty="0" err="1"/>
              <a:t>pszichográfiai</a:t>
            </a:r>
            <a:r>
              <a:rPr lang="hu-HU" sz="1600" dirty="0"/>
              <a:t> (személyiség jegyek szerinti, pl. nyugalomra vagy kalandra vágyó)</a:t>
            </a:r>
          </a:p>
          <a:p>
            <a:pPr>
              <a:buFontTx/>
              <a:buChar char="-"/>
            </a:pPr>
            <a:r>
              <a:rPr lang="hu-HU" sz="1600" dirty="0"/>
              <a:t>magatartás szerint (márkahűség, árérzékenység, termékelőny stb.) </a:t>
            </a:r>
          </a:p>
          <a:p>
            <a:pPr>
              <a:buFontTx/>
              <a:buChar char="-"/>
            </a:pPr>
            <a:r>
              <a:rPr lang="hu-HU" sz="1600" dirty="0"/>
              <a:t>termékalapú (fürdőlátogatók, </a:t>
            </a:r>
            <a:r>
              <a:rPr lang="hu-HU" sz="1600" dirty="0" err="1"/>
              <a:t>incentive</a:t>
            </a:r>
            <a:r>
              <a:rPr lang="hu-HU" sz="1600" dirty="0"/>
              <a:t>, borturisták stb.)</a:t>
            </a:r>
          </a:p>
          <a:p>
            <a:pPr>
              <a:buFontTx/>
              <a:buChar char="-"/>
            </a:pPr>
            <a:endParaRPr lang="hu-HU" sz="1600" dirty="0">
              <a:solidFill>
                <a:srgbClr val="4B5E90"/>
              </a:solidFill>
            </a:endParaRPr>
          </a:p>
          <a:p>
            <a:pPr marL="0" indent="0">
              <a:buNone/>
            </a:pPr>
            <a:endParaRPr lang="hu-HU" sz="1800" dirty="0"/>
          </a:p>
          <a:p>
            <a:pPr marL="0" indent="0">
              <a:buNone/>
            </a:pPr>
            <a:endParaRPr lang="hu-HU" sz="1800" dirty="0"/>
          </a:p>
          <a:p>
            <a:pPr>
              <a:buFontTx/>
              <a:buChar char="-"/>
            </a:pPr>
            <a:endParaRPr lang="hu-HU" sz="1600" dirty="0">
              <a:solidFill>
                <a:srgbClr val="4B5E90"/>
              </a:solidFill>
            </a:endParaRPr>
          </a:p>
        </p:txBody>
      </p:sp>
    </p:spTree>
    <p:extLst>
      <p:ext uri="{BB962C8B-B14F-4D97-AF65-F5344CB8AC3E}">
        <p14:creationId xmlns:p14="http://schemas.microsoft.com/office/powerpoint/2010/main" val="2627463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28B5FC2-C8B3-4496-A2D8-20F1CB57975F}"/>
              </a:ext>
            </a:extLst>
          </p:cNvPr>
          <p:cNvSpPr>
            <a:spLocks noGrp="1"/>
          </p:cNvSpPr>
          <p:nvPr>
            <p:ph type="title"/>
          </p:nvPr>
        </p:nvSpPr>
        <p:spPr/>
        <p:txBody>
          <a:bodyPr/>
          <a:lstStyle/>
          <a:p>
            <a:r>
              <a:rPr lang="hu-HU" dirty="0"/>
              <a:t>Interpretáció lépései</a:t>
            </a:r>
          </a:p>
        </p:txBody>
      </p:sp>
      <p:sp>
        <p:nvSpPr>
          <p:cNvPr id="3" name="Tartalom helye 2">
            <a:extLst>
              <a:ext uri="{FF2B5EF4-FFF2-40B4-BE49-F238E27FC236}">
                <a16:creationId xmlns:a16="http://schemas.microsoft.com/office/drawing/2014/main" id="{936B5DA6-CE63-4CFA-84D2-2ACA60B99C6D}"/>
              </a:ext>
            </a:extLst>
          </p:cNvPr>
          <p:cNvSpPr>
            <a:spLocks noGrp="1"/>
          </p:cNvSpPr>
          <p:nvPr>
            <p:ph idx="1"/>
          </p:nvPr>
        </p:nvSpPr>
        <p:spPr/>
        <p:txBody>
          <a:bodyPr>
            <a:normAutofit/>
          </a:bodyPr>
          <a:lstStyle/>
          <a:p>
            <a:pPr marL="0" indent="0">
              <a:buNone/>
            </a:pPr>
            <a:r>
              <a:rPr lang="hu-HU" sz="1600" dirty="0">
                <a:solidFill>
                  <a:srgbClr val="4B5E90"/>
                </a:solidFill>
              </a:rPr>
              <a:t>4. lépés:</a:t>
            </a:r>
          </a:p>
          <a:p>
            <a:pPr>
              <a:buFontTx/>
              <a:buChar char="-"/>
            </a:pPr>
            <a:r>
              <a:rPr lang="hu-HU" sz="1600" dirty="0"/>
              <a:t>a bemutatási módszerek és technikák kiválasztása</a:t>
            </a:r>
          </a:p>
          <a:p>
            <a:pPr marL="0" indent="0">
              <a:buNone/>
            </a:pPr>
            <a:endParaRPr lang="hu-HU" sz="1600" dirty="0">
              <a:solidFill>
                <a:srgbClr val="4B5E90"/>
              </a:solidFill>
            </a:endParaRPr>
          </a:p>
          <a:p>
            <a:pPr marL="0" indent="0">
              <a:buNone/>
            </a:pPr>
            <a:r>
              <a:rPr lang="hu-HU" sz="1600" dirty="0">
                <a:solidFill>
                  <a:srgbClr val="4B5E90"/>
                </a:solidFill>
              </a:rPr>
              <a:t>Interpretációs eszközök:</a:t>
            </a:r>
          </a:p>
          <a:p>
            <a:pPr marL="0" indent="0">
              <a:buNone/>
            </a:pPr>
            <a:endParaRPr lang="hu-HU" sz="1600" dirty="0">
              <a:solidFill>
                <a:srgbClr val="4B5E90"/>
              </a:solidFill>
            </a:endParaRPr>
          </a:p>
        </p:txBody>
      </p:sp>
      <p:graphicFrame>
        <p:nvGraphicFramePr>
          <p:cNvPr id="4" name="Táblázat 3">
            <a:extLst>
              <a:ext uri="{FF2B5EF4-FFF2-40B4-BE49-F238E27FC236}">
                <a16:creationId xmlns:a16="http://schemas.microsoft.com/office/drawing/2014/main" id="{481B06C8-A825-45E4-A66E-F58AE969D938}"/>
              </a:ext>
            </a:extLst>
          </p:cNvPr>
          <p:cNvGraphicFramePr>
            <a:graphicFrameLocks noGrp="1"/>
          </p:cNvGraphicFramePr>
          <p:nvPr>
            <p:extLst>
              <p:ext uri="{D42A27DB-BD31-4B8C-83A1-F6EECF244321}">
                <p14:modId xmlns:p14="http://schemas.microsoft.com/office/powerpoint/2010/main" val="1767896021"/>
              </p:ext>
            </p:extLst>
          </p:nvPr>
        </p:nvGraphicFramePr>
        <p:xfrm>
          <a:off x="1403648" y="2924944"/>
          <a:ext cx="6552728" cy="3482933"/>
        </p:xfrm>
        <a:graphic>
          <a:graphicData uri="http://schemas.openxmlformats.org/drawingml/2006/table">
            <a:tbl>
              <a:tblPr firstRow="1" firstCol="1" bandRow="1">
                <a:tableStyleId>{5C22544A-7EE6-4342-B048-85BDC9FD1C3A}</a:tableStyleId>
              </a:tblPr>
              <a:tblGrid>
                <a:gridCol w="3276364">
                  <a:extLst>
                    <a:ext uri="{9D8B030D-6E8A-4147-A177-3AD203B41FA5}">
                      <a16:colId xmlns:a16="http://schemas.microsoft.com/office/drawing/2014/main" val="2657214526"/>
                    </a:ext>
                  </a:extLst>
                </a:gridCol>
                <a:gridCol w="3276364">
                  <a:extLst>
                    <a:ext uri="{9D8B030D-6E8A-4147-A177-3AD203B41FA5}">
                      <a16:colId xmlns:a16="http://schemas.microsoft.com/office/drawing/2014/main" val="1003768384"/>
                    </a:ext>
                  </a:extLst>
                </a:gridCol>
              </a:tblGrid>
              <a:tr h="1026814">
                <a:tc>
                  <a:txBody>
                    <a:bodyPr/>
                    <a:lstStyle/>
                    <a:p>
                      <a:pPr>
                        <a:lnSpc>
                          <a:spcPct val="115000"/>
                        </a:lnSpc>
                      </a:pPr>
                      <a:r>
                        <a:rPr lang="hu-HU" sz="1200">
                          <a:effectLst/>
                        </a:rPr>
                        <a:t>Személyes interpretáció</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pPr>
                      <a:r>
                        <a:rPr lang="hu-HU" sz="1200" dirty="0">
                          <a:effectLst/>
                        </a:rPr>
                        <a:t>A bemutatás egy vagy több személy irányításával és részvételével történik. Ide tartoznak a vezetett túrák, szakvezetéses programok, egyéb demonstrációk. </a:t>
                      </a:r>
                      <a:endParaRPr lang="hu-HU" sz="1100" dirty="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482473862"/>
                  </a:ext>
                </a:extLst>
              </a:tr>
              <a:tr h="610737">
                <a:tc>
                  <a:txBody>
                    <a:bodyPr/>
                    <a:lstStyle/>
                    <a:p>
                      <a:pPr>
                        <a:lnSpc>
                          <a:spcPct val="115000"/>
                        </a:lnSpc>
                      </a:pPr>
                      <a:r>
                        <a:rPr lang="hu-HU" sz="1200">
                          <a:effectLst/>
                        </a:rPr>
                        <a:t>Nyomtatott interpretáció</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pPr>
                      <a:r>
                        <a:rPr lang="hu-HU" sz="1200">
                          <a:effectLst/>
                        </a:rPr>
                        <a:t>Információs kiadványok, térképek, eseménynaptárak, játékos foglalkoztató füzetek</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89650959"/>
                  </a:ext>
                </a:extLst>
              </a:tr>
              <a:tr h="610737">
                <a:tc>
                  <a:txBody>
                    <a:bodyPr/>
                    <a:lstStyle/>
                    <a:p>
                      <a:pPr>
                        <a:lnSpc>
                          <a:spcPct val="115000"/>
                        </a:lnSpc>
                      </a:pPr>
                      <a:r>
                        <a:rPr lang="hu-HU" sz="1200">
                          <a:effectLst/>
                        </a:rPr>
                        <a:t>Interaktív interpretáció</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pPr>
                      <a:r>
                        <a:rPr lang="hu-HU" sz="1200">
                          <a:effectLst/>
                        </a:rPr>
                        <a:t>Látogatói részvétel a bemutatásban, interaktivitásra ösztönző elemek (nyisd ki, nyomd meg, próbáld ki, vedd fel stb.)</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454283824"/>
                  </a:ext>
                </a:extLst>
              </a:tr>
              <a:tr h="402698">
                <a:tc>
                  <a:txBody>
                    <a:bodyPr/>
                    <a:lstStyle/>
                    <a:p>
                      <a:pPr>
                        <a:lnSpc>
                          <a:spcPct val="115000"/>
                        </a:lnSpc>
                      </a:pPr>
                      <a:r>
                        <a:rPr lang="hu-HU" sz="1200">
                          <a:effectLst/>
                        </a:rPr>
                        <a:t>Audiovizuális, vagy egyéb elektronikus interpretáció</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pPr>
                      <a:r>
                        <a:rPr lang="hu-HU" sz="1200">
                          <a:effectLst/>
                        </a:rPr>
                        <a:t>Élményeket erősítő eszközök (pl. fény- és hanghatások)</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53504673"/>
                  </a:ext>
                </a:extLst>
              </a:tr>
              <a:tr h="194660">
                <a:tc>
                  <a:txBody>
                    <a:bodyPr/>
                    <a:lstStyle/>
                    <a:p>
                      <a:pPr>
                        <a:lnSpc>
                          <a:spcPct val="115000"/>
                        </a:lnSpc>
                      </a:pPr>
                      <a:r>
                        <a:rPr lang="hu-HU" sz="1200">
                          <a:effectLst/>
                        </a:rPr>
                        <a:t>Statikus bemutató eszközök</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pPr>
                      <a:r>
                        <a:rPr lang="hu-HU" sz="1200">
                          <a:effectLst/>
                        </a:rPr>
                        <a:t>Terepasztalok, modellek, vitrinek</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66682817"/>
                  </a:ext>
                </a:extLst>
              </a:tr>
              <a:tr h="610737">
                <a:tc>
                  <a:txBody>
                    <a:bodyPr/>
                    <a:lstStyle/>
                    <a:p>
                      <a:pPr>
                        <a:lnSpc>
                          <a:spcPct val="115000"/>
                        </a:lnSpc>
                      </a:pPr>
                      <a:r>
                        <a:rPr lang="hu-HU" sz="1200">
                          <a:effectLst/>
                        </a:rPr>
                        <a:t>Informatikai eszközök</a:t>
                      </a:r>
                      <a:endParaRPr lang="hu-HU" sz="110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pPr>
                      <a:r>
                        <a:rPr lang="hu-HU" sz="1200" dirty="0">
                          <a:effectLst/>
                        </a:rPr>
                        <a:t>Számítógépes grafikák, modellek, multimédiás bemutatók, érintőképernyők, számítógépes játékok</a:t>
                      </a:r>
                      <a:endParaRPr lang="hu-HU" sz="1100" dirty="0">
                        <a:effectLst/>
                        <a:latin typeface="Calibri Light" panose="020F03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81512769"/>
                  </a:ext>
                </a:extLst>
              </a:tr>
            </a:tbl>
          </a:graphicData>
        </a:graphic>
      </p:graphicFrame>
    </p:spTree>
    <p:extLst>
      <p:ext uri="{BB962C8B-B14F-4D97-AF65-F5344CB8AC3E}">
        <p14:creationId xmlns:p14="http://schemas.microsoft.com/office/powerpoint/2010/main" val="3832146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7217D13-60BA-40F9-ADB0-E01DF45BC6F6}"/>
              </a:ext>
            </a:extLst>
          </p:cNvPr>
          <p:cNvSpPr>
            <a:spLocks noGrp="1"/>
          </p:cNvSpPr>
          <p:nvPr>
            <p:ph type="title"/>
          </p:nvPr>
        </p:nvSpPr>
        <p:spPr/>
        <p:txBody>
          <a:bodyPr/>
          <a:lstStyle/>
          <a:p>
            <a:r>
              <a:rPr lang="hu-HU" dirty="0"/>
              <a:t>Interpretáció lépései</a:t>
            </a:r>
          </a:p>
        </p:txBody>
      </p:sp>
      <p:sp>
        <p:nvSpPr>
          <p:cNvPr id="3" name="Tartalom helye 2">
            <a:extLst>
              <a:ext uri="{FF2B5EF4-FFF2-40B4-BE49-F238E27FC236}">
                <a16:creationId xmlns:a16="http://schemas.microsoft.com/office/drawing/2014/main" id="{F6F928B8-D013-44AC-AD63-663DEB538F76}"/>
              </a:ext>
            </a:extLst>
          </p:cNvPr>
          <p:cNvSpPr>
            <a:spLocks noGrp="1"/>
          </p:cNvSpPr>
          <p:nvPr>
            <p:ph idx="1"/>
          </p:nvPr>
        </p:nvSpPr>
        <p:spPr>
          <a:xfrm>
            <a:off x="323528" y="1268760"/>
            <a:ext cx="8568952" cy="4771825"/>
          </a:xfrm>
        </p:spPr>
        <p:txBody>
          <a:bodyPr>
            <a:normAutofit fontScale="47500" lnSpcReduction="20000"/>
          </a:bodyPr>
          <a:lstStyle/>
          <a:p>
            <a:pPr marL="0" indent="0">
              <a:buNone/>
            </a:pPr>
            <a:endParaRPr lang="hu-HU" sz="1050" dirty="0"/>
          </a:p>
          <a:p>
            <a:pPr marL="0" indent="0">
              <a:buNone/>
            </a:pPr>
            <a:endParaRPr lang="hu-HU" sz="1050" dirty="0"/>
          </a:p>
          <a:p>
            <a:pPr marL="0" indent="0">
              <a:buNone/>
            </a:pPr>
            <a:endParaRPr lang="hu-HU" sz="1050" dirty="0"/>
          </a:p>
          <a:p>
            <a:pPr marL="0" indent="0">
              <a:buNone/>
            </a:pPr>
            <a:endParaRPr lang="hu-HU" sz="1050" dirty="0"/>
          </a:p>
          <a:p>
            <a:pPr marL="0" indent="0">
              <a:buNone/>
            </a:pPr>
            <a:endParaRPr lang="hu-HU" sz="1050" dirty="0"/>
          </a:p>
          <a:p>
            <a:pPr marL="0" indent="0">
              <a:buNone/>
            </a:pPr>
            <a:endParaRPr lang="hu-HU" sz="1050" dirty="0"/>
          </a:p>
          <a:p>
            <a:pPr marL="0" indent="0">
              <a:buNone/>
            </a:pPr>
            <a:endParaRPr lang="hu-HU" sz="1050" dirty="0"/>
          </a:p>
          <a:p>
            <a:pPr marL="0" indent="0">
              <a:buNone/>
            </a:pPr>
            <a:endParaRPr lang="hu-HU" sz="1600" dirty="0">
              <a:solidFill>
                <a:srgbClr val="4B5E90"/>
              </a:solidFill>
            </a:endParaRPr>
          </a:p>
          <a:p>
            <a:pPr marL="0" indent="0">
              <a:buNone/>
            </a:pPr>
            <a:endParaRPr lang="hu-HU" sz="1700" dirty="0">
              <a:solidFill>
                <a:srgbClr val="4B5E90"/>
              </a:solidFill>
              <a:latin typeface="+mn-lt"/>
            </a:endParaRPr>
          </a:p>
          <a:p>
            <a:pPr marL="0" indent="0">
              <a:buNone/>
            </a:pPr>
            <a:endParaRPr lang="hu-HU" sz="1900" dirty="0">
              <a:solidFill>
                <a:srgbClr val="4B5E90"/>
              </a:solidFill>
              <a:latin typeface="+mn-lt"/>
            </a:endParaRPr>
          </a:p>
          <a:p>
            <a:pPr marL="0" indent="0">
              <a:buNone/>
            </a:pPr>
            <a:endParaRPr lang="hu-HU" sz="1900" dirty="0">
              <a:solidFill>
                <a:srgbClr val="4B5E90"/>
              </a:solidFill>
              <a:latin typeface="+mn-lt"/>
            </a:endParaRPr>
          </a:p>
          <a:p>
            <a:pPr marL="0" indent="0">
              <a:buNone/>
            </a:pPr>
            <a:endParaRPr lang="hu-HU" sz="1900" dirty="0">
              <a:solidFill>
                <a:srgbClr val="4B5E90"/>
              </a:solidFill>
              <a:latin typeface="+mn-lt"/>
            </a:endParaRPr>
          </a:p>
          <a:p>
            <a:pPr marL="0" indent="0">
              <a:buNone/>
            </a:pPr>
            <a:endParaRPr lang="hu-HU" sz="2900" dirty="0">
              <a:solidFill>
                <a:srgbClr val="4B5E90"/>
              </a:solidFill>
              <a:latin typeface="+mn-lt"/>
            </a:endParaRPr>
          </a:p>
          <a:p>
            <a:pPr marL="0" indent="0">
              <a:buNone/>
            </a:pPr>
            <a:endParaRPr lang="hu-HU" sz="2900" dirty="0">
              <a:solidFill>
                <a:srgbClr val="4B5E90"/>
              </a:solidFill>
              <a:latin typeface="+mn-lt"/>
            </a:endParaRPr>
          </a:p>
          <a:p>
            <a:pPr marL="0" indent="0">
              <a:buNone/>
            </a:pPr>
            <a:r>
              <a:rPr lang="hu-HU" sz="2900" dirty="0">
                <a:solidFill>
                  <a:srgbClr val="4B5E90"/>
                </a:solidFill>
                <a:latin typeface="+mn-lt"/>
              </a:rPr>
              <a:t>Lehetséges funkciói:</a:t>
            </a:r>
          </a:p>
          <a:p>
            <a:pPr marL="0" indent="0">
              <a:buNone/>
            </a:pPr>
            <a:endParaRPr lang="hu-HU" sz="2900" dirty="0">
              <a:solidFill>
                <a:srgbClr val="4B5E90"/>
              </a:solidFill>
              <a:latin typeface="+mn-lt"/>
            </a:endParaRPr>
          </a:p>
          <a:p>
            <a:pPr>
              <a:buFontTx/>
              <a:buChar char="-"/>
            </a:pPr>
            <a:r>
              <a:rPr lang="hu-HU" sz="2900" dirty="0">
                <a:latin typeface="+mn-lt"/>
              </a:rPr>
              <a:t>fogadótér pihenőterekkel, szociális helyiségekkel</a:t>
            </a:r>
          </a:p>
          <a:p>
            <a:pPr>
              <a:buFontTx/>
              <a:buChar char="-"/>
            </a:pPr>
            <a:r>
              <a:rPr lang="hu-HU" sz="2900" dirty="0">
                <a:latin typeface="+mn-lt"/>
              </a:rPr>
              <a:t>információs tér kiadványokkal, digitális és személyes segítséggel</a:t>
            </a:r>
          </a:p>
          <a:p>
            <a:pPr>
              <a:buFontTx/>
              <a:buChar char="-"/>
            </a:pPr>
            <a:r>
              <a:rPr lang="hu-HU" sz="2900" dirty="0">
                <a:latin typeface="+mn-lt"/>
              </a:rPr>
              <a:t>értékesítő pont </a:t>
            </a:r>
          </a:p>
          <a:p>
            <a:pPr>
              <a:buFontTx/>
              <a:buChar char="-"/>
            </a:pPr>
            <a:r>
              <a:rPr lang="hu-HU" sz="2900" dirty="0">
                <a:latin typeface="+mn-lt"/>
              </a:rPr>
              <a:t>helyi/desztinációs bemutatóközpont </a:t>
            </a:r>
          </a:p>
          <a:p>
            <a:pPr>
              <a:buFontTx/>
              <a:buChar char="-"/>
            </a:pPr>
            <a:r>
              <a:rPr lang="hu-HU" sz="2900" dirty="0">
                <a:latin typeface="+mn-lt"/>
              </a:rPr>
              <a:t>vendéglátás helyszíne </a:t>
            </a:r>
          </a:p>
          <a:p>
            <a:pPr>
              <a:buFontTx/>
              <a:buChar char="-"/>
            </a:pPr>
            <a:r>
              <a:rPr lang="hu-HU" sz="2900" dirty="0">
                <a:latin typeface="+mn-lt"/>
              </a:rPr>
              <a:t>kiskereskedelmi egység </a:t>
            </a:r>
          </a:p>
          <a:p>
            <a:pPr>
              <a:buFontTx/>
              <a:buChar char="-"/>
            </a:pPr>
            <a:r>
              <a:rPr lang="hu-HU" sz="2900" dirty="0">
                <a:latin typeface="+mn-lt"/>
              </a:rPr>
              <a:t>kölcsönző </a:t>
            </a:r>
          </a:p>
          <a:p>
            <a:pPr>
              <a:buFontTx/>
              <a:buChar char="-"/>
            </a:pPr>
            <a:r>
              <a:rPr lang="hu-HU" sz="2900" dirty="0">
                <a:latin typeface="+mn-lt"/>
              </a:rPr>
              <a:t>rendezvényhelyszín </a:t>
            </a:r>
          </a:p>
          <a:p>
            <a:pPr>
              <a:buFontTx/>
              <a:buChar char="-"/>
            </a:pPr>
            <a:r>
              <a:rPr lang="hu-HU" sz="2900" dirty="0">
                <a:latin typeface="+mn-lt"/>
              </a:rPr>
              <a:t>egyéb funkciók, pl. könyvtár, játszóház, játszósarok, baba-mama szoba</a:t>
            </a:r>
            <a:endParaRPr lang="hu-HU" sz="2900" dirty="0">
              <a:solidFill>
                <a:srgbClr val="4B5E90"/>
              </a:solidFill>
              <a:latin typeface="+mn-lt"/>
            </a:endParaRPr>
          </a:p>
          <a:p>
            <a:pPr marL="0" indent="0">
              <a:buNone/>
            </a:pPr>
            <a:endParaRPr lang="hu-HU" sz="2900" dirty="0">
              <a:latin typeface="+mn-lt"/>
            </a:endParaRPr>
          </a:p>
          <a:p>
            <a:pPr marL="0" indent="0">
              <a:buNone/>
            </a:pPr>
            <a:endParaRPr lang="hu-HU" sz="1900" dirty="0">
              <a:latin typeface="+mn-lt"/>
            </a:endParaRPr>
          </a:p>
          <a:p>
            <a:pPr marL="0" indent="0">
              <a:buNone/>
            </a:pPr>
            <a:endParaRPr lang="hu-HU" sz="1050" dirty="0"/>
          </a:p>
          <a:p>
            <a:pPr marL="0" indent="0">
              <a:buNone/>
            </a:pPr>
            <a:endParaRPr lang="hu-HU" sz="1050" dirty="0"/>
          </a:p>
          <a:p>
            <a:pPr marL="0" indent="0">
              <a:buNone/>
            </a:pPr>
            <a:endParaRPr lang="hu-HU" sz="1050" dirty="0"/>
          </a:p>
          <a:p>
            <a:pPr marL="0" indent="0">
              <a:buNone/>
            </a:pPr>
            <a:r>
              <a:rPr lang="hu-HU" sz="1050" dirty="0"/>
              <a:t>.</a:t>
            </a:r>
            <a:endParaRPr lang="hu-HU" sz="1600" dirty="0"/>
          </a:p>
        </p:txBody>
      </p:sp>
      <p:sp>
        <p:nvSpPr>
          <p:cNvPr id="4" name="Szövegdoboz 3">
            <a:extLst>
              <a:ext uri="{FF2B5EF4-FFF2-40B4-BE49-F238E27FC236}">
                <a16:creationId xmlns:a16="http://schemas.microsoft.com/office/drawing/2014/main" id="{B143E7A3-4818-498E-AB59-C9BBEE0CB2E8}"/>
              </a:ext>
            </a:extLst>
          </p:cNvPr>
          <p:cNvSpPr txBox="1"/>
          <p:nvPr/>
        </p:nvSpPr>
        <p:spPr>
          <a:xfrm>
            <a:off x="470517" y="1464816"/>
            <a:ext cx="8216283" cy="109718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t>A fentiekben bemutatott technikák együttes alkalmazásának legösszetettebb formája a látogatóközpont, amely olyan bemutató és kiszolgáló funkciókkal bíró, komplex szolgáltatásokat nyújtó létesítmény, amely egyrészt információs pontként, másrészt pedig önálló programhelyszínként is funkcionálhat.</a:t>
            </a:r>
          </a:p>
        </p:txBody>
      </p:sp>
    </p:spTree>
    <p:extLst>
      <p:ext uri="{BB962C8B-B14F-4D97-AF65-F5344CB8AC3E}">
        <p14:creationId xmlns:p14="http://schemas.microsoft.com/office/powerpoint/2010/main" val="4228165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D3219FD-1193-4E82-AB71-A532C9C3F69E}"/>
              </a:ext>
            </a:extLst>
          </p:cNvPr>
          <p:cNvSpPr>
            <a:spLocks noGrp="1"/>
          </p:cNvSpPr>
          <p:nvPr>
            <p:ph type="title"/>
          </p:nvPr>
        </p:nvSpPr>
        <p:spPr/>
        <p:txBody>
          <a:bodyPr/>
          <a:lstStyle/>
          <a:p>
            <a:r>
              <a:rPr lang="hu-HU" dirty="0"/>
              <a:t>Interpretáció lépései</a:t>
            </a:r>
          </a:p>
        </p:txBody>
      </p:sp>
      <p:sp>
        <p:nvSpPr>
          <p:cNvPr id="3" name="Tartalom helye 2">
            <a:extLst>
              <a:ext uri="{FF2B5EF4-FFF2-40B4-BE49-F238E27FC236}">
                <a16:creationId xmlns:a16="http://schemas.microsoft.com/office/drawing/2014/main" id="{07DB21BB-C2A5-4992-B1C0-9365F62187B4}"/>
              </a:ext>
            </a:extLst>
          </p:cNvPr>
          <p:cNvSpPr>
            <a:spLocks noGrp="1"/>
          </p:cNvSpPr>
          <p:nvPr>
            <p:ph idx="1"/>
          </p:nvPr>
        </p:nvSpPr>
        <p:spPr/>
        <p:txBody>
          <a:bodyPr>
            <a:normAutofit/>
          </a:bodyPr>
          <a:lstStyle/>
          <a:p>
            <a:pPr marL="0" indent="0">
              <a:buNone/>
            </a:pPr>
            <a:r>
              <a:rPr lang="hu-HU" sz="1600" dirty="0">
                <a:solidFill>
                  <a:srgbClr val="4B5E90"/>
                </a:solidFill>
              </a:rPr>
              <a:t>5. lépés:</a:t>
            </a:r>
          </a:p>
          <a:p>
            <a:pPr>
              <a:buFontTx/>
              <a:buChar char="-"/>
            </a:pPr>
            <a:r>
              <a:rPr lang="hu-HU" sz="1600" dirty="0"/>
              <a:t>ütemezés, amely az erőforrás- és időigények meghatározását, a megvalósítás ütemezését és az egyes erőforrások szakaszokhoz rendelését foglalja magában</a:t>
            </a:r>
          </a:p>
          <a:p>
            <a:pPr>
              <a:buFontTx/>
              <a:buChar char="-"/>
            </a:pPr>
            <a:r>
              <a:rPr lang="hu-HU" sz="1600" dirty="0"/>
              <a:t>pénzügyi terv elkészítése elengedhetetlen</a:t>
            </a:r>
            <a:endParaRPr lang="hu-HU" sz="1600" dirty="0">
              <a:solidFill>
                <a:srgbClr val="4B5E90"/>
              </a:solidFill>
            </a:endParaRPr>
          </a:p>
          <a:p>
            <a:pPr marL="0" indent="0">
              <a:buNone/>
            </a:pPr>
            <a:endParaRPr lang="hu-HU" sz="1600" dirty="0">
              <a:solidFill>
                <a:srgbClr val="4B5E90"/>
              </a:solidFill>
            </a:endParaRPr>
          </a:p>
          <a:p>
            <a:pPr marL="0" indent="0">
              <a:buNone/>
            </a:pPr>
            <a:r>
              <a:rPr lang="hu-HU" sz="1600" dirty="0">
                <a:solidFill>
                  <a:srgbClr val="4B5E90"/>
                </a:solidFill>
              </a:rPr>
              <a:t>Kommunikációs szempontból az interpretációs tevékenység lehet:</a:t>
            </a:r>
          </a:p>
          <a:p>
            <a:pPr>
              <a:buFontTx/>
              <a:buChar char="-"/>
            </a:pPr>
            <a:r>
              <a:rPr lang="hu-HU" sz="1600" dirty="0"/>
              <a:t>egyirányú és passzív (pl. statikus kiállítási tárgyak, feliratok)</a:t>
            </a:r>
          </a:p>
          <a:p>
            <a:pPr>
              <a:buFontTx/>
              <a:buChar char="-"/>
            </a:pPr>
            <a:r>
              <a:rPr lang="hu-HU" sz="1600" dirty="0" err="1"/>
              <a:t>kétirányú</a:t>
            </a:r>
            <a:r>
              <a:rPr lang="hu-HU" sz="1600" dirty="0"/>
              <a:t>, interaktív (pl. vezetett látogatások, kipróbálható eszközök)</a:t>
            </a:r>
          </a:p>
          <a:p>
            <a:pPr marL="0" indent="0">
              <a:buNone/>
            </a:pPr>
            <a:endParaRPr lang="hu-HU" sz="1600" dirty="0"/>
          </a:p>
          <a:p>
            <a:pPr marL="0" indent="0">
              <a:buNone/>
            </a:pPr>
            <a:r>
              <a:rPr lang="hu-HU" sz="1600" dirty="0">
                <a:solidFill>
                  <a:srgbClr val="4B5E90"/>
                </a:solidFill>
              </a:rPr>
              <a:t>Az alkalmazott technika csoportosítható a közreműködés típusa szerint is:</a:t>
            </a:r>
          </a:p>
          <a:p>
            <a:pPr>
              <a:buFontTx/>
              <a:buChar char="-"/>
            </a:pPr>
            <a:r>
              <a:rPr lang="hu-HU" sz="1600" dirty="0"/>
              <a:t>közreműködővel történő interpretációról beszélhetünk akkor, ha a bemutatás megszemélyesített például demonstráció, történetmesélés vagy vezetés révén</a:t>
            </a:r>
          </a:p>
          <a:p>
            <a:pPr>
              <a:buFontTx/>
              <a:buChar char="-"/>
            </a:pPr>
            <a:r>
              <a:rPr lang="hu-HU" sz="1600" dirty="0"/>
              <a:t>közreműködő nélküli – személytelen – interpretáció az önvezetés, a kiállítási vitrinek, jelek, feliratok, esetleg számítógépes eszközök</a:t>
            </a:r>
            <a:endParaRPr lang="hu-HU" sz="1600" dirty="0">
              <a:solidFill>
                <a:srgbClr val="4B5E90"/>
              </a:solidFill>
            </a:endParaRPr>
          </a:p>
        </p:txBody>
      </p:sp>
    </p:spTree>
    <p:extLst>
      <p:ext uri="{BB962C8B-B14F-4D97-AF65-F5344CB8AC3E}">
        <p14:creationId xmlns:p14="http://schemas.microsoft.com/office/powerpoint/2010/main" val="1601510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9A720E3-6872-445D-B2DF-BFE61A62A091}"/>
              </a:ext>
            </a:extLst>
          </p:cNvPr>
          <p:cNvSpPr>
            <a:spLocks noGrp="1"/>
          </p:cNvSpPr>
          <p:nvPr>
            <p:ph type="title"/>
          </p:nvPr>
        </p:nvSpPr>
        <p:spPr/>
        <p:txBody>
          <a:bodyPr>
            <a:normAutofit/>
          </a:bodyPr>
          <a:lstStyle/>
          <a:p>
            <a:r>
              <a:rPr lang="hu-HU" sz="2200" dirty="0"/>
              <a:t>Megközelíthetőség és elérhetőség</a:t>
            </a:r>
          </a:p>
        </p:txBody>
      </p:sp>
      <p:sp>
        <p:nvSpPr>
          <p:cNvPr id="3" name="Tartalom helye 2">
            <a:extLst>
              <a:ext uri="{FF2B5EF4-FFF2-40B4-BE49-F238E27FC236}">
                <a16:creationId xmlns:a16="http://schemas.microsoft.com/office/drawing/2014/main" id="{B0D8084B-9B82-4074-A814-D7C0759A7DB2}"/>
              </a:ext>
            </a:extLst>
          </p:cNvPr>
          <p:cNvSpPr>
            <a:spLocks noGrp="1"/>
          </p:cNvSpPr>
          <p:nvPr>
            <p:ph idx="1"/>
          </p:nvPr>
        </p:nvSpPr>
        <p:spPr/>
        <p:txBody>
          <a:bodyPr>
            <a:normAutofit/>
          </a:bodyPr>
          <a:lstStyle/>
          <a:p>
            <a:pPr marL="0" indent="0">
              <a:buNone/>
            </a:pPr>
            <a:r>
              <a:rPr lang="hu-HU" sz="1600" dirty="0">
                <a:solidFill>
                  <a:srgbClr val="4B5E90"/>
                </a:solidFill>
              </a:rPr>
              <a:t>A kereslet és kínálat közötti összekötő kapocs a közlekedés, amelynek vizsgálatánál 3 tényező figyelembevétele indokolt: </a:t>
            </a:r>
          </a:p>
          <a:p>
            <a:pPr marL="0" indent="0">
              <a:buNone/>
            </a:pPr>
            <a:endParaRPr lang="hu-HU" sz="1600" dirty="0">
              <a:solidFill>
                <a:srgbClr val="4B5E90"/>
              </a:solidFill>
            </a:endParaRPr>
          </a:p>
          <a:p>
            <a:pPr>
              <a:buFontTx/>
              <a:buChar char="-"/>
            </a:pPr>
            <a:r>
              <a:rPr lang="hu-HU" sz="1600" dirty="0"/>
              <a:t>közlekedés, mint technikai eszközökkel történő helyváltoztatási tényező</a:t>
            </a:r>
          </a:p>
          <a:p>
            <a:pPr>
              <a:buFontTx/>
              <a:buChar char="-"/>
            </a:pPr>
            <a:r>
              <a:rPr lang="hu-HU" sz="1600" dirty="0"/>
              <a:t>szállítás, mint a tárgyak és/vagy személyek áthelyezésére szolgáló funkció</a:t>
            </a:r>
          </a:p>
          <a:p>
            <a:pPr>
              <a:buFontTx/>
              <a:buChar char="-"/>
            </a:pPr>
            <a:r>
              <a:rPr lang="hu-HU" sz="1600" dirty="0"/>
              <a:t>utazás, amely eltérő motivációk alapján történő egy vagy több személy helyváltoztatását jelenti</a:t>
            </a:r>
          </a:p>
          <a:p>
            <a:pPr marL="0" indent="0">
              <a:buNone/>
            </a:pPr>
            <a:endParaRPr lang="hu-HU" sz="1600" dirty="0"/>
          </a:p>
          <a:p>
            <a:pPr marL="0" indent="0">
              <a:buNone/>
            </a:pPr>
            <a:r>
              <a:rPr lang="hu-HU" sz="1600" dirty="0">
                <a:solidFill>
                  <a:srgbClr val="4B5E90"/>
                </a:solidFill>
              </a:rPr>
              <a:t>A megközelíthetőség az alábbi ismérvek alapján minősíthető: </a:t>
            </a:r>
          </a:p>
          <a:p>
            <a:pPr marL="0" indent="0">
              <a:buNone/>
            </a:pPr>
            <a:endParaRPr lang="hu-HU" sz="1600" dirty="0">
              <a:solidFill>
                <a:srgbClr val="4B5E90"/>
              </a:solidFill>
            </a:endParaRPr>
          </a:p>
          <a:p>
            <a:pPr>
              <a:buFontTx/>
              <a:buChar char="-"/>
            </a:pPr>
            <a:r>
              <a:rPr lang="hu-HU" sz="1600" dirty="0"/>
              <a:t>küldőterület és fogadóterület összekötésének komplexitási foka</a:t>
            </a:r>
          </a:p>
          <a:p>
            <a:pPr>
              <a:buFontTx/>
              <a:buChar char="-"/>
            </a:pPr>
            <a:r>
              <a:rPr lang="hu-HU" sz="1600" dirty="0"/>
              <a:t>fogadóterületen belüli általános mobilitás biztosítottsága</a:t>
            </a:r>
          </a:p>
          <a:p>
            <a:pPr>
              <a:buFontTx/>
              <a:buChar char="-"/>
            </a:pPr>
            <a:r>
              <a:rPr lang="hu-HU" sz="1600" dirty="0"/>
              <a:t>mobilitás és hozzáférhetőség a meglátogatni kívánt vonzerőhöz </a:t>
            </a:r>
          </a:p>
          <a:p>
            <a:pPr>
              <a:buFontTx/>
              <a:buChar char="-"/>
            </a:pPr>
            <a:r>
              <a:rPr lang="hu-HU" sz="1600" dirty="0"/>
              <a:t>tematikus útvonalakon történő utazás, ahol már maga az utazás is a látogatói élmény része</a:t>
            </a:r>
          </a:p>
        </p:txBody>
      </p:sp>
    </p:spTree>
    <p:extLst>
      <p:ext uri="{BB962C8B-B14F-4D97-AF65-F5344CB8AC3E}">
        <p14:creationId xmlns:p14="http://schemas.microsoft.com/office/powerpoint/2010/main" val="3918593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1AD0AB2-4E90-4927-96FD-BD4339149ECA}"/>
              </a:ext>
            </a:extLst>
          </p:cNvPr>
          <p:cNvSpPr>
            <a:spLocks noGrp="1"/>
          </p:cNvSpPr>
          <p:nvPr>
            <p:ph type="title"/>
          </p:nvPr>
        </p:nvSpPr>
        <p:spPr/>
        <p:txBody>
          <a:bodyPr/>
          <a:lstStyle/>
          <a:p>
            <a:r>
              <a:rPr lang="hu-HU" dirty="0"/>
              <a:t>hatásmenedzsment</a:t>
            </a:r>
          </a:p>
        </p:txBody>
      </p:sp>
      <p:sp>
        <p:nvSpPr>
          <p:cNvPr id="3" name="Tartalom helye 2">
            <a:extLst>
              <a:ext uri="{FF2B5EF4-FFF2-40B4-BE49-F238E27FC236}">
                <a16:creationId xmlns:a16="http://schemas.microsoft.com/office/drawing/2014/main" id="{C35CC26A-D5E1-4387-A09F-6FAE352BF6ED}"/>
              </a:ext>
            </a:extLst>
          </p:cNvPr>
          <p:cNvSpPr>
            <a:spLocks noGrp="1"/>
          </p:cNvSpPr>
          <p:nvPr>
            <p:ph idx="1"/>
          </p:nvPr>
        </p:nvSpPr>
        <p:spPr/>
        <p:txBody>
          <a:bodyPr>
            <a:normAutofit/>
          </a:bodyPr>
          <a:lstStyle/>
          <a:p>
            <a:pPr marL="0" indent="0">
              <a:buNone/>
            </a:pPr>
            <a:endParaRPr lang="hu-HU" sz="1600" dirty="0"/>
          </a:p>
          <a:p>
            <a:pPr marL="0" indent="0">
              <a:buNone/>
            </a:pPr>
            <a:endParaRPr lang="hu-HU" sz="1600" dirty="0"/>
          </a:p>
          <a:p>
            <a:pPr marL="0" indent="0">
              <a:buNone/>
            </a:pPr>
            <a:endParaRPr lang="hu-HU" sz="1600" dirty="0"/>
          </a:p>
          <a:p>
            <a:pPr>
              <a:buFontTx/>
              <a:buChar char="-"/>
            </a:pPr>
            <a:endParaRPr lang="hu-HU" sz="1800" dirty="0"/>
          </a:p>
          <a:p>
            <a:pPr>
              <a:buFontTx/>
              <a:buChar char="-"/>
            </a:pPr>
            <a:r>
              <a:rPr lang="hu-HU" sz="1800" dirty="0"/>
              <a:t>a hatásmenedzsment terv ezért egyrészt a bemutatott értékek megóvására, másrészt a látogatók biztonságának garantálására irányul</a:t>
            </a:r>
          </a:p>
          <a:p>
            <a:pPr>
              <a:buFontTx/>
              <a:buChar char="-"/>
            </a:pPr>
            <a:r>
              <a:rPr lang="hu-HU" sz="1800" dirty="0"/>
              <a:t>a megóvás/megőrzés egyszerre eltérő eszközök alkalmazását igényli</a:t>
            </a:r>
          </a:p>
          <a:p>
            <a:pPr>
              <a:buFontTx/>
              <a:buChar char="-"/>
            </a:pPr>
            <a:r>
              <a:rPr lang="hu-HU" sz="1800" dirty="0"/>
              <a:t>a hatásmenedzsment, és ezen belül a megőrzés feladatai közé tartozik az egyes attrakciók állagmegóvása és fenntartása folyamatos karbantartás és felújítás révén</a:t>
            </a:r>
          </a:p>
          <a:p>
            <a:pPr>
              <a:buFontTx/>
              <a:buChar char="-"/>
            </a:pPr>
            <a:r>
              <a:rPr lang="hu-HU" sz="1800" dirty="0"/>
              <a:t>alapvető követelmény az informálás</a:t>
            </a:r>
          </a:p>
          <a:p>
            <a:pPr>
              <a:buFontTx/>
              <a:buChar char="-"/>
            </a:pPr>
            <a:r>
              <a:rPr lang="hu-HU" sz="1800" dirty="0"/>
              <a:t>fontos az egyes tevékenységek folyamatos monitoring tevékenysége, amely szükség esetén biztosítja a gyors és ezáltal sikeres beavatkozás lehetőségét</a:t>
            </a:r>
          </a:p>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p:txBody>
      </p:sp>
      <p:sp>
        <p:nvSpPr>
          <p:cNvPr id="4" name="Szövegdoboz 3">
            <a:extLst>
              <a:ext uri="{FF2B5EF4-FFF2-40B4-BE49-F238E27FC236}">
                <a16:creationId xmlns:a16="http://schemas.microsoft.com/office/drawing/2014/main" id="{7148AAD7-9F9D-4888-A9DF-E4F50C8F5951}"/>
              </a:ext>
            </a:extLst>
          </p:cNvPr>
          <p:cNvSpPr txBox="1"/>
          <p:nvPr/>
        </p:nvSpPr>
        <p:spPr>
          <a:xfrm>
            <a:off x="611560" y="1772817"/>
            <a:ext cx="792088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dirty="0"/>
              <a:t>A hatásmenedzsment a látogatók jelenléte és a tartózkodási idő alatt végzett tevékenysége következtében létrejövő hatások kezelését jelenti. </a:t>
            </a:r>
          </a:p>
        </p:txBody>
      </p:sp>
    </p:spTree>
    <p:extLst>
      <p:ext uri="{BB962C8B-B14F-4D97-AF65-F5344CB8AC3E}">
        <p14:creationId xmlns:p14="http://schemas.microsoft.com/office/powerpoint/2010/main" val="13110514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E97E477A-47AC-4A6F-90DC-8F7A0DCD415B}"/>
              </a:ext>
            </a:extLst>
          </p:cNvPr>
          <p:cNvSpPr>
            <a:spLocks noGrp="1"/>
          </p:cNvSpPr>
          <p:nvPr>
            <p:ph idx="1"/>
          </p:nvPr>
        </p:nvSpPr>
        <p:spPr/>
        <p:txBody>
          <a:bodyPr/>
          <a:lstStyle/>
          <a:p>
            <a:pPr marL="0" indent="0" algn="ctr">
              <a:buNone/>
            </a:pPr>
            <a:endParaRPr lang="hu-HU" dirty="0"/>
          </a:p>
          <a:p>
            <a:pPr marL="0" indent="0" algn="ctr">
              <a:buNone/>
            </a:pPr>
            <a:r>
              <a:rPr lang="hu-HU" b="1" dirty="0"/>
              <a:t>VII.</a:t>
            </a:r>
          </a:p>
          <a:p>
            <a:pPr marL="0" indent="0" algn="ctr">
              <a:buNone/>
            </a:pPr>
            <a:r>
              <a:rPr lang="hu-HU" dirty="0"/>
              <a:t>Képzés javasolt tematikája</a:t>
            </a:r>
          </a:p>
          <a:p>
            <a:pPr marL="0" indent="0" algn="ctr">
              <a:buNone/>
            </a:pPr>
            <a:endParaRPr lang="hu-HU" dirty="0"/>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lgn="ctr">
              <a:buNone/>
            </a:pPr>
            <a:endParaRPr lang="hu-HU" dirty="0"/>
          </a:p>
          <a:p>
            <a:pPr marL="0" indent="0" algn="ctr">
              <a:buNone/>
            </a:pPr>
            <a:endParaRPr lang="hu-HU" dirty="0"/>
          </a:p>
        </p:txBody>
      </p:sp>
    </p:spTree>
    <p:extLst>
      <p:ext uri="{BB962C8B-B14F-4D97-AF65-F5344CB8AC3E}">
        <p14:creationId xmlns:p14="http://schemas.microsoft.com/office/powerpoint/2010/main" val="21990360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0A1A4DE-6A10-45DA-A22C-862030DC928E}"/>
              </a:ext>
            </a:extLst>
          </p:cNvPr>
          <p:cNvSpPr>
            <a:spLocks noGrp="1"/>
          </p:cNvSpPr>
          <p:nvPr>
            <p:ph type="title"/>
          </p:nvPr>
        </p:nvSpPr>
        <p:spPr/>
        <p:txBody>
          <a:bodyPr/>
          <a:lstStyle/>
          <a:p>
            <a:r>
              <a:rPr lang="hu-HU" dirty="0"/>
              <a:t>Munkahelyi képzés jelentősége</a:t>
            </a:r>
          </a:p>
        </p:txBody>
      </p:sp>
      <p:sp>
        <p:nvSpPr>
          <p:cNvPr id="3" name="Tartalom helye 2">
            <a:extLst>
              <a:ext uri="{FF2B5EF4-FFF2-40B4-BE49-F238E27FC236}">
                <a16:creationId xmlns:a16="http://schemas.microsoft.com/office/drawing/2014/main" id="{403467B3-12D5-4A34-8FDE-5CAB17014F6D}"/>
              </a:ext>
            </a:extLst>
          </p:cNvPr>
          <p:cNvSpPr>
            <a:spLocks noGrp="1"/>
          </p:cNvSpPr>
          <p:nvPr>
            <p:ph idx="1"/>
          </p:nvPr>
        </p:nvSpPr>
        <p:spPr/>
        <p:txBody>
          <a:bodyPr>
            <a:normAutofit/>
          </a:bodyPr>
          <a:lstStyle/>
          <a:p>
            <a:pPr marL="0" indent="0">
              <a:buNone/>
            </a:pPr>
            <a:r>
              <a:rPr lang="hu-HU" sz="1600" dirty="0">
                <a:solidFill>
                  <a:srgbClr val="4B5E90"/>
                </a:solidFill>
              </a:rPr>
              <a:t>A munkahelyi képzés legfontosabb és általános érvényű előnyei:</a:t>
            </a:r>
          </a:p>
          <a:p>
            <a:pPr>
              <a:buFontTx/>
              <a:buChar char="-"/>
            </a:pPr>
            <a:r>
              <a:rPr lang="hu-HU" sz="1600" dirty="0"/>
              <a:t>egyéni fejlesztés</a:t>
            </a:r>
          </a:p>
          <a:p>
            <a:pPr>
              <a:buFontTx/>
              <a:buChar char="-"/>
            </a:pPr>
            <a:r>
              <a:rPr lang="hu-HU" sz="1600" dirty="0"/>
              <a:t>motiváció</a:t>
            </a:r>
          </a:p>
          <a:p>
            <a:pPr>
              <a:buFontTx/>
              <a:buChar char="-"/>
            </a:pPr>
            <a:r>
              <a:rPr lang="hu-HU" sz="1600" dirty="0"/>
              <a:t>munkavégzés hatékonysága nő</a:t>
            </a:r>
          </a:p>
          <a:p>
            <a:pPr>
              <a:buFontTx/>
              <a:buChar char="-"/>
            </a:pPr>
            <a:r>
              <a:rPr lang="hu-HU" sz="1600" dirty="0"/>
              <a:t>kikapcsolódás, változatosság</a:t>
            </a:r>
          </a:p>
          <a:p>
            <a:pPr>
              <a:buFontTx/>
              <a:buChar char="-"/>
            </a:pPr>
            <a:r>
              <a:rPr lang="hu-HU" sz="1600" dirty="0" err="1"/>
              <a:t>gemifikáció</a:t>
            </a:r>
            <a:endParaRPr lang="hu-HU" sz="1600" dirty="0"/>
          </a:p>
          <a:p>
            <a:pPr>
              <a:buFontTx/>
              <a:buChar char="-"/>
            </a:pPr>
            <a:r>
              <a:rPr lang="hu-HU" sz="1600" dirty="0"/>
              <a:t>csapatépítés</a:t>
            </a:r>
          </a:p>
          <a:p>
            <a:pPr>
              <a:buFontTx/>
              <a:buChar char="-"/>
            </a:pPr>
            <a:r>
              <a:rPr lang="hu-HU" sz="1600" dirty="0"/>
              <a:t>egészséges verseny</a:t>
            </a:r>
          </a:p>
          <a:p>
            <a:pPr>
              <a:buFontTx/>
              <a:buChar char="-"/>
            </a:pPr>
            <a:r>
              <a:rPr lang="hu-HU" sz="1600" dirty="0"/>
              <a:t>lojalitás</a:t>
            </a:r>
          </a:p>
          <a:p>
            <a:pPr marL="0" indent="0">
              <a:buNone/>
            </a:pPr>
            <a:endParaRPr lang="hu-HU" sz="1600" dirty="0"/>
          </a:p>
          <a:p>
            <a:pPr marL="0" indent="0" algn="ctr">
              <a:buNone/>
            </a:pPr>
            <a:r>
              <a:rPr lang="hu-HU" sz="1600" dirty="0">
                <a:solidFill>
                  <a:srgbClr val="4B5E90"/>
                </a:solidFill>
              </a:rPr>
              <a:t>Egy vállalkozás csak úgy lehet versenyképes a munkaerőpiacon, ha munkavállalói elkötelezettek és lojálisak munkaadóik irányában, amelyhez a motiváció folyamatos fenntartása szükséges, amelynek révén növelhető a munkavégzés hatékonysága, és javulnak az üzemeltetési eredmények.</a:t>
            </a:r>
          </a:p>
          <a:p>
            <a:pPr>
              <a:buFontTx/>
              <a:buChar char="-"/>
            </a:pPr>
            <a:endParaRPr lang="hu-HU" sz="1600" dirty="0"/>
          </a:p>
          <a:p>
            <a:pPr>
              <a:buFontTx/>
              <a:buChar char="-"/>
            </a:pPr>
            <a:endParaRPr lang="hu-HU" sz="1600" dirty="0">
              <a:solidFill>
                <a:srgbClr val="4B5E90"/>
              </a:solidFill>
            </a:endParaRPr>
          </a:p>
        </p:txBody>
      </p:sp>
    </p:spTree>
    <p:extLst>
      <p:ext uri="{BB962C8B-B14F-4D97-AF65-F5344CB8AC3E}">
        <p14:creationId xmlns:p14="http://schemas.microsoft.com/office/powerpoint/2010/main" val="5486830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722A7B7-1B00-4741-9D67-D801BBCF21A4}"/>
              </a:ext>
            </a:extLst>
          </p:cNvPr>
          <p:cNvSpPr>
            <a:spLocks noGrp="1"/>
          </p:cNvSpPr>
          <p:nvPr>
            <p:ph type="title"/>
          </p:nvPr>
        </p:nvSpPr>
        <p:spPr/>
        <p:txBody>
          <a:bodyPr/>
          <a:lstStyle/>
          <a:p>
            <a:r>
              <a:rPr lang="hu-HU" dirty="0"/>
              <a:t>Turisztikai képzések sajátosságai</a:t>
            </a:r>
          </a:p>
        </p:txBody>
      </p:sp>
      <p:sp>
        <p:nvSpPr>
          <p:cNvPr id="3" name="Tartalom helye 2">
            <a:extLst>
              <a:ext uri="{FF2B5EF4-FFF2-40B4-BE49-F238E27FC236}">
                <a16:creationId xmlns:a16="http://schemas.microsoft.com/office/drawing/2014/main" id="{EE7613C2-FC7C-411D-ADAF-8251607C36C3}"/>
              </a:ext>
            </a:extLst>
          </p:cNvPr>
          <p:cNvSpPr>
            <a:spLocks noGrp="1"/>
          </p:cNvSpPr>
          <p:nvPr>
            <p:ph idx="1"/>
          </p:nvPr>
        </p:nvSpPr>
        <p:spPr/>
        <p:txBody>
          <a:bodyPr>
            <a:normAutofit/>
          </a:bodyPr>
          <a:lstStyle/>
          <a:p>
            <a:pPr marL="0" indent="0">
              <a:buNone/>
            </a:pPr>
            <a:r>
              <a:rPr lang="hu-HU" sz="1600" dirty="0">
                <a:solidFill>
                  <a:srgbClr val="4B5E90"/>
                </a:solidFill>
              </a:rPr>
              <a:t>A képzéssel érintett szervezetek, és ezen belül is a turizmus ágazatban dolgozó személyek száma számottevő, a turisztikai vállalkozások az alábbi formáit preferálják:</a:t>
            </a:r>
          </a:p>
          <a:p>
            <a:pPr>
              <a:buFontTx/>
              <a:buChar char="-"/>
            </a:pPr>
            <a:r>
              <a:rPr lang="hu-HU" sz="1600" dirty="0"/>
              <a:t>a workshop, tréning</a:t>
            </a:r>
          </a:p>
          <a:p>
            <a:pPr>
              <a:buFontTx/>
              <a:buChar char="-"/>
            </a:pPr>
            <a:r>
              <a:rPr lang="hu-HU" sz="1600" dirty="0" err="1"/>
              <a:t>study</a:t>
            </a:r>
            <a:r>
              <a:rPr lang="hu-HU" sz="1600" dirty="0"/>
              <a:t> </a:t>
            </a:r>
            <a:r>
              <a:rPr lang="hu-HU" sz="1600" dirty="0" err="1"/>
              <a:t>tourok</a:t>
            </a:r>
            <a:r>
              <a:rPr lang="hu-HU" sz="1600" dirty="0"/>
              <a:t> </a:t>
            </a:r>
          </a:p>
          <a:p>
            <a:pPr>
              <a:buFontTx/>
              <a:buChar char="-"/>
            </a:pPr>
            <a:r>
              <a:rPr lang="hu-HU" sz="1600" dirty="0"/>
              <a:t>e-tananyaggal támogatott önálló képzések</a:t>
            </a:r>
          </a:p>
          <a:p>
            <a:pPr>
              <a:buFontTx/>
              <a:buChar char="-"/>
            </a:pPr>
            <a:endParaRPr lang="hu-HU" sz="1600" dirty="0"/>
          </a:p>
          <a:p>
            <a:pPr>
              <a:buFontTx/>
              <a:buChar char="-"/>
            </a:pPr>
            <a:endParaRPr lang="hu-HU" sz="1600" dirty="0"/>
          </a:p>
          <a:p>
            <a:pPr>
              <a:buFontTx/>
              <a:buChar char="-"/>
            </a:pPr>
            <a:endParaRPr lang="hu-HU" sz="1600" dirty="0"/>
          </a:p>
          <a:p>
            <a:pPr>
              <a:buFontTx/>
              <a:buChar char="-"/>
            </a:pPr>
            <a:endParaRPr lang="hu-HU" sz="1600" dirty="0"/>
          </a:p>
          <a:p>
            <a:pPr marL="0" indent="0">
              <a:buNone/>
            </a:pPr>
            <a:r>
              <a:rPr lang="hu-HU" sz="1600" dirty="0">
                <a:solidFill>
                  <a:srgbClr val="4B5E90"/>
                </a:solidFill>
              </a:rPr>
              <a:t>A képzésekkel kapcsolatos általános követelmények további alapvető ismérvei:</a:t>
            </a:r>
          </a:p>
          <a:p>
            <a:pPr>
              <a:buFontTx/>
              <a:buChar char="-"/>
            </a:pPr>
            <a:r>
              <a:rPr lang="hu-HU" sz="1600" dirty="0"/>
              <a:t>képzési </a:t>
            </a:r>
            <a:r>
              <a:rPr lang="hu-HU" sz="1600" dirty="0" err="1"/>
              <a:t>innovativitás</a:t>
            </a:r>
            <a:endParaRPr lang="hu-HU" sz="1600" dirty="0"/>
          </a:p>
          <a:p>
            <a:pPr>
              <a:buFontTx/>
              <a:buChar char="-"/>
            </a:pPr>
            <a:r>
              <a:rPr lang="hu-HU" sz="1600" dirty="0"/>
              <a:t>élményalapú módszerek </a:t>
            </a:r>
          </a:p>
          <a:p>
            <a:pPr>
              <a:buFontTx/>
              <a:buChar char="-"/>
            </a:pPr>
            <a:r>
              <a:rPr lang="hu-HU" sz="1600" dirty="0"/>
              <a:t>digitális platformok bevonása a képzésbe</a:t>
            </a:r>
          </a:p>
          <a:p>
            <a:pPr>
              <a:buFontTx/>
              <a:buChar char="-"/>
            </a:pPr>
            <a:r>
              <a:rPr lang="hu-HU" sz="1600" dirty="0"/>
              <a:t>egyéni, csoportos és szervezeti </a:t>
            </a:r>
            <a:r>
              <a:rPr lang="hu-HU" sz="1600" dirty="0" err="1"/>
              <a:t>coachingok</a:t>
            </a:r>
            <a:endParaRPr lang="hu-HU" sz="1600" dirty="0"/>
          </a:p>
          <a:p>
            <a:pPr marL="0" indent="0">
              <a:buNone/>
            </a:pPr>
            <a:endParaRPr lang="hu-HU" sz="1600" dirty="0"/>
          </a:p>
        </p:txBody>
      </p:sp>
      <p:sp>
        <p:nvSpPr>
          <p:cNvPr id="4" name="Szövegdoboz 3">
            <a:extLst>
              <a:ext uri="{FF2B5EF4-FFF2-40B4-BE49-F238E27FC236}">
                <a16:creationId xmlns:a16="http://schemas.microsoft.com/office/drawing/2014/main" id="{BC2227F0-27A2-4E5B-AE63-862BE079FDC6}"/>
              </a:ext>
            </a:extLst>
          </p:cNvPr>
          <p:cNvSpPr txBox="1"/>
          <p:nvPr/>
        </p:nvSpPr>
        <p:spPr>
          <a:xfrm>
            <a:off x="546444" y="3140968"/>
            <a:ext cx="8064896"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t>A turizmusban a legtöbb igény az idegen nyelvi, az értékesítési, illetve a konfliktuskezelési és kommunikációs oktatások irányában jelentkezik, amelyek alapvető kritériuma a gyorsan alkalmazható tudás megszerzése. </a:t>
            </a:r>
          </a:p>
        </p:txBody>
      </p:sp>
    </p:spTree>
    <p:extLst>
      <p:ext uri="{BB962C8B-B14F-4D97-AF65-F5344CB8AC3E}">
        <p14:creationId xmlns:p14="http://schemas.microsoft.com/office/powerpoint/2010/main" val="16784289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A786E0A-B126-457E-B07A-9A1D7585409A}"/>
              </a:ext>
            </a:extLst>
          </p:cNvPr>
          <p:cNvSpPr>
            <a:spLocks noGrp="1"/>
          </p:cNvSpPr>
          <p:nvPr>
            <p:ph type="title"/>
          </p:nvPr>
        </p:nvSpPr>
        <p:spPr/>
        <p:txBody>
          <a:bodyPr/>
          <a:lstStyle/>
          <a:p>
            <a:r>
              <a:rPr lang="hu-HU" dirty="0"/>
              <a:t>Turisztikai képzések sajátosságai</a:t>
            </a:r>
          </a:p>
        </p:txBody>
      </p:sp>
      <p:sp>
        <p:nvSpPr>
          <p:cNvPr id="3" name="Tartalom helye 2">
            <a:extLst>
              <a:ext uri="{FF2B5EF4-FFF2-40B4-BE49-F238E27FC236}">
                <a16:creationId xmlns:a16="http://schemas.microsoft.com/office/drawing/2014/main" id="{393E18ED-B8DB-4546-8E2A-0062FD2E820C}"/>
              </a:ext>
            </a:extLst>
          </p:cNvPr>
          <p:cNvSpPr>
            <a:spLocks noGrp="1"/>
          </p:cNvSpPr>
          <p:nvPr>
            <p:ph idx="1"/>
          </p:nvPr>
        </p:nvSpPr>
        <p:spPr/>
        <p:txBody>
          <a:bodyPr>
            <a:normAutofit/>
          </a:bodyPr>
          <a:lstStyle/>
          <a:p>
            <a:pPr marL="0" indent="0">
              <a:buNone/>
            </a:pPr>
            <a:r>
              <a:rPr lang="hu-HU" sz="1800" dirty="0">
                <a:solidFill>
                  <a:srgbClr val="4B5E90"/>
                </a:solidFill>
              </a:rPr>
              <a:t>A képzésnek az alábbi ismérvekkel szükséges rendelkezniük:</a:t>
            </a:r>
          </a:p>
          <a:p>
            <a:pPr marL="0" indent="0">
              <a:buNone/>
            </a:pPr>
            <a:endParaRPr lang="hu-HU" sz="1800" dirty="0">
              <a:solidFill>
                <a:srgbClr val="4B5E90"/>
              </a:solidFill>
            </a:endParaRPr>
          </a:p>
          <a:p>
            <a:pPr>
              <a:buAutoNum type="arabicPeriod"/>
            </a:pPr>
            <a:r>
              <a:rPr lang="hu-HU" sz="1800" dirty="0">
                <a:solidFill>
                  <a:srgbClr val="4B5E90"/>
                </a:solidFill>
              </a:rPr>
              <a:t>Célirányos képzés, </a:t>
            </a:r>
            <a:r>
              <a:rPr lang="hu-HU" sz="1800" dirty="0"/>
              <a:t>azaz valós szükségleteken alapuló, munkaterületspecifikus oktatás</a:t>
            </a:r>
          </a:p>
          <a:p>
            <a:pPr>
              <a:buAutoNum type="arabicPeriod"/>
            </a:pPr>
            <a:r>
              <a:rPr lang="hu-HU" sz="1800" dirty="0">
                <a:solidFill>
                  <a:srgbClr val="4B5E90"/>
                </a:solidFill>
              </a:rPr>
              <a:t>Kompetencia alapú képzés</a:t>
            </a:r>
            <a:r>
              <a:rPr lang="hu-HU" sz="1800" dirty="0"/>
              <a:t>, amely felméri a meglévő készségeket és tudást, amelyre alapozva meghatározza az egyes oktatási egységeket</a:t>
            </a:r>
          </a:p>
          <a:p>
            <a:pPr>
              <a:buAutoNum type="arabicPeriod"/>
            </a:pPr>
            <a:r>
              <a:rPr lang="hu-HU" sz="1800" dirty="0">
                <a:solidFill>
                  <a:srgbClr val="4B5E90"/>
                </a:solidFill>
              </a:rPr>
              <a:t>Tapasztalati képzés, </a:t>
            </a:r>
            <a:r>
              <a:rPr lang="hu-HU" sz="1800" dirty="0"/>
              <a:t>vagyis a tanulás hatékonysága a megfigyelés és a részvétel révén növelhető</a:t>
            </a:r>
          </a:p>
          <a:p>
            <a:pPr>
              <a:buAutoNum type="arabicPeriod"/>
            </a:pPr>
            <a:r>
              <a:rPr lang="hu-HU" sz="1800" dirty="0">
                <a:solidFill>
                  <a:srgbClr val="4B5E90"/>
                </a:solidFill>
              </a:rPr>
              <a:t>Ismétlés és mérés alapú képzés, </a:t>
            </a:r>
            <a:r>
              <a:rPr lang="hu-HU" sz="1800" dirty="0"/>
              <a:t>amelynek segítségével egyrészt a megszerzett tudás hosszútávon rögzül, másrészt a képzés hatékonyság is mérhető </a:t>
            </a:r>
          </a:p>
          <a:p>
            <a:pPr>
              <a:buAutoNum type="arabicPeriod"/>
            </a:pPr>
            <a:r>
              <a:rPr lang="hu-HU" sz="1800" dirty="0"/>
              <a:t>A képzést minden eseten </a:t>
            </a:r>
            <a:r>
              <a:rPr lang="hu-HU" sz="1800" dirty="0">
                <a:solidFill>
                  <a:srgbClr val="4B5E90"/>
                </a:solidFill>
              </a:rPr>
              <a:t>visszacsatolásnak</a:t>
            </a:r>
            <a:r>
              <a:rPr lang="hu-HU" sz="1800" dirty="0"/>
              <a:t> szükséges követnie, és lehetőséget kell biztosítani a résztvevők számára a konzultációra és véleményformálásra</a:t>
            </a:r>
          </a:p>
        </p:txBody>
      </p:sp>
    </p:spTree>
    <p:extLst>
      <p:ext uri="{BB962C8B-B14F-4D97-AF65-F5344CB8AC3E}">
        <p14:creationId xmlns:p14="http://schemas.microsoft.com/office/powerpoint/2010/main" val="40570753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E29245A-8310-4FCB-A0B5-411552895AC3}"/>
              </a:ext>
            </a:extLst>
          </p:cNvPr>
          <p:cNvSpPr>
            <a:spLocks noGrp="1"/>
          </p:cNvSpPr>
          <p:nvPr>
            <p:ph type="title"/>
          </p:nvPr>
        </p:nvSpPr>
        <p:spPr/>
        <p:txBody>
          <a:bodyPr/>
          <a:lstStyle/>
          <a:p>
            <a:r>
              <a:rPr lang="hu-HU" dirty="0"/>
              <a:t>Szakmai elvárások</a:t>
            </a:r>
          </a:p>
        </p:txBody>
      </p:sp>
      <p:sp>
        <p:nvSpPr>
          <p:cNvPr id="3" name="Tartalom helye 2">
            <a:extLst>
              <a:ext uri="{FF2B5EF4-FFF2-40B4-BE49-F238E27FC236}">
                <a16:creationId xmlns:a16="http://schemas.microsoft.com/office/drawing/2014/main" id="{8AF78B87-EDB9-4F04-B067-F43D6A1CCF38}"/>
              </a:ext>
            </a:extLst>
          </p:cNvPr>
          <p:cNvSpPr>
            <a:spLocks noGrp="1"/>
          </p:cNvSpPr>
          <p:nvPr>
            <p:ph idx="1"/>
          </p:nvPr>
        </p:nvSpPr>
        <p:spPr/>
        <p:txBody>
          <a:bodyPr>
            <a:normAutofit/>
          </a:bodyPr>
          <a:lstStyle/>
          <a:p>
            <a:pPr marL="0" indent="0">
              <a:buNone/>
            </a:pPr>
            <a:endParaRPr lang="hu-HU" sz="1800" dirty="0">
              <a:solidFill>
                <a:srgbClr val="4B5E90"/>
              </a:solidFill>
            </a:endParaRPr>
          </a:p>
          <a:p>
            <a:pPr marL="0" indent="0">
              <a:buNone/>
            </a:pPr>
            <a:r>
              <a:rPr lang="hu-HU" sz="1800" dirty="0">
                <a:solidFill>
                  <a:srgbClr val="4B5E90"/>
                </a:solidFill>
              </a:rPr>
              <a:t>A látogatómenedzsment képzésen résztvevők az oktatás során:</a:t>
            </a:r>
          </a:p>
          <a:p>
            <a:pPr marL="0" indent="0">
              <a:buNone/>
            </a:pPr>
            <a:endParaRPr lang="hu-HU" sz="1800" dirty="0">
              <a:solidFill>
                <a:srgbClr val="4B5E90"/>
              </a:solidFill>
            </a:endParaRPr>
          </a:p>
          <a:p>
            <a:pPr>
              <a:buFontTx/>
              <a:buChar char="-"/>
            </a:pPr>
            <a:r>
              <a:rPr lang="hu-HU" sz="1800" dirty="0"/>
              <a:t>megismerkednek a látogatómenedzsment fogalomkörével</a:t>
            </a:r>
          </a:p>
          <a:p>
            <a:pPr>
              <a:buFontTx/>
              <a:buChar char="-"/>
            </a:pPr>
            <a:r>
              <a:rPr lang="hu-HU" sz="1800" dirty="0"/>
              <a:t>a látogatómenedzsment tárgyával, azaz a turisztikai kínálattal</a:t>
            </a:r>
          </a:p>
          <a:p>
            <a:pPr>
              <a:buFontTx/>
              <a:buChar char="-"/>
            </a:pPr>
            <a:r>
              <a:rPr lang="hu-HU" sz="1800" dirty="0"/>
              <a:t>ismereteket szereznek a tevékenység sajátosságairól, amelyek befolyással vannak a mindennapi működésre is</a:t>
            </a:r>
          </a:p>
          <a:p>
            <a:pPr>
              <a:buFontTx/>
              <a:buChar char="-"/>
            </a:pPr>
            <a:r>
              <a:rPr lang="hu-HU" sz="1800" dirty="0"/>
              <a:t>elsajátítják a látogatómenedzsment lépéseit, amely először elméleti ismeretanyag, majd gyakorlati tapasztalás útján válik az egyéni tevékenység során alkalmazhatóvá</a:t>
            </a:r>
          </a:p>
          <a:p>
            <a:pPr marL="0" indent="0">
              <a:buNone/>
            </a:pPr>
            <a:endParaRPr lang="hu-HU" sz="1800" dirty="0"/>
          </a:p>
          <a:p>
            <a:pPr marL="0" indent="0">
              <a:buNone/>
            </a:pPr>
            <a:endParaRPr lang="hu-HU" sz="1600" dirty="0"/>
          </a:p>
        </p:txBody>
      </p:sp>
    </p:spTree>
    <p:extLst>
      <p:ext uri="{BB962C8B-B14F-4D97-AF65-F5344CB8AC3E}">
        <p14:creationId xmlns:p14="http://schemas.microsoft.com/office/powerpoint/2010/main" val="18714279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224689B-3E3F-4E15-96C9-03A0C61EF2A5}"/>
              </a:ext>
            </a:extLst>
          </p:cNvPr>
          <p:cNvSpPr>
            <a:spLocks noGrp="1"/>
          </p:cNvSpPr>
          <p:nvPr>
            <p:ph type="title"/>
          </p:nvPr>
        </p:nvSpPr>
        <p:spPr/>
        <p:txBody>
          <a:bodyPr/>
          <a:lstStyle/>
          <a:p>
            <a:r>
              <a:rPr lang="hu-HU" dirty="0"/>
              <a:t>Képzés javasolt felépítése</a:t>
            </a:r>
          </a:p>
        </p:txBody>
      </p:sp>
      <p:sp>
        <p:nvSpPr>
          <p:cNvPr id="3" name="Tartalom helye 2">
            <a:extLst>
              <a:ext uri="{FF2B5EF4-FFF2-40B4-BE49-F238E27FC236}">
                <a16:creationId xmlns:a16="http://schemas.microsoft.com/office/drawing/2014/main" id="{8C686556-D42A-4AE1-97AE-94BACAC27922}"/>
              </a:ext>
            </a:extLst>
          </p:cNvPr>
          <p:cNvSpPr>
            <a:spLocks noGrp="1"/>
          </p:cNvSpPr>
          <p:nvPr>
            <p:ph idx="1"/>
          </p:nvPr>
        </p:nvSpPr>
        <p:spPr/>
        <p:txBody>
          <a:bodyPr>
            <a:normAutofit/>
          </a:bodyPr>
          <a:lstStyle/>
          <a:p>
            <a:pPr marL="0" indent="0">
              <a:buNone/>
            </a:pPr>
            <a:r>
              <a:rPr lang="hu-HU" sz="1800" dirty="0">
                <a:solidFill>
                  <a:srgbClr val="4B5E90"/>
                </a:solidFill>
              </a:rPr>
              <a:t>Elméleti képzés javasolt egységei:</a:t>
            </a:r>
          </a:p>
          <a:p>
            <a:pPr marL="0" indent="0">
              <a:buNone/>
            </a:pPr>
            <a:endParaRPr lang="hu-HU" sz="1800" dirty="0">
              <a:solidFill>
                <a:srgbClr val="4B5E90"/>
              </a:solidFill>
            </a:endParaRPr>
          </a:p>
          <a:p>
            <a:pPr>
              <a:buFontTx/>
              <a:buChar char="-"/>
            </a:pPr>
            <a:r>
              <a:rPr lang="hu-HU" sz="1800" dirty="0"/>
              <a:t>látogatómenedzsmenttel kapcsolatos turisztikai alapismerete</a:t>
            </a:r>
          </a:p>
          <a:p>
            <a:pPr>
              <a:buFontTx/>
              <a:buChar char="-"/>
            </a:pPr>
            <a:r>
              <a:rPr lang="hu-HU" sz="1800" dirty="0"/>
              <a:t>látogatómenedzsment tevékenység sajátosságai </a:t>
            </a:r>
          </a:p>
          <a:p>
            <a:pPr>
              <a:buFontTx/>
              <a:buChar char="-"/>
            </a:pPr>
            <a:r>
              <a:rPr lang="hu-HU" sz="1800" dirty="0"/>
              <a:t>látogatómenedzsment terv kialakítása</a:t>
            </a:r>
          </a:p>
          <a:p>
            <a:pPr>
              <a:buFontTx/>
              <a:buChar char="-"/>
            </a:pPr>
            <a:endParaRPr lang="hu-HU" sz="1800" dirty="0">
              <a:solidFill>
                <a:srgbClr val="4B5E90"/>
              </a:solidFill>
            </a:endParaRPr>
          </a:p>
          <a:p>
            <a:pPr marL="0" indent="0">
              <a:buNone/>
            </a:pPr>
            <a:r>
              <a:rPr lang="hu-HU" sz="1800" dirty="0">
                <a:solidFill>
                  <a:srgbClr val="4B5E90"/>
                </a:solidFill>
              </a:rPr>
              <a:t>Gyakorlati képzés:</a:t>
            </a:r>
          </a:p>
          <a:p>
            <a:pPr marL="0" indent="0">
              <a:buNone/>
            </a:pPr>
            <a:endParaRPr lang="hu-HU" sz="1800" dirty="0">
              <a:solidFill>
                <a:srgbClr val="4B5E90"/>
              </a:solidFill>
            </a:endParaRPr>
          </a:p>
          <a:p>
            <a:pPr>
              <a:buFontTx/>
              <a:buChar char="-"/>
            </a:pPr>
            <a:r>
              <a:rPr lang="hu-HU" sz="1800" dirty="0"/>
              <a:t>az elméleti egység során megszerzett tudás a gyakorlati képzés során mélyül el, amelyet még inkább megerősít, ha a látottakat és hallottakat a képzésen résztvevők egy elképzelt modell, vagy saját attrakciók alapján tesztelhetik, majd kiértékelhetik annak eredményét</a:t>
            </a:r>
          </a:p>
          <a:p>
            <a:pPr>
              <a:buFontTx/>
              <a:buChar char="-"/>
            </a:pPr>
            <a:r>
              <a:rPr lang="hu-HU" sz="1800" dirty="0"/>
              <a:t>a gyakorlati képzés végén lehetőséget szükséges biztosítani a személyes konzultációra, amelynek legalkalmasabb formája egy workshop</a:t>
            </a:r>
            <a:endParaRPr lang="hu-HU" sz="1800" dirty="0">
              <a:solidFill>
                <a:srgbClr val="4B5E90"/>
              </a:solidFill>
            </a:endParaRPr>
          </a:p>
        </p:txBody>
      </p:sp>
    </p:spTree>
    <p:extLst>
      <p:ext uri="{BB962C8B-B14F-4D97-AF65-F5344CB8AC3E}">
        <p14:creationId xmlns:p14="http://schemas.microsoft.com/office/powerpoint/2010/main" val="6122295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0FFD082-2ADA-4158-8A27-E6D59CEF7D32}"/>
              </a:ext>
            </a:extLst>
          </p:cNvPr>
          <p:cNvSpPr>
            <a:spLocks noGrp="1"/>
          </p:cNvSpPr>
          <p:nvPr>
            <p:ph type="title"/>
          </p:nvPr>
        </p:nvSpPr>
        <p:spPr/>
        <p:txBody>
          <a:bodyPr/>
          <a:lstStyle/>
          <a:p>
            <a:r>
              <a:rPr lang="hu-HU" dirty="0"/>
              <a:t>Képzésből származó előnyök</a:t>
            </a:r>
          </a:p>
        </p:txBody>
      </p:sp>
      <p:sp>
        <p:nvSpPr>
          <p:cNvPr id="3" name="Tartalom helye 2">
            <a:extLst>
              <a:ext uri="{FF2B5EF4-FFF2-40B4-BE49-F238E27FC236}">
                <a16:creationId xmlns:a16="http://schemas.microsoft.com/office/drawing/2014/main" id="{943EE11D-D2AE-40B0-B5FC-8B04202284E0}"/>
              </a:ext>
            </a:extLst>
          </p:cNvPr>
          <p:cNvSpPr>
            <a:spLocks noGrp="1"/>
          </p:cNvSpPr>
          <p:nvPr>
            <p:ph idx="1"/>
          </p:nvPr>
        </p:nvSpPr>
        <p:spPr/>
        <p:txBody>
          <a:bodyPr>
            <a:normAutofit/>
          </a:bodyPr>
          <a:lstStyle/>
          <a:p>
            <a:pPr>
              <a:buFontTx/>
              <a:buChar char="-"/>
            </a:pPr>
            <a:endParaRPr lang="hu-HU" sz="1800" dirty="0"/>
          </a:p>
          <a:p>
            <a:pPr>
              <a:buFontTx/>
              <a:buChar char="-"/>
            </a:pPr>
            <a:r>
              <a:rPr lang="hu-HU" sz="1800" dirty="0"/>
              <a:t>az egyes turisztikai attrakciók esetében a látogatófolyam tervezhetővé válik</a:t>
            </a:r>
          </a:p>
          <a:p>
            <a:pPr>
              <a:buFontTx/>
              <a:buChar char="-"/>
            </a:pPr>
            <a:r>
              <a:rPr lang="hu-HU" sz="1800" dirty="0"/>
              <a:t>a látogatók igényeinek magas szintű kielégítése a magas szintű vendégelégedettséget vetíti előre, amely által nő az átlagos tartózkodási idő és a különböző „extra” szolgáltatások igénybevétele révén a fajlagos költés</a:t>
            </a:r>
          </a:p>
          <a:p>
            <a:pPr>
              <a:buFontTx/>
              <a:buChar char="-"/>
            </a:pPr>
            <a:r>
              <a:rPr lang="hu-HU" sz="1800" dirty="0"/>
              <a:t>a magasabb költés magasabb bevételhez juttatja a szolgáltatókat, amely megkönnyíti az üzemeltetést és a fenntarthatóságot, és olyan többletbevételek képződnek, amelyek további fejlesztéseket tesznek lehetővé</a:t>
            </a:r>
          </a:p>
          <a:p>
            <a:pPr>
              <a:buFontTx/>
              <a:buChar char="-"/>
            </a:pPr>
            <a:r>
              <a:rPr lang="hu-HU" sz="1800" dirty="0"/>
              <a:t>a látogatómenedzsment nem csak lokális, az adott attrakcióra irányuló hatókörű lehet, az kiterjeszthető az adott település, de akár a turisztikai desztináció szintjére is, amelynek révén nő a terület versenyképessége és megkülönböztető előnyre tehet szert az egyre erősödő piacon</a:t>
            </a:r>
          </a:p>
        </p:txBody>
      </p:sp>
    </p:spTree>
    <p:extLst>
      <p:ext uri="{BB962C8B-B14F-4D97-AF65-F5344CB8AC3E}">
        <p14:creationId xmlns:p14="http://schemas.microsoft.com/office/powerpoint/2010/main" val="34536732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4A176C4-A7BD-4A81-8F3A-F2BE538BF245}"/>
              </a:ext>
            </a:extLst>
          </p:cNvPr>
          <p:cNvSpPr>
            <a:spLocks noGrp="1"/>
          </p:cNvSpPr>
          <p:nvPr>
            <p:ph type="title"/>
          </p:nvPr>
        </p:nvSpPr>
        <p:spPr/>
        <p:txBody>
          <a:bodyPr/>
          <a:lstStyle/>
          <a:p>
            <a:r>
              <a:rPr lang="hu-HU" dirty="0"/>
              <a:t>Képzés elmaradásából fakadó veszélyek</a:t>
            </a:r>
          </a:p>
        </p:txBody>
      </p:sp>
      <p:sp>
        <p:nvSpPr>
          <p:cNvPr id="3" name="Tartalom helye 2">
            <a:extLst>
              <a:ext uri="{FF2B5EF4-FFF2-40B4-BE49-F238E27FC236}">
                <a16:creationId xmlns:a16="http://schemas.microsoft.com/office/drawing/2014/main" id="{AE063E20-69E1-49E8-86F0-DF4AD495B5D6}"/>
              </a:ext>
            </a:extLst>
          </p:cNvPr>
          <p:cNvSpPr>
            <a:spLocks noGrp="1"/>
          </p:cNvSpPr>
          <p:nvPr>
            <p:ph idx="1"/>
          </p:nvPr>
        </p:nvSpPr>
        <p:spPr/>
        <p:txBody>
          <a:bodyPr>
            <a:normAutofit/>
          </a:bodyPr>
          <a:lstStyle/>
          <a:p>
            <a:pPr marL="0" indent="0">
              <a:buNone/>
            </a:pPr>
            <a:endParaRPr lang="hu-HU" sz="1800" dirty="0"/>
          </a:p>
          <a:p>
            <a:pPr>
              <a:buFontTx/>
              <a:buChar char="-"/>
            </a:pPr>
            <a:r>
              <a:rPr lang="hu-HU" sz="1800" dirty="0"/>
              <a:t>a létesítmények napi üzemeltetésének nehézségei</a:t>
            </a:r>
          </a:p>
          <a:p>
            <a:pPr>
              <a:buFontTx/>
              <a:buChar char="-"/>
            </a:pPr>
            <a:r>
              <a:rPr lang="hu-HU" sz="1800" dirty="0"/>
              <a:t>a munkatársak motiválatlansága és ebből fakadóan a lojalitás elvesztése, majd a fluktuáció </a:t>
            </a:r>
          </a:p>
          <a:p>
            <a:pPr>
              <a:buFontTx/>
              <a:buChar char="-"/>
            </a:pPr>
            <a:r>
              <a:rPr lang="hu-HU" sz="1800" dirty="0"/>
              <a:t>versenytársaktól elmaradás és versenyképesség elveszítése, amely hosszú távon a létesítmény fenntarthatatlanságához vezet</a:t>
            </a:r>
          </a:p>
        </p:txBody>
      </p:sp>
    </p:spTree>
    <p:extLst>
      <p:ext uri="{BB962C8B-B14F-4D97-AF65-F5344CB8AC3E}">
        <p14:creationId xmlns:p14="http://schemas.microsoft.com/office/powerpoint/2010/main" val="15519766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0FF28A18-55C1-4E5C-B584-2F46C17F6F9C}"/>
              </a:ext>
            </a:extLst>
          </p:cNvPr>
          <p:cNvSpPr>
            <a:spLocks noGrp="1"/>
          </p:cNvSpPr>
          <p:nvPr>
            <p:ph idx="1"/>
          </p:nvPr>
        </p:nvSpPr>
        <p:spPr/>
        <p:txBody>
          <a:bodyPr/>
          <a:lstStyle/>
          <a:p>
            <a:pPr marL="0" indent="0" algn="ctr">
              <a:buNone/>
            </a:pPr>
            <a:endParaRPr lang="hu-HU" b="1" dirty="0"/>
          </a:p>
          <a:p>
            <a:pPr marL="0" indent="0" algn="ctr">
              <a:buNone/>
            </a:pPr>
            <a:r>
              <a:rPr lang="hu-HU" b="1" dirty="0"/>
              <a:t>VIII.</a:t>
            </a:r>
          </a:p>
          <a:p>
            <a:pPr marL="0" indent="0" algn="ctr">
              <a:buNone/>
            </a:pPr>
            <a:r>
              <a:rPr lang="hu-HU" dirty="0"/>
              <a:t>Összefoglalás</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https://kepezz.hu/VideoLibraryArticle/Details/11</a:t>
            </a:r>
            <a:r>
              <a:rPr lang="hu-HU" sz="1800" dirty="0"/>
              <a:t>  (regisztráció után)</a:t>
            </a:r>
          </a:p>
          <a:p>
            <a:pPr marL="0" indent="0" algn="ctr">
              <a:buNone/>
            </a:pPr>
            <a:endParaRPr lang="hu-HU" dirty="0"/>
          </a:p>
        </p:txBody>
      </p:sp>
    </p:spTree>
    <p:extLst>
      <p:ext uri="{BB962C8B-B14F-4D97-AF65-F5344CB8AC3E}">
        <p14:creationId xmlns:p14="http://schemas.microsoft.com/office/powerpoint/2010/main" val="7027085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0D5FEB9-D724-44BE-B41F-CC0482248BC1}"/>
              </a:ext>
            </a:extLst>
          </p:cNvPr>
          <p:cNvSpPr>
            <a:spLocks noGrp="1"/>
          </p:cNvSpPr>
          <p:nvPr>
            <p:ph type="title"/>
          </p:nvPr>
        </p:nvSpPr>
        <p:spPr/>
        <p:txBody>
          <a:bodyPr/>
          <a:lstStyle/>
          <a:p>
            <a:r>
              <a:rPr lang="hu-HU" dirty="0"/>
              <a:t>összefoglalás</a:t>
            </a:r>
          </a:p>
        </p:txBody>
      </p:sp>
      <p:sp>
        <p:nvSpPr>
          <p:cNvPr id="3" name="Tartalom helye 2">
            <a:extLst>
              <a:ext uri="{FF2B5EF4-FFF2-40B4-BE49-F238E27FC236}">
                <a16:creationId xmlns:a16="http://schemas.microsoft.com/office/drawing/2014/main" id="{C7C90AD6-8276-4080-9D61-FA09FAC7D303}"/>
              </a:ext>
            </a:extLst>
          </p:cNvPr>
          <p:cNvSpPr>
            <a:spLocks noGrp="1"/>
          </p:cNvSpPr>
          <p:nvPr>
            <p:ph idx="1"/>
          </p:nvPr>
        </p:nvSpPr>
        <p:spPr/>
        <p:txBody>
          <a:bodyPr>
            <a:normAutofit/>
          </a:bodyPr>
          <a:lstStyle/>
          <a:p>
            <a:pPr marL="0" indent="0" algn="ctr">
              <a:buNone/>
            </a:pPr>
            <a:r>
              <a:rPr lang="hu-HU" sz="1800" dirty="0"/>
              <a:t>A turizmusban dolgozó vállalkozások célja a profit maximalizálása és az elérhető legkedvezőbb jövedelmezőség. Ennek eszközei a turisztikai kínálat elemei, amelyek közül a turisztikai attrakciók jelentik az esetek többségében a szabadidős célú utazások legfőbb motivációját az utazási döntésben.</a:t>
            </a:r>
          </a:p>
          <a:p>
            <a:pPr marL="0" indent="0" algn="ctr">
              <a:buNone/>
            </a:pPr>
            <a:endParaRPr lang="hu-HU" sz="1800" dirty="0"/>
          </a:p>
          <a:p>
            <a:pPr marL="0" indent="0" algn="ctr">
              <a:buNone/>
            </a:pPr>
            <a:r>
              <a:rPr lang="hu-HU" sz="1800" dirty="0"/>
              <a:t>Turisztikai attrakció gyakorlatilag bármely, a turizmus szolgálatában álló létesítmény lehet.</a:t>
            </a:r>
          </a:p>
          <a:p>
            <a:pPr marL="0" indent="0" algn="ctr">
              <a:buNone/>
            </a:pPr>
            <a:endParaRPr lang="hu-HU" sz="1800" dirty="0"/>
          </a:p>
          <a:p>
            <a:pPr marL="0" indent="0" algn="ctr">
              <a:buNone/>
            </a:pPr>
            <a:r>
              <a:rPr lang="hu-HU" sz="1800" dirty="0"/>
              <a:t>Az egyes képzések sikerességét 3 kulcstényező betartása jelenti: a képzések </a:t>
            </a:r>
            <a:r>
              <a:rPr lang="hu-HU" sz="1800" dirty="0" err="1"/>
              <a:t>testreszabása</a:t>
            </a:r>
            <a:r>
              <a:rPr lang="hu-HU" sz="1800" dirty="0"/>
              <a:t>, a hiányosságok feltárása, illetve a tudás ismétlése, amely utóbbi akkor a legutóbbi trendeknek megfelelően akkor a legsikeresebb, ha az </a:t>
            </a:r>
            <a:r>
              <a:rPr lang="hu-HU" sz="1800" dirty="0" err="1"/>
              <a:t>gemifikált</a:t>
            </a:r>
            <a:r>
              <a:rPr lang="hu-HU" sz="1800" dirty="0"/>
              <a:t> formában történik.</a:t>
            </a:r>
          </a:p>
          <a:p>
            <a:pPr marL="0" indent="0" algn="just">
              <a:buNone/>
            </a:pPr>
            <a:endParaRPr lang="hu-HU" sz="1600" dirty="0"/>
          </a:p>
          <a:p>
            <a:pPr marL="0" indent="0" algn="just">
              <a:buNone/>
            </a:pPr>
            <a:endParaRPr lang="hu-HU" sz="1600" dirty="0"/>
          </a:p>
        </p:txBody>
      </p:sp>
    </p:spTree>
    <p:extLst>
      <p:ext uri="{BB962C8B-B14F-4D97-AF65-F5344CB8AC3E}">
        <p14:creationId xmlns:p14="http://schemas.microsoft.com/office/powerpoint/2010/main" val="634141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1043608" y="908720"/>
            <a:ext cx="5355704" cy="1656184"/>
          </a:xfrm>
        </p:spPr>
        <p:txBody>
          <a:bodyPr/>
          <a:lstStyle/>
          <a:p>
            <a:r>
              <a:rPr lang="hu-HU" sz="2000" dirty="0"/>
              <a:t>Részletes tájékoztatásért látogasson el a </a:t>
            </a:r>
            <a:r>
              <a:rPr lang="hu-HU" sz="2000" dirty="0">
                <a:hlinkClick r:id="rId4"/>
              </a:rPr>
              <a:t>www.kepezz.hu</a:t>
            </a:r>
            <a:r>
              <a:rPr lang="hu-HU" sz="2000" dirty="0"/>
              <a:t> oldalra</a:t>
            </a:r>
            <a:br>
              <a:rPr lang="hu-HU" dirty="0"/>
            </a:br>
            <a:br>
              <a:rPr lang="hu-HU" dirty="0"/>
            </a:br>
            <a:br>
              <a:rPr lang="hu-HU" dirty="0"/>
            </a:br>
            <a:r>
              <a:rPr lang="hu-HU" sz="2000" dirty="0"/>
              <a:t>MAGYAR KERESKEDELMI ÉS IPARKAMARA	</a:t>
            </a:r>
            <a:br>
              <a:rPr lang="hu-HU" sz="2000" dirty="0"/>
            </a:br>
            <a:br>
              <a:rPr lang="hu-HU" sz="2000" dirty="0"/>
            </a:br>
            <a:r>
              <a:rPr lang="hu-HU" sz="1000" dirty="0"/>
              <a:t>info.ginop617@mkik.hu		</a:t>
            </a:r>
            <a:br>
              <a:rPr lang="hu-HU" sz="1000" dirty="0"/>
            </a:br>
            <a:r>
              <a:rPr lang="hu-HU" sz="1200" dirty="0"/>
              <a:t>	</a:t>
            </a:r>
            <a:br>
              <a:rPr lang="hu-HU" sz="1000" dirty="0"/>
            </a:br>
            <a:r>
              <a:rPr lang="hu-HU" sz="1000" dirty="0"/>
              <a:t> 	</a:t>
            </a:r>
            <a:r>
              <a:rPr lang="hu-HU" sz="2000" dirty="0"/>
              <a:t>	</a:t>
            </a:r>
            <a:endParaRPr lang="hu-HU" sz="1000" dirty="0"/>
          </a:p>
        </p:txBody>
      </p:sp>
      <p:pic>
        <p:nvPicPr>
          <p:cNvPr id="4" name="Kép 3">
            <a:extLst>
              <a:ext uri="{FF2B5EF4-FFF2-40B4-BE49-F238E27FC236}">
                <a16:creationId xmlns:a16="http://schemas.microsoft.com/office/drawing/2014/main" id="{4CA0E00F-A913-486C-ACD8-EF3A827F2863}"/>
              </a:ext>
            </a:extLst>
          </p:cNvPr>
          <p:cNvPicPr>
            <a:picLocks noChangeAspect="1"/>
          </p:cNvPicPr>
          <p:nvPr/>
        </p:nvPicPr>
        <p:blipFill>
          <a:blip r:embed="rId5"/>
          <a:stretch>
            <a:fillRect/>
          </a:stretch>
        </p:blipFill>
        <p:spPr>
          <a:xfrm>
            <a:off x="899592" y="4770580"/>
            <a:ext cx="2449598" cy="788952"/>
          </a:xfrm>
          <a:prstGeom prst="rect">
            <a:avLst/>
          </a:prstGeom>
        </p:spPr>
      </p:pic>
    </p:spTree>
    <p:extLst>
      <p:ext uri="{BB962C8B-B14F-4D97-AF65-F5344CB8AC3E}">
        <p14:creationId xmlns:p14="http://schemas.microsoft.com/office/powerpoint/2010/main" val="3765528970"/>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GYE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5023</TotalTime>
  <Words>3015</Words>
  <Application>Microsoft Office PowerPoint</Application>
  <PresentationFormat>Diavetítés a képernyőre (4:3 oldalarány)</PresentationFormat>
  <Paragraphs>430</Paragraphs>
  <Slides>44</Slides>
  <Notes>3</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44</vt:i4>
      </vt:variant>
    </vt:vector>
  </HeadingPairs>
  <TitlesOfParts>
    <vt:vector size="48" baseType="lpstr">
      <vt:lpstr>Arial</vt:lpstr>
      <vt:lpstr>Calibri</vt:lpstr>
      <vt:lpstr>Calibri Light</vt:lpstr>
      <vt:lpstr>Office-téma</vt:lpstr>
      <vt:lpstr>GINOP 6.1.7-17   Munkahelyi képzések támogatása mikro-, kis- és középvállalatok és nagyvállalatok munkavállalói számára indított képzések szakmai támogató programja    </vt:lpstr>
      <vt:lpstr>  látógatómenedzsment    2021</vt:lpstr>
      <vt:lpstr>PowerPoint-bemutató</vt:lpstr>
      <vt:lpstr>Látogatómenedzsment fogalma</vt:lpstr>
      <vt:lpstr>látogatómenedzsment</vt:lpstr>
      <vt:lpstr>PowerPoint-bemutató</vt:lpstr>
      <vt:lpstr>látogatómenedzsment</vt:lpstr>
      <vt:lpstr>Eredeti és származtatott kínálat</vt:lpstr>
      <vt:lpstr>Eredeti és származtatott kínálat</vt:lpstr>
      <vt:lpstr>Turisztikai infrastruktúra</vt:lpstr>
      <vt:lpstr>A turisztikai szuprastruktúra</vt:lpstr>
      <vt:lpstr>PowerPoint-bemutató</vt:lpstr>
      <vt:lpstr>A fogyasztói társadalom preferenciái</vt:lpstr>
      <vt:lpstr>A fogyasztói társadalom preferenciái</vt:lpstr>
      <vt:lpstr>PowerPoint-bemutató</vt:lpstr>
      <vt:lpstr>Attrakciómenedzsment és látogatómenedzsment kapcsolata</vt:lpstr>
      <vt:lpstr>Megelőző feladatok</vt:lpstr>
      <vt:lpstr>Infrastrukturális feltételek</vt:lpstr>
      <vt:lpstr>Látogatómenedzsment feladatai</vt:lpstr>
      <vt:lpstr>PowerPoint-bemutató</vt:lpstr>
      <vt:lpstr>Turisztikai desztinációk és látogatómenedzsment</vt:lpstr>
      <vt:lpstr>Turisztikai desztinációk és látogatómenedzsment</vt:lpstr>
      <vt:lpstr>PowerPoint-bemutató</vt:lpstr>
      <vt:lpstr>Interpretációs terv</vt:lpstr>
      <vt:lpstr>Interpretációs terv</vt:lpstr>
      <vt:lpstr>Interpretáció alapelvei</vt:lpstr>
      <vt:lpstr>Interpretáció lépései</vt:lpstr>
      <vt:lpstr>Interpretáció lépései</vt:lpstr>
      <vt:lpstr>Interpretáció lépései</vt:lpstr>
      <vt:lpstr>Interpretáció lépései</vt:lpstr>
      <vt:lpstr>Interpretáció lépései</vt:lpstr>
      <vt:lpstr>Megközelíthetőség és elérhetőség</vt:lpstr>
      <vt:lpstr>hatásmenedzsment</vt:lpstr>
      <vt:lpstr>PowerPoint-bemutató</vt:lpstr>
      <vt:lpstr>Munkahelyi képzés jelentősége</vt:lpstr>
      <vt:lpstr>Turisztikai képzések sajátosságai</vt:lpstr>
      <vt:lpstr>Turisztikai képzések sajátosságai</vt:lpstr>
      <vt:lpstr>Szakmai elvárások</vt:lpstr>
      <vt:lpstr>Képzés javasolt felépítése</vt:lpstr>
      <vt:lpstr>Képzésből származó előnyök</vt:lpstr>
      <vt:lpstr>Képzés elmaradásából fakadó veszélyek</vt:lpstr>
      <vt:lpstr>PowerPoint-bemutató</vt:lpstr>
      <vt:lpstr>összefoglalás</vt:lpstr>
      <vt:lpstr>Részletes tájékoztatásért látogasson el a www.kepezz.hu oldalra   MAGYAR KERESKEDELMI ÉS IPARKAMARA   info.ginop617@mkik.hu        </vt:lpstr>
    </vt:vector>
  </TitlesOfParts>
  <Company>novak.adam@gmail.com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Asdfsdafa dsfasd asdf</dc:title>
  <dc:creator>Ádám Novák</dc:creator>
  <cp:lastModifiedBy>Kiss Violetta</cp:lastModifiedBy>
  <cp:revision>2141</cp:revision>
  <cp:lastPrinted>2019-09-17T07:24:41Z</cp:lastPrinted>
  <dcterms:created xsi:type="dcterms:W3CDTF">2014-03-03T11:13:53Z</dcterms:created>
  <dcterms:modified xsi:type="dcterms:W3CDTF">2021-06-10T13:56:45Z</dcterms:modified>
</cp:coreProperties>
</file>