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8" r:id="rId1"/>
  </p:sldMasterIdLst>
  <p:notesMasterIdLst>
    <p:notesMasterId r:id="rId38"/>
  </p:notesMasterIdLst>
  <p:sldIdLst>
    <p:sldId id="256" r:id="rId2"/>
    <p:sldId id="297" r:id="rId3"/>
    <p:sldId id="264" r:id="rId4"/>
    <p:sldId id="303" r:id="rId5"/>
    <p:sldId id="329" r:id="rId6"/>
    <p:sldId id="265" r:id="rId7"/>
    <p:sldId id="331" r:id="rId8"/>
    <p:sldId id="353" r:id="rId9"/>
    <p:sldId id="354" r:id="rId10"/>
    <p:sldId id="269" r:id="rId11"/>
    <p:sldId id="333" r:id="rId12"/>
    <p:sldId id="355" r:id="rId13"/>
    <p:sldId id="356" r:id="rId14"/>
    <p:sldId id="357" r:id="rId15"/>
    <p:sldId id="358" r:id="rId16"/>
    <p:sldId id="359" r:id="rId17"/>
    <p:sldId id="360" r:id="rId18"/>
    <p:sldId id="296" r:id="rId19"/>
    <p:sldId id="340" r:id="rId20"/>
    <p:sldId id="361" r:id="rId21"/>
    <p:sldId id="363" r:id="rId22"/>
    <p:sldId id="364" r:id="rId23"/>
    <p:sldId id="365" r:id="rId24"/>
    <p:sldId id="367" r:id="rId25"/>
    <p:sldId id="368" r:id="rId26"/>
    <p:sldId id="369" r:id="rId27"/>
    <p:sldId id="370" r:id="rId28"/>
    <p:sldId id="344" r:id="rId29"/>
    <p:sldId id="345" r:id="rId30"/>
    <p:sldId id="372" r:id="rId31"/>
    <p:sldId id="349" r:id="rId32"/>
    <p:sldId id="350" r:id="rId33"/>
    <p:sldId id="373" r:id="rId34"/>
    <p:sldId id="374" r:id="rId35"/>
    <p:sldId id="375" r:id="rId36"/>
    <p:sldId id="258" r:id="rId37"/>
  </p:sldIdLst>
  <p:sldSz cx="9144000" cy="6858000" type="screen4x3"/>
  <p:notesSz cx="6794500" cy="9906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0" userDrawn="1">
          <p15:clr>
            <a:srgbClr val="A4A3A4"/>
          </p15:clr>
        </p15:guide>
        <p15:guide id="2" pos="214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árpát Kinga" initials="KK" lastIdx="1" clrIdx="0">
    <p:extLst>
      <p:ext uri="{19B8F6BF-5375-455C-9EA6-DF929625EA0E}">
        <p15:presenceInfo xmlns:p15="http://schemas.microsoft.com/office/powerpoint/2012/main" userId="Kárpát Kinga" providerId="None"/>
      </p:ext>
    </p:extLst>
  </p:cmAuthor>
  <p:cmAuthor id="2" name="Kiss Violetta" initials="KV" lastIdx="1" clrIdx="1">
    <p:extLst>
      <p:ext uri="{19B8F6BF-5375-455C-9EA6-DF929625EA0E}">
        <p15:presenceInfo xmlns:p15="http://schemas.microsoft.com/office/powerpoint/2012/main" userId="S::kiss.violetta@mkik.hu::8dda6d2a-547f-4359-9dae-dec8dd7bfaaa"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349AC"/>
    <a:srgbClr val="FFFFFF"/>
    <a:srgbClr val="B9B9B9"/>
    <a:srgbClr val="541EEE"/>
    <a:srgbClr val="E0A9A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Közepesen sötét stílus 2 – 1. jelölőszín">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084" autoAdjust="0"/>
    <p:restoredTop sz="94622" autoAdjust="0"/>
  </p:normalViewPr>
  <p:slideViewPr>
    <p:cSldViewPr snapToObjects="1">
      <p:cViewPr varScale="1">
        <p:scale>
          <a:sx n="82" d="100"/>
          <a:sy n="82" d="100"/>
        </p:scale>
        <p:origin x="1728" y="5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snapToObjects="1">
      <p:cViewPr varScale="1">
        <p:scale>
          <a:sx n="86" d="100"/>
          <a:sy n="86" d="100"/>
        </p:scale>
        <p:origin x="3786" y="78"/>
      </p:cViewPr>
      <p:guideLst>
        <p:guide orient="horz" pos="3120"/>
        <p:guide pos="214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ommentAuthors" Target="commentAuthor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Élőfej helye 1"/>
          <p:cNvSpPr>
            <a:spLocks noGrp="1"/>
          </p:cNvSpPr>
          <p:nvPr>
            <p:ph type="hdr" sz="quarter"/>
          </p:nvPr>
        </p:nvSpPr>
        <p:spPr>
          <a:xfrm>
            <a:off x="1" y="0"/>
            <a:ext cx="2944283" cy="495300"/>
          </a:xfrm>
          <a:prstGeom prst="rect">
            <a:avLst/>
          </a:prstGeom>
        </p:spPr>
        <p:txBody>
          <a:bodyPr vert="horz" lIns="91294" tIns="45647" rIns="91294" bIns="45647" rtlCol="0"/>
          <a:lstStyle>
            <a:lvl1pPr algn="l">
              <a:defRPr sz="1200"/>
            </a:lvl1pPr>
          </a:lstStyle>
          <a:p>
            <a:endParaRPr lang="hu-HU"/>
          </a:p>
        </p:txBody>
      </p:sp>
      <p:sp>
        <p:nvSpPr>
          <p:cNvPr id="3" name="Dátum helye 2"/>
          <p:cNvSpPr>
            <a:spLocks noGrp="1"/>
          </p:cNvSpPr>
          <p:nvPr>
            <p:ph type="dt" idx="1"/>
          </p:nvPr>
        </p:nvSpPr>
        <p:spPr>
          <a:xfrm>
            <a:off x="3848645" y="0"/>
            <a:ext cx="2944283" cy="495300"/>
          </a:xfrm>
          <a:prstGeom prst="rect">
            <a:avLst/>
          </a:prstGeom>
        </p:spPr>
        <p:txBody>
          <a:bodyPr vert="horz" lIns="91294" tIns="45647" rIns="91294" bIns="45647" rtlCol="0"/>
          <a:lstStyle>
            <a:lvl1pPr algn="r">
              <a:defRPr sz="1200"/>
            </a:lvl1pPr>
          </a:lstStyle>
          <a:p>
            <a:fld id="{6E1230F8-2015-46AC-9C15-B08EDE877F5D}" type="datetimeFigureOut">
              <a:rPr lang="hu-HU" smtClean="0"/>
              <a:t>2021. 04. 16.</a:t>
            </a:fld>
            <a:endParaRPr lang="hu-HU"/>
          </a:p>
        </p:txBody>
      </p:sp>
      <p:sp>
        <p:nvSpPr>
          <p:cNvPr id="4" name="Diakép helye 3"/>
          <p:cNvSpPr>
            <a:spLocks noGrp="1" noRot="1" noChangeAspect="1"/>
          </p:cNvSpPr>
          <p:nvPr>
            <p:ph type="sldImg" idx="2"/>
          </p:nvPr>
        </p:nvSpPr>
        <p:spPr>
          <a:xfrm>
            <a:off x="920750" y="742950"/>
            <a:ext cx="4953000" cy="3714750"/>
          </a:xfrm>
          <a:prstGeom prst="rect">
            <a:avLst/>
          </a:prstGeom>
          <a:noFill/>
          <a:ln w="12700">
            <a:solidFill>
              <a:prstClr val="black"/>
            </a:solidFill>
          </a:ln>
        </p:spPr>
        <p:txBody>
          <a:bodyPr vert="horz" lIns="91294" tIns="45647" rIns="91294" bIns="45647" rtlCol="0" anchor="ctr"/>
          <a:lstStyle/>
          <a:p>
            <a:endParaRPr lang="hu-HU"/>
          </a:p>
        </p:txBody>
      </p:sp>
      <p:sp>
        <p:nvSpPr>
          <p:cNvPr id="5" name="Jegyzetek helye 4"/>
          <p:cNvSpPr>
            <a:spLocks noGrp="1"/>
          </p:cNvSpPr>
          <p:nvPr>
            <p:ph type="body" sz="quarter" idx="3"/>
          </p:nvPr>
        </p:nvSpPr>
        <p:spPr>
          <a:xfrm>
            <a:off x="679450" y="4705350"/>
            <a:ext cx="5435600" cy="4457700"/>
          </a:xfrm>
          <a:prstGeom prst="rect">
            <a:avLst/>
          </a:prstGeom>
        </p:spPr>
        <p:txBody>
          <a:bodyPr vert="horz" lIns="91294" tIns="45647" rIns="91294" bIns="45647" rtlCol="0"/>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6" name="Élőláb helye 5"/>
          <p:cNvSpPr>
            <a:spLocks noGrp="1"/>
          </p:cNvSpPr>
          <p:nvPr>
            <p:ph type="ftr" sz="quarter" idx="4"/>
          </p:nvPr>
        </p:nvSpPr>
        <p:spPr>
          <a:xfrm>
            <a:off x="1" y="9408981"/>
            <a:ext cx="2944283" cy="495300"/>
          </a:xfrm>
          <a:prstGeom prst="rect">
            <a:avLst/>
          </a:prstGeom>
        </p:spPr>
        <p:txBody>
          <a:bodyPr vert="horz" lIns="91294" tIns="45647" rIns="91294" bIns="45647" rtlCol="0" anchor="b"/>
          <a:lstStyle>
            <a:lvl1pPr algn="l">
              <a:defRPr sz="1200"/>
            </a:lvl1pPr>
          </a:lstStyle>
          <a:p>
            <a:endParaRPr lang="hu-HU"/>
          </a:p>
        </p:txBody>
      </p:sp>
      <p:sp>
        <p:nvSpPr>
          <p:cNvPr id="7" name="Dia számának helye 6"/>
          <p:cNvSpPr>
            <a:spLocks noGrp="1"/>
          </p:cNvSpPr>
          <p:nvPr>
            <p:ph type="sldNum" sz="quarter" idx="5"/>
          </p:nvPr>
        </p:nvSpPr>
        <p:spPr>
          <a:xfrm>
            <a:off x="3848645" y="9408981"/>
            <a:ext cx="2944283" cy="495300"/>
          </a:xfrm>
          <a:prstGeom prst="rect">
            <a:avLst/>
          </a:prstGeom>
        </p:spPr>
        <p:txBody>
          <a:bodyPr vert="horz" lIns="91294" tIns="45647" rIns="91294" bIns="45647" rtlCol="0" anchor="b"/>
          <a:lstStyle>
            <a:lvl1pPr algn="r">
              <a:defRPr sz="1200"/>
            </a:lvl1pPr>
          </a:lstStyle>
          <a:p>
            <a:fld id="{CDA5C11E-540C-488B-B718-84796C0B45F1}" type="slidenum">
              <a:rPr lang="hu-HU" smtClean="0"/>
              <a:t>‹#›</a:t>
            </a:fld>
            <a:endParaRPr lang="hu-HU"/>
          </a:p>
        </p:txBody>
      </p:sp>
    </p:spTree>
    <p:extLst>
      <p:ext uri="{BB962C8B-B14F-4D97-AF65-F5344CB8AC3E}">
        <p14:creationId xmlns:p14="http://schemas.microsoft.com/office/powerpoint/2010/main" val="40365856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a:p>
        </p:txBody>
      </p:sp>
      <p:sp>
        <p:nvSpPr>
          <p:cNvPr id="4" name="Dia számának helye 3"/>
          <p:cNvSpPr>
            <a:spLocks noGrp="1"/>
          </p:cNvSpPr>
          <p:nvPr>
            <p:ph type="sldNum" sz="quarter" idx="10"/>
          </p:nvPr>
        </p:nvSpPr>
        <p:spPr/>
        <p:txBody>
          <a:bodyPr/>
          <a:lstStyle/>
          <a:p>
            <a:fld id="{CDA5C11E-540C-488B-B718-84796C0B45F1}" type="slidenum">
              <a:rPr lang="hu-HU" smtClean="0"/>
              <a:t>1</a:t>
            </a:fld>
            <a:endParaRPr lang="hu-HU"/>
          </a:p>
        </p:txBody>
      </p:sp>
    </p:spTree>
    <p:extLst>
      <p:ext uri="{BB962C8B-B14F-4D97-AF65-F5344CB8AC3E}">
        <p14:creationId xmlns:p14="http://schemas.microsoft.com/office/powerpoint/2010/main" val="41123891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a:p>
        </p:txBody>
      </p:sp>
      <p:sp>
        <p:nvSpPr>
          <p:cNvPr id="4" name="Dia számának helye 3"/>
          <p:cNvSpPr>
            <a:spLocks noGrp="1"/>
          </p:cNvSpPr>
          <p:nvPr>
            <p:ph type="sldNum" sz="quarter" idx="10"/>
          </p:nvPr>
        </p:nvSpPr>
        <p:spPr/>
        <p:txBody>
          <a:bodyPr/>
          <a:lstStyle/>
          <a:p>
            <a:fld id="{CDA5C11E-540C-488B-B718-84796C0B45F1}" type="slidenum">
              <a:rPr lang="hu-HU" smtClean="0"/>
              <a:t>2</a:t>
            </a:fld>
            <a:endParaRPr lang="hu-HU"/>
          </a:p>
        </p:txBody>
      </p:sp>
    </p:spTree>
    <p:extLst>
      <p:ext uri="{BB962C8B-B14F-4D97-AF65-F5344CB8AC3E}">
        <p14:creationId xmlns:p14="http://schemas.microsoft.com/office/powerpoint/2010/main" val="20843262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a:p>
        </p:txBody>
      </p:sp>
      <p:sp>
        <p:nvSpPr>
          <p:cNvPr id="4" name="Dia számának helye 3"/>
          <p:cNvSpPr>
            <a:spLocks noGrp="1"/>
          </p:cNvSpPr>
          <p:nvPr>
            <p:ph type="sldNum" sz="quarter" idx="10"/>
          </p:nvPr>
        </p:nvSpPr>
        <p:spPr/>
        <p:txBody>
          <a:bodyPr/>
          <a:lstStyle/>
          <a:p>
            <a:fld id="{CDA5C11E-540C-488B-B718-84796C0B45F1}" type="slidenum">
              <a:rPr lang="hu-HU" smtClean="0"/>
              <a:t>36</a:t>
            </a:fld>
            <a:endParaRPr lang="hu-HU"/>
          </a:p>
        </p:txBody>
      </p:sp>
    </p:spTree>
    <p:extLst>
      <p:ext uri="{BB962C8B-B14F-4D97-AF65-F5344CB8AC3E}">
        <p14:creationId xmlns:p14="http://schemas.microsoft.com/office/powerpoint/2010/main" val="41123891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Címdia">
    <p:spTree>
      <p:nvGrpSpPr>
        <p:cNvPr id="1" name=""/>
        <p:cNvGrpSpPr/>
        <p:nvPr/>
      </p:nvGrpSpPr>
      <p:grpSpPr>
        <a:xfrm>
          <a:off x="0" y="0"/>
          <a:ext cx="0" cy="0"/>
          <a:chOff x="0" y="0"/>
          <a:chExt cx="0" cy="0"/>
        </a:xfrm>
      </p:grpSpPr>
      <p:sp>
        <p:nvSpPr>
          <p:cNvPr id="2" name="Cím 1"/>
          <p:cNvSpPr>
            <a:spLocks noGrp="1"/>
          </p:cNvSpPr>
          <p:nvPr>
            <p:ph type="ctrTitle"/>
          </p:nvPr>
        </p:nvSpPr>
        <p:spPr>
          <a:xfrm>
            <a:off x="685800" y="2130425"/>
            <a:ext cx="7772400" cy="1470025"/>
          </a:xfrm>
        </p:spPr>
        <p:txBody>
          <a:bodyPr/>
          <a:lstStyle/>
          <a:p>
            <a:r>
              <a:rPr lang="hu-HU"/>
              <a:t>Mintacím szerkesztése</a:t>
            </a:r>
          </a:p>
        </p:txBody>
      </p:sp>
      <p:sp>
        <p:nvSpPr>
          <p:cNvPr id="3" name="Alcím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u-HU"/>
              <a:t>Alcím mintájának szerkesztése</a:t>
            </a:r>
          </a:p>
        </p:txBody>
      </p:sp>
      <p:sp>
        <p:nvSpPr>
          <p:cNvPr id="4" name="Dátum helye 3"/>
          <p:cNvSpPr>
            <a:spLocks noGrp="1"/>
          </p:cNvSpPr>
          <p:nvPr>
            <p:ph type="dt" sz="half" idx="10"/>
          </p:nvPr>
        </p:nvSpPr>
        <p:spPr/>
        <p:txBody>
          <a:bodyPr/>
          <a:lstStyle/>
          <a:p>
            <a:fld id="{0DD05FFA-4383-4574-9830-A5FF25BE8406}" type="datetimeFigureOut">
              <a:rPr lang="hu-HU" smtClean="0"/>
              <a:t>2021. 04. 16.</a:t>
            </a:fld>
            <a:endParaRPr lang="hu-HU"/>
          </a:p>
        </p:txBody>
      </p:sp>
      <p:sp>
        <p:nvSpPr>
          <p:cNvPr id="5" name="Élőláb helye 4"/>
          <p:cNvSpPr>
            <a:spLocks noGrp="1"/>
          </p:cNvSpPr>
          <p:nvPr>
            <p:ph type="ftr" sz="quarter" idx="11"/>
          </p:nvPr>
        </p:nvSpPr>
        <p:spPr/>
        <p:txBody>
          <a:bodyPr/>
          <a:lstStyle/>
          <a:p>
            <a:endParaRPr lang="hu-HU"/>
          </a:p>
        </p:txBody>
      </p:sp>
      <p:sp>
        <p:nvSpPr>
          <p:cNvPr id="6" name="Dia számának helye 5"/>
          <p:cNvSpPr>
            <a:spLocks noGrp="1"/>
          </p:cNvSpPr>
          <p:nvPr>
            <p:ph type="sldNum" sz="quarter" idx="12"/>
          </p:nvPr>
        </p:nvSpPr>
        <p:spPr/>
        <p:txBody>
          <a:bodyPr/>
          <a:lstStyle/>
          <a:p>
            <a:fld id="{774ECFDF-B4B8-4D79-9C23-DD008FAF0A0B}" type="slidenum">
              <a:rPr lang="hu-HU" smtClean="0"/>
              <a:t>‹#›</a:t>
            </a:fld>
            <a:endParaRPr lang="hu-HU"/>
          </a:p>
        </p:txBody>
      </p:sp>
      <p:sp>
        <p:nvSpPr>
          <p:cNvPr id="7" name="Cím 1"/>
          <p:cNvSpPr txBox="1">
            <a:spLocks/>
          </p:cNvSpPr>
          <p:nvPr userDrawn="1"/>
        </p:nvSpPr>
        <p:spPr>
          <a:xfrm>
            <a:off x="447989" y="44624"/>
            <a:ext cx="4412043" cy="864096"/>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2400" b="1" kern="1200" cap="all" baseline="0">
                <a:solidFill>
                  <a:schemeClr val="bg1"/>
                </a:solidFill>
                <a:latin typeface="Arial" panose="020B0604020202020204" pitchFamily="34" charset="0"/>
                <a:ea typeface="+mj-ea"/>
                <a:cs typeface="Arial" panose="020B0604020202020204" pitchFamily="34" charset="0"/>
              </a:defRPr>
            </a:lvl1pPr>
          </a:lstStyle>
          <a:p>
            <a:r>
              <a:rPr lang="hu-HU"/>
              <a:t>Mintacím szerkesztése</a:t>
            </a:r>
          </a:p>
        </p:txBody>
      </p:sp>
    </p:spTree>
    <p:extLst>
      <p:ext uri="{BB962C8B-B14F-4D97-AF65-F5344CB8AC3E}">
        <p14:creationId xmlns:p14="http://schemas.microsoft.com/office/powerpoint/2010/main" val="38052360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Cím és tartalom">
    <p:spTree>
      <p:nvGrpSpPr>
        <p:cNvPr id="1" name=""/>
        <p:cNvGrpSpPr/>
        <p:nvPr/>
      </p:nvGrpSpPr>
      <p:grpSpPr>
        <a:xfrm>
          <a:off x="0" y="0"/>
          <a:ext cx="0" cy="0"/>
          <a:chOff x="0" y="0"/>
          <a:chExt cx="0" cy="0"/>
        </a:xfrm>
      </p:grpSpPr>
      <p:sp>
        <p:nvSpPr>
          <p:cNvPr id="2" name="Cím 1"/>
          <p:cNvSpPr>
            <a:spLocks noGrp="1"/>
          </p:cNvSpPr>
          <p:nvPr>
            <p:ph type="title"/>
          </p:nvPr>
        </p:nvSpPr>
        <p:spPr>
          <a:xfrm>
            <a:off x="447989" y="44624"/>
            <a:ext cx="4700075" cy="936104"/>
          </a:xfrm>
        </p:spPr>
        <p:txBody>
          <a:bodyPr>
            <a:normAutofit/>
          </a:bodyPr>
          <a:lstStyle>
            <a:lvl1pPr algn="l">
              <a:defRPr sz="2400"/>
            </a:lvl1pPr>
          </a:lstStyle>
          <a:p>
            <a:r>
              <a:rPr lang="hu-HU" dirty="0"/>
              <a:t>Mintacím szerkesztése</a:t>
            </a:r>
          </a:p>
        </p:txBody>
      </p:sp>
      <p:sp>
        <p:nvSpPr>
          <p:cNvPr id="3" name="Tartalom helye 2"/>
          <p:cNvSpPr>
            <a:spLocks noGrp="1"/>
          </p:cNvSpPr>
          <p:nvPr>
            <p:ph idx="1"/>
          </p:nvPr>
        </p:nvSpPr>
        <p:spPr/>
        <p:txBody>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4" name="Dátum helye 3"/>
          <p:cNvSpPr>
            <a:spLocks noGrp="1"/>
          </p:cNvSpPr>
          <p:nvPr>
            <p:ph type="dt" sz="half" idx="10"/>
          </p:nvPr>
        </p:nvSpPr>
        <p:spPr/>
        <p:txBody>
          <a:bodyPr/>
          <a:lstStyle/>
          <a:p>
            <a:fld id="{0DD05FFA-4383-4574-9830-A5FF25BE8406}" type="datetimeFigureOut">
              <a:rPr lang="hu-HU" smtClean="0"/>
              <a:t>2021. 04. 16.</a:t>
            </a:fld>
            <a:endParaRPr lang="hu-HU"/>
          </a:p>
        </p:txBody>
      </p:sp>
      <p:sp>
        <p:nvSpPr>
          <p:cNvPr id="5" name="Élőláb helye 4"/>
          <p:cNvSpPr>
            <a:spLocks noGrp="1"/>
          </p:cNvSpPr>
          <p:nvPr>
            <p:ph type="ftr" sz="quarter" idx="11"/>
          </p:nvPr>
        </p:nvSpPr>
        <p:spPr/>
        <p:txBody>
          <a:bodyPr/>
          <a:lstStyle/>
          <a:p>
            <a:endParaRPr lang="hu-HU"/>
          </a:p>
        </p:txBody>
      </p:sp>
      <p:sp>
        <p:nvSpPr>
          <p:cNvPr id="6" name="Dia számának helye 5"/>
          <p:cNvSpPr>
            <a:spLocks noGrp="1"/>
          </p:cNvSpPr>
          <p:nvPr>
            <p:ph type="sldNum" sz="quarter" idx="12"/>
          </p:nvPr>
        </p:nvSpPr>
        <p:spPr/>
        <p:txBody>
          <a:bodyPr/>
          <a:lstStyle/>
          <a:p>
            <a:fld id="{774ECFDF-B4B8-4D79-9C23-DD008FAF0A0B}" type="slidenum">
              <a:rPr lang="hu-HU" smtClean="0"/>
              <a:t>‹#›</a:t>
            </a:fld>
            <a:endParaRPr lang="hu-HU"/>
          </a:p>
        </p:txBody>
      </p:sp>
    </p:spTree>
    <p:extLst>
      <p:ext uri="{BB962C8B-B14F-4D97-AF65-F5344CB8AC3E}">
        <p14:creationId xmlns:p14="http://schemas.microsoft.com/office/powerpoint/2010/main" val="13296148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zakaszfejléc">
    <p:spTree>
      <p:nvGrpSpPr>
        <p:cNvPr id="1" name=""/>
        <p:cNvGrpSpPr/>
        <p:nvPr/>
      </p:nvGrpSpPr>
      <p:grpSpPr>
        <a:xfrm>
          <a:off x="0" y="0"/>
          <a:ext cx="0" cy="0"/>
          <a:chOff x="0" y="0"/>
          <a:chExt cx="0" cy="0"/>
        </a:xfrm>
      </p:grpSpPr>
      <p:sp>
        <p:nvSpPr>
          <p:cNvPr id="2" name="Cím 1"/>
          <p:cNvSpPr>
            <a:spLocks noGrp="1"/>
          </p:cNvSpPr>
          <p:nvPr>
            <p:ph type="title"/>
          </p:nvPr>
        </p:nvSpPr>
        <p:spPr>
          <a:xfrm>
            <a:off x="722313" y="4406900"/>
            <a:ext cx="7772400" cy="1362075"/>
          </a:xfrm>
        </p:spPr>
        <p:txBody>
          <a:bodyPr anchor="t"/>
          <a:lstStyle>
            <a:lvl1pPr algn="l">
              <a:defRPr sz="4000" b="1" cap="all"/>
            </a:lvl1pPr>
          </a:lstStyle>
          <a:p>
            <a:r>
              <a:rPr lang="hu-HU"/>
              <a:t>Mintacím szerkesztése</a:t>
            </a:r>
          </a:p>
        </p:txBody>
      </p:sp>
      <p:sp>
        <p:nvSpPr>
          <p:cNvPr id="3" name="Szöveg hely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u-HU"/>
              <a:t>Mintaszöveg szerkesztése</a:t>
            </a:r>
          </a:p>
        </p:txBody>
      </p:sp>
      <p:sp>
        <p:nvSpPr>
          <p:cNvPr id="4" name="Dátum helye 3"/>
          <p:cNvSpPr>
            <a:spLocks noGrp="1"/>
          </p:cNvSpPr>
          <p:nvPr>
            <p:ph type="dt" sz="half" idx="10"/>
          </p:nvPr>
        </p:nvSpPr>
        <p:spPr/>
        <p:txBody>
          <a:bodyPr/>
          <a:lstStyle/>
          <a:p>
            <a:fld id="{0DD05FFA-4383-4574-9830-A5FF25BE8406}" type="datetimeFigureOut">
              <a:rPr lang="hu-HU" smtClean="0"/>
              <a:t>2021. 04. 16.</a:t>
            </a:fld>
            <a:endParaRPr lang="hu-HU"/>
          </a:p>
        </p:txBody>
      </p:sp>
      <p:sp>
        <p:nvSpPr>
          <p:cNvPr id="5" name="Élőláb helye 4"/>
          <p:cNvSpPr>
            <a:spLocks noGrp="1"/>
          </p:cNvSpPr>
          <p:nvPr>
            <p:ph type="ftr" sz="quarter" idx="11"/>
          </p:nvPr>
        </p:nvSpPr>
        <p:spPr/>
        <p:txBody>
          <a:bodyPr/>
          <a:lstStyle/>
          <a:p>
            <a:endParaRPr lang="hu-HU"/>
          </a:p>
        </p:txBody>
      </p:sp>
      <p:sp>
        <p:nvSpPr>
          <p:cNvPr id="6" name="Dia számának helye 5"/>
          <p:cNvSpPr>
            <a:spLocks noGrp="1"/>
          </p:cNvSpPr>
          <p:nvPr>
            <p:ph type="sldNum" sz="quarter" idx="12"/>
          </p:nvPr>
        </p:nvSpPr>
        <p:spPr/>
        <p:txBody>
          <a:bodyPr/>
          <a:lstStyle/>
          <a:p>
            <a:fld id="{774ECFDF-B4B8-4D79-9C23-DD008FAF0A0B}" type="slidenum">
              <a:rPr lang="hu-HU" smtClean="0"/>
              <a:t>‹#›</a:t>
            </a:fld>
            <a:endParaRPr lang="hu-HU"/>
          </a:p>
        </p:txBody>
      </p:sp>
      <p:sp>
        <p:nvSpPr>
          <p:cNvPr id="7" name="Cím 1"/>
          <p:cNvSpPr txBox="1">
            <a:spLocks/>
          </p:cNvSpPr>
          <p:nvPr userDrawn="1"/>
        </p:nvSpPr>
        <p:spPr>
          <a:xfrm>
            <a:off x="447989" y="44624"/>
            <a:ext cx="4412043" cy="864096"/>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2400" b="1" kern="1200" cap="all" baseline="0">
                <a:solidFill>
                  <a:schemeClr val="bg1"/>
                </a:solidFill>
                <a:latin typeface="Arial" panose="020B0604020202020204" pitchFamily="34" charset="0"/>
                <a:ea typeface="+mj-ea"/>
                <a:cs typeface="Arial" panose="020B0604020202020204" pitchFamily="34" charset="0"/>
              </a:defRPr>
            </a:lvl1pPr>
          </a:lstStyle>
          <a:p>
            <a:r>
              <a:rPr lang="hu-HU"/>
              <a:t>Mintacím szerkesztése</a:t>
            </a:r>
          </a:p>
        </p:txBody>
      </p:sp>
    </p:spTree>
    <p:extLst>
      <p:ext uri="{BB962C8B-B14F-4D97-AF65-F5344CB8AC3E}">
        <p14:creationId xmlns:p14="http://schemas.microsoft.com/office/powerpoint/2010/main" val="34690271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2 tartalomrész">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a:t>Mintacím szerkesztése</a:t>
            </a:r>
          </a:p>
        </p:txBody>
      </p:sp>
      <p:sp>
        <p:nvSpPr>
          <p:cNvPr id="3" name="Tartalom helye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dirty="0"/>
              <a:t>Mintaszöveg szerkesztése</a:t>
            </a:r>
          </a:p>
          <a:p>
            <a:pPr lvl="1"/>
            <a:r>
              <a:rPr lang="hu-HU" dirty="0"/>
              <a:t>Második szint</a:t>
            </a:r>
          </a:p>
          <a:p>
            <a:pPr lvl="2"/>
            <a:r>
              <a:rPr lang="hu-HU" dirty="0"/>
              <a:t>Harmadik szint</a:t>
            </a:r>
          </a:p>
          <a:p>
            <a:pPr lvl="3"/>
            <a:r>
              <a:rPr lang="hu-HU" dirty="0"/>
              <a:t>Negyedik szint</a:t>
            </a:r>
          </a:p>
          <a:p>
            <a:pPr lvl="4"/>
            <a:r>
              <a:rPr lang="hu-HU" dirty="0"/>
              <a:t>Ötödik szint</a:t>
            </a:r>
          </a:p>
        </p:txBody>
      </p:sp>
      <p:sp>
        <p:nvSpPr>
          <p:cNvPr id="4" name="Tartalom helye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5" name="Dátum helye 4"/>
          <p:cNvSpPr>
            <a:spLocks noGrp="1"/>
          </p:cNvSpPr>
          <p:nvPr>
            <p:ph type="dt" sz="half" idx="10"/>
          </p:nvPr>
        </p:nvSpPr>
        <p:spPr/>
        <p:txBody>
          <a:bodyPr/>
          <a:lstStyle/>
          <a:p>
            <a:fld id="{0DD05FFA-4383-4574-9830-A5FF25BE8406}" type="datetimeFigureOut">
              <a:rPr lang="hu-HU" smtClean="0"/>
              <a:t>2021. 04. 16.</a:t>
            </a:fld>
            <a:endParaRPr lang="hu-HU"/>
          </a:p>
        </p:txBody>
      </p:sp>
      <p:sp>
        <p:nvSpPr>
          <p:cNvPr id="6" name="Élőláb helye 5"/>
          <p:cNvSpPr>
            <a:spLocks noGrp="1"/>
          </p:cNvSpPr>
          <p:nvPr>
            <p:ph type="ftr" sz="quarter" idx="11"/>
          </p:nvPr>
        </p:nvSpPr>
        <p:spPr/>
        <p:txBody>
          <a:bodyPr/>
          <a:lstStyle/>
          <a:p>
            <a:endParaRPr lang="hu-HU"/>
          </a:p>
        </p:txBody>
      </p:sp>
      <p:sp>
        <p:nvSpPr>
          <p:cNvPr id="7" name="Dia számának helye 6"/>
          <p:cNvSpPr>
            <a:spLocks noGrp="1"/>
          </p:cNvSpPr>
          <p:nvPr>
            <p:ph type="sldNum" sz="quarter" idx="12"/>
          </p:nvPr>
        </p:nvSpPr>
        <p:spPr/>
        <p:txBody>
          <a:bodyPr/>
          <a:lstStyle/>
          <a:p>
            <a:fld id="{774ECFDF-B4B8-4D79-9C23-DD008FAF0A0B}" type="slidenum">
              <a:rPr lang="hu-HU" smtClean="0"/>
              <a:t>‹#›</a:t>
            </a:fld>
            <a:endParaRPr lang="hu-HU"/>
          </a:p>
        </p:txBody>
      </p:sp>
    </p:spTree>
    <p:extLst>
      <p:ext uri="{BB962C8B-B14F-4D97-AF65-F5344CB8AC3E}">
        <p14:creationId xmlns:p14="http://schemas.microsoft.com/office/powerpoint/2010/main" val="36345614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Összehasonlítás">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lvl1pPr>
              <a:defRPr/>
            </a:lvl1pPr>
          </a:lstStyle>
          <a:p>
            <a:r>
              <a:rPr lang="hu-HU"/>
              <a:t>Mintacím szerkesztése</a:t>
            </a:r>
          </a:p>
        </p:txBody>
      </p:sp>
      <p:sp>
        <p:nvSpPr>
          <p:cNvPr id="3" name="Szöveg hely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4" name="Tartalom helye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5" name="Szöveg hely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6" name="Tartalom helye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7" name="Dátum helye 6"/>
          <p:cNvSpPr>
            <a:spLocks noGrp="1"/>
          </p:cNvSpPr>
          <p:nvPr>
            <p:ph type="dt" sz="half" idx="10"/>
          </p:nvPr>
        </p:nvSpPr>
        <p:spPr/>
        <p:txBody>
          <a:bodyPr/>
          <a:lstStyle/>
          <a:p>
            <a:fld id="{0DD05FFA-4383-4574-9830-A5FF25BE8406}" type="datetimeFigureOut">
              <a:rPr lang="hu-HU" smtClean="0"/>
              <a:t>2021. 04. 16.</a:t>
            </a:fld>
            <a:endParaRPr lang="hu-HU"/>
          </a:p>
        </p:txBody>
      </p:sp>
      <p:sp>
        <p:nvSpPr>
          <p:cNvPr id="8" name="Élőláb helye 7"/>
          <p:cNvSpPr>
            <a:spLocks noGrp="1"/>
          </p:cNvSpPr>
          <p:nvPr>
            <p:ph type="ftr" sz="quarter" idx="11"/>
          </p:nvPr>
        </p:nvSpPr>
        <p:spPr/>
        <p:txBody>
          <a:bodyPr/>
          <a:lstStyle/>
          <a:p>
            <a:endParaRPr lang="hu-HU"/>
          </a:p>
        </p:txBody>
      </p:sp>
      <p:sp>
        <p:nvSpPr>
          <p:cNvPr id="9" name="Dia számának helye 8"/>
          <p:cNvSpPr>
            <a:spLocks noGrp="1"/>
          </p:cNvSpPr>
          <p:nvPr>
            <p:ph type="sldNum" sz="quarter" idx="12"/>
          </p:nvPr>
        </p:nvSpPr>
        <p:spPr/>
        <p:txBody>
          <a:bodyPr/>
          <a:lstStyle/>
          <a:p>
            <a:fld id="{774ECFDF-B4B8-4D79-9C23-DD008FAF0A0B}" type="slidenum">
              <a:rPr lang="hu-HU" smtClean="0"/>
              <a:t>‹#›</a:t>
            </a:fld>
            <a:endParaRPr lang="hu-HU"/>
          </a:p>
        </p:txBody>
      </p:sp>
    </p:spTree>
    <p:extLst>
      <p:ext uri="{BB962C8B-B14F-4D97-AF65-F5344CB8AC3E}">
        <p14:creationId xmlns:p14="http://schemas.microsoft.com/office/powerpoint/2010/main" val="244561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Csak cí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a:t>Mintacím szerkesztése</a:t>
            </a:r>
          </a:p>
        </p:txBody>
      </p:sp>
      <p:sp>
        <p:nvSpPr>
          <p:cNvPr id="6" name="Tartalom helye 2"/>
          <p:cNvSpPr>
            <a:spLocks noGrp="1"/>
          </p:cNvSpPr>
          <p:nvPr>
            <p:ph idx="1"/>
          </p:nvPr>
        </p:nvSpPr>
        <p:spPr>
          <a:xfrm>
            <a:off x="447989" y="1628800"/>
            <a:ext cx="5111750" cy="4691063"/>
          </a:xfrm>
        </p:spPr>
        <p:txBody>
          <a:bodyPr/>
          <a:lstStyle>
            <a:lvl1pPr>
              <a:defRPr sz="24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hu-HU" dirty="0"/>
              <a:t>Mintaszöveg szerkesztése</a:t>
            </a:r>
          </a:p>
          <a:p>
            <a:pPr lvl="1"/>
            <a:r>
              <a:rPr lang="hu-HU" dirty="0"/>
              <a:t>Második szint</a:t>
            </a:r>
          </a:p>
          <a:p>
            <a:pPr lvl="2"/>
            <a:r>
              <a:rPr lang="hu-HU" dirty="0"/>
              <a:t>Harmadik szint</a:t>
            </a:r>
          </a:p>
          <a:p>
            <a:pPr lvl="3"/>
            <a:r>
              <a:rPr lang="hu-HU" dirty="0"/>
              <a:t>Negyedik szint</a:t>
            </a:r>
          </a:p>
          <a:p>
            <a:pPr lvl="4"/>
            <a:r>
              <a:rPr lang="hu-HU" dirty="0"/>
              <a:t>Ötödik szint</a:t>
            </a:r>
          </a:p>
        </p:txBody>
      </p:sp>
      <p:sp>
        <p:nvSpPr>
          <p:cNvPr id="7" name="Kép helye 2"/>
          <p:cNvSpPr>
            <a:spLocks noGrp="1"/>
          </p:cNvSpPr>
          <p:nvPr>
            <p:ph type="pic" idx="13"/>
          </p:nvPr>
        </p:nvSpPr>
        <p:spPr>
          <a:xfrm>
            <a:off x="5724128" y="1633102"/>
            <a:ext cx="3240360" cy="469106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u-HU"/>
          </a:p>
        </p:txBody>
      </p:sp>
    </p:spTree>
    <p:extLst>
      <p:ext uri="{BB962C8B-B14F-4D97-AF65-F5344CB8AC3E}">
        <p14:creationId xmlns:p14="http://schemas.microsoft.com/office/powerpoint/2010/main" val="20861757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Tartalomrész képaláírással">
    <p:spTree>
      <p:nvGrpSpPr>
        <p:cNvPr id="1" name=""/>
        <p:cNvGrpSpPr/>
        <p:nvPr/>
      </p:nvGrpSpPr>
      <p:grpSpPr>
        <a:xfrm>
          <a:off x="0" y="0"/>
          <a:ext cx="0" cy="0"/>
          <a:chOff x="0" y="0"/>
          <a:chExt cx="0" cy="0"/>
        </a:xfrm>
      </p:grpSpPr>
      <p:sp>
        <p:nvSpPr>
          <p:cNvPr id="3" name="Tartalom helye 2"/>
          <p:cNvSpPr>
            <a:spLocks noGrp="1"/>
          </p:cNvSpPr>
          <p:nvPr>
            <p:ph idx="1"/>
          </p:nvPr>
        </p:nvSpPr>
        <p:spPr>
          <a:xfrm>
            <a:off x="3575050" y="1435100"/>
            <a:ext cx="5111750" cy="469106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u-HU"/>
              <a:t>Mintaszöveg szerkesztése</a:t>
            </a:r>
          </a:p>
          <a:p>
            <a:pPr lvl="1"/>
            <a:r>
              <a:rPr lang="hu-HU" dirty="0"/>
              <a:t>Második szint</a:t>
            </a:r>
          </a:p>
          <a:p>
            <a:pPr lvl="2"/>
            <a:r>
              <a:rPr lang="hu-HU" dirty="0"/>
              <a:t>Harmadik szint</a:t>
            </a:r>
          </a:p>
          <a:p>
            <a:pPr lvl="3"/>
            <a:r>
              <a:rPr lang="hu-HU" dirty="0"/>
              <a:t>Negyedik szint</a:t>
            </a:r>
          </a:p>
          <a:p>
            <a:pPr lvl="4"/>
            <a:r>
              <a:rPr lang="hu-HU" dirty="0"/>
              <a:t>Ötödik szint</a:t>
            </a:r>
          </a:p>
        </p:txBody>
      </p:sp>
      <p:sp>
        <p:nvSpPr>
          <p:cNvPr id="4" name="Szöveg hely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
        <p:nvSpPr>
          <p:cNvPr id="5" name="Dátum helye 4"/>
          <p:cNvSpPr>
            <a:spLocks noGrp="1"/>
          </p:cNvSpPr>
          <p:nvPr>
            <p:ph type="dt" sz="half" idx="10"/>
          </p:nvPr>
        </p:nvSpPr>
        <p:spPr/>
        <p:txBody>
          <a:bodyPr/>
          <a:lstStyle/>
          <a:p>
            <a:fld id="{0DD05FFA-4383-4574-9830-A5FF25BE8406}" type="datetimeFigureOut">
              <a:rPr lang="hu-HU" smtClean="0"/>
              <a:t>2021. 04. 16.</a:t>
            </a:fld>
            <a:endParaRPr lang="hu-HU"/>
          </a:p>
        </p:txBody>
      </p:sp>
      <p:sp>
        <p:nvSpPr>
          <p:cNvPr id="6" name="Élőláb helye 5"/>
          <p:cNvSpPr>
            <a:spLocks noGrp="1"/>
          </p:cNvSpPr>
          <p:nvPr>
            <p:ph type="ftr" sz="quarter" idx="11"/>
          </p:nvPr>
        </p:nvSpPr>
        <p:spPr/>
        <p:txBody>
          <a:bodyPr/>
          <a:lstStyle/>
          <a:p>
            <a:endParaRPr lang="hu-HU"/>
          </a:p>
        </p:txBody>
      </p:sp>
      <p:sp>
        <p:nvSpPr>
          <p:cNvPr id="7" name="Dia számának helye 6"/>
          <p:cNvSpPr>
            <a:spLocks noGrp="1"/>
          </p:cNvSpPr>
          <p:nvPr>
            <p:ph type="sldNum" sz="quarter" idx="12"/>
          </p:nvPr>
        </p:nvSpPr>
        <p:spPr/>
        <p:txBody>
          <a:bodyPr/>
          <a:lstStyle/>
          <a:p>
            <a:fld id="{774ECFDF-B4B8-4D79-9C23-DD008FAF0A0B}" type="slidenum">
              <a:rPr lang="hu-HU" smtClean="0"/>
              <a:t>‹#›</a:t>
            </a:fld>
            <a:endParaRPr lang="hu-HU"/>
          </a:p>
        </p:txBody>
      </p:sp>
      <p:sp>
        <p:nvSpPr>
          <p:cNvPr id="9" name="Cím 1"/>
          <p:cNvSpPr>
            <a:spLocks noGrp="1"/>
          </p:cNvSpPr>
          <p:nvPr>
            <p:ph type="title"/>
          </p:nvPr>
        </p:nvSpPr>
        <p:spPr>
          <a:xfrm>
            <a:off x="447989" y="44624"/>
            <a:ext cx="4412043" cy="864096"/>
          </a:xfrm>
        </p:spPr>
        <p:txBody>
          <a:bodyPr/>
          <a:lstStyle/>
          <a:p>
            <a:r>
              <a:rPr lang="hu-HU"/>
              <a:t>Mintacím szerkesztése</a:t>
            </a:r>
          </a:p>
        </p:txBody>
      </p:sp>
    </p:spTree>
    <p:extLst>
      <p:ext uri="{BB962C8B-B14F-4D97-AF65-F5344CB8AC3E}">
        <p14:creationId xmlns:p14="http://schemas.microsoft.com/office/powerpoint/2010/main" val="14287766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Kép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1792288" y="4800600"/>
            <a:ext cx="5486400" cy="566738"/>
          </a:xfrm>
        </p:spPr>
        <p:txBody>
          <a:bodyPr anchor="b"/>
          <a:lstStyle>
            <a:lvl1pPr algn="l">
              <a:defRPr sz="2000" b="1"/>
            </a:lvl1pPr>
          </a:lstStyle>
          <a:p>
            <a:r>
              <a:rPr lang="hu-HU"/>
              <a:t>Mintacím szerkesztése</a:t>
            </a:r>
          </a:p>
        </p:txBody>
      </p:sp>
      <p:sp>
        <p:nvSpPr>
          <p:cNvPr id="3" name="Kép hely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u-HU"/>
          </a:p>
        </p:txBody>
      </p:sp>
      <p:sp>
        <p:nvSpPr>
          <p:cNvPr id="4" name="Szöveg hely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
        <p:nvSpPr>
          <p:cNvPr id="5" name="Dátum helye 4"/>
          <p:cNvSpPr>
            <a:spLocks noGrp="1"/>
          </p:cNvSpPr>
          <p:nvPr>
            <p:ph type="dt" sz="half" idx="10"/>
          </p:nvPr>
        </p:nvSpPr>
        <p:spPr/>
        <p:txBody>
          <a:bodyPr/>
          <a:lstStyle/>
          <a:p>
            <a:fld id="{0DD05FFA-4383-4574-9830-A5FF25BE8406}" type="datetimeFigureOut">
              <a:rPr lang="hu-HU" smtClean="0"/>
              <a:t>2021. 04. 16.</a:t>
            </a:fld>
            <a:endParaRPr lang="hu-HU"/>
          </a:p>
        </p:txBody>
      </p:sp>
      <p:sp>
        <p:nvSpPr>
          <p:cNvPr id="6" name="Élőláb helye 5"/>
          <p:cNvSpPr>
            <a:spLocks noGrp="1"/>
          </p:cNvSpPr>
          <p:nvPr>
            <p:ph type="ftr" sz="quarter" idx="11"/>
          </p:nvPr>
        </p:nvSpPr>
        <p:spPr/>
        <p:txBody>
          <a:bodyPr/>
          <a:lstStyle/>
          <a:p>
            <a:endParaRPr lang="hu-HU"/>
          </a:p>
        </p:txBody>
      </p:sp>
      <p:sp>
        <p:nvSpPr>
          <p:cNvPr id="7" name="Dia számának helye 6"/>
          <p:cNvSpPr>
            <a:spLocks noGrp="1"/>
          </p:cNvSpPr>
          <p:nvPr>
            <p:ph type="sldNum" sz="quarter" idx="12"/>
          </p:nvPr>
        </p:nvSpPr>
        <p:spPr/>
        <p:txBody>
          <a:bodyPr/>
          <a:lstStyle/>
          <a:p>
            <a:fld id="{774ECFDF-B4B8-4D79-9C23-DD008FAF0A0B}" type="slidenum">
              <a:rPr lang="hu-HU" smtClean="0"/>
              <a:t>‹#›</a:t>
            </a:fld>
            <a:endParaRPr lang="hu-HU"/>
          </a:p>
        </p:txBody>
      </p:sp>
    </p:spTree>
    <p:extLst>
      <p:ext uri="{BB962C8B-B14F-4D97-AF65-F5344CB8AC3E}">
        <p14:creationId xmlns:p14="http://schemas.microsoft.com/office/powerpoint/2010/main" val="903494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userDrawn="1">
  <p:cSld name="Custom Layout">
    <p:spTree>
      <p:nvGrpSpPr>
        <p:cNvPr id="1" name=""/>
        <p:cNvGrpSpPr/>
        <p:nvPr/>
      </p:nvGrpSpPr>
      <p:grpSpPr>
        <a:xfrm>
          <a:off x="0" y="0"/>
          <a:ext cx="0" cy="0"/>
          <a:chOff x="0" y="0"/>
          <a:chExt cx="0" cy="0"/>
        </a:xfrm>
      </p:grpSpPr>
      <p:sp>
        <p:nvSpPr>
          <p:cNvPr id="14" name="Title 8"/>
          <p:cNvSpPr>
            <a:spLocks noGrp="1"/>
          </p:cNvSpPr>
          <p:nvPr>
            <p:ph type="title" hasCustomPrompt="1"/>
          </p:nvPr>
        </p:nvSpPr>
        <p:spPr>
          <a:xfrm>
            <a:off x="4495800" y="2286000"/>
            <a:ext cx="4419600" cy="1143000"/>
          </a:xfrm>
        </p:spPr>
        <p:txBody>
          <a:bodyPr anchor="t">
            <a:noAutofit/>
          </a:bodyPr>
          <a:lstStyle>
            <a:lvl1pPr algn="l">
              <a:defRPr sz="4400" b="1" cap="all" baseline="0">
                <a:solidFill>
                  <a:schemeClr val="bg1"/>
                </a:solidFill>
                <a:latin typeface="Arial"/>
                <a:cs typeface="Arial"/>
              </a:defRPr>
            </a:lvl1pPr>
          </a:lstStyle>
          <a:p>
            <a:r>
              <a:rPr lang="hu-HU" dirty="0"/>
              <a:t>Prezentáció Címe</a:t>
            </a:r>
            <a:endParaRPr lang="en-US" dirty="0"/>
          </a:p>
        </p:txBody>
      </p:sp>
      <p:sp>
        <p:nvSpPr>
          <p:cNvPr id="17" name="Text Placeholder 15"/>
          <p:cNvSpPr>
            <a:spLocks noGrp="1"/>
          </p:cNvSpPr>
          <p:nvPr>
            <p:ph type="body" sz="quarter" idx="10" hasCustomPrompt="1"/>
          </p:nvPr>
        </p:nvSpPr>
        <p:spPr>
          <a:xfrm>
            <a:off x="4495800" y="3886200"/>
            <a:ext cx="4343400" cy="914400"/>
          </a:xfrm>
        </p:spPr>
        <p:txBody>
          <a:bodyPr wrap="square" anchor="t"/>
          <a:lstStyle>
            <a:lvl1pPr marL="514350" indent="-514350" algn="l">
              <a:spcAft>
                <a:spcPts val="600"/>
              </a:spcAft>
              <a:buFontTx/>
              <a:buNone/>
              <a:defRPr cap="all" baseline="0">
                <a:solidFill>
                  <a:srgbClr val="FFFFFF"/>
                </a:solidFill>
                <a:latin typeface="Arial"/>
                <a:cs typeface="Arial"/>
              </a:defRPr>
            </a:lvl1pPr>
            <a:lvl2pPr>
              <a:buNone/>
              <a:defRPr/>
            </a:lvl2pPr>
          </a:lstStyle>
          <a:p>
            <a:pPr lvl="0"/>
            <a:r>
              <a:rPr lang="hu-HU" dirty="0"/>
              <a:t>Click to edit Alcím</a:t>
            </a:r>
          </a:p>
          <a:p>
            <a:pPr lvl="0"/>
            <a:endParaRPr lang="hu-H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sp>
        <p:nvSpPr>
          <p:cNvPr id="2" name="Cím helye 1"/>
          <p:cNvSpPr>
            <a:spLocks noGrp="1"/>
          </p:cNvSpPr>
          <p:nvPr>
            <p:ph type="title"/>
          </p:nvPr>
        </p:nvSpPr>
        <p:spPr>
          <a:xfrm>
            <a:off x="447989" y="44624"/>
            <a:ext cx="4412043" cy="864096"/>
          </a:xfrm>
          <a:prstGeom prst="rect">
            <a:avLst/>
          </a:prstGeom>
        </p:spPr>
        <p:txBody>
          <a:bodyPr vert="horz" lIns="91440" tIns="45720" rIns="91440" bIns="45720" rtlCol="0" anchor="ctr">
            <a:normAutofit/>
          </a:bodyPr>
          <a:lstStyle/>
          <a:p>
            <a:r>
              <a:rPr lang="hu-HU" dirty="0"/>
              <a:t>Mintacím szerkesztése</a:t>
            </a:r>
          </a:p>
        </p:txBody>
      </p:sp>
      <p:sp>
        <p:nvSpPr>
          <p:cNvPr id="3" name="Szöveg hely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hu-HU" dirty="0"/>
              <a:t>Mintaszöveg szerkesztése</a:t>
            </a:r>
          </a:p>
          <a:p>
            <a:pPr lvl="1"/>
            <a:r>
              <a:rPr lang="hu-HU" dirty="0"/>
              <a:t>Második szint</a:t>
            </a:r>
          </a:p>
          <a:p>
            <a:pPr lvl="2"/>
            <a:r>
              <a:rPr lang="hu-HU" dirty="0"/>
              <a:t>Harmadik szint</a:t>
            </a:r>
          </a:p>
          <a:p>
            <a:pPr lvl="3"/>
            <a:r>
              <a:rPr lang="hu-HU" dirty="0"/>
              <a:t>Negyedik szint</a:t>
            </a:r>
          </a:p>
          <a:p>
            <a:pPr lvl="4"/>
            <a:r>
              <a:rPr lang="hu-HU" dirty="0"/>
              <a:t>Ötödik szint</a:t>
            </a:r>
          </a:p>
        </p:txBody>
      </p:sp>
      <p:sp>
        <p:nvSpPr>
          <p:cNvPr id="4" name="Dátum hely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D05FFA-4383-4574-9830-A5FF25BE8406}" type="datetimeFigureOut">
              <a:rPr lang="hu-HU" smtClean="0"/>
              <a:t>2021. 04. 16.</a:t>
            </a:fld>
            <a:endParaRPr lang="hu-HU"/>
          </a:p>
        </p:txBody>
      </p:sp>
      <p:sp>
        <p:nvSpPr>
          <p:cNvPr id="5" name="Élőláb hely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hu-HU"/>
          </a:p>
        </p:txBody>
      </p:sp>
      <p:sp>
        <p:nvSpPr>
          <p:cNvPr id="6" name="Dia számának hely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4ECFDF-B4B8-4D79-9C23-DD008FAF0A0B}" type="slidenum">
              <a:rPr lang="hu-HU" smtClean="0"/>
              <a:t>‹#›</a:t>
            </a:fld>
            <a:endParaRPr lang="hu-HU"/>
          </a:p>
        </p:txBody>
      </p:sp>
    </p:spTree>
    <p:extLst>
      <p:ext uri="{BB962C8B-B14F-4D97-AF65-F5344CB8AC3E}">
        <p14:creationId xmlns:p14="http://schemas.microsoft.com/office/powerpoint/2010/main" val="1915082630"/>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6" r:id="rId7"/>
    <p:sldLayoutId id="2147483667" r:id="rId8"/>
    <p:sldLayoutId id="2147483670" r:id="rId9"/>
  </p:sldLayoutIdLst>
  <p:txStyles>
    <p:titleStyle>
      <a:lvl1pPr algn="l" defTabSz="914400" rtl="0" eaLnBrk="1" latinLnBrk="0" hangingPunct="1">
        <a:spcBef>
          <a:spcPct val="0"/>
        </a:spcBef>
        <a:buNone/>
        <a:defRPr sz="2400" b="1" kern="1200" cap="all" baseline="0">
          <a:solidFill>
            <a:schemeClr val="bg1"/>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hyperlink" Target="https://kepezz.hu/VideoLibraryArticle/Details/7"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kepezz.hu/VideoLibraryArticle/Details/7"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kepezz.hu/VideoLibraryArticle/Details/7"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https://upload.wikimedia.org/wikipedia/commons/thumb/7/7a/PDCA_Cycle.svg/640px-PDCA_Cycle.svg.png"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kepezz.hu/VideoLibraryArticle/Details/7"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s://kepezz.hu/VideoLibraryArticle/Details/7"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s://kepezz.hu/VideoLibraryArticle/Details/7"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hyperlink" Target="https://kepezz.hu/VideoLibraryArticle/Details/7"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hyperlink" Target="https://kepezz.hu/VideoLibraryArticle/Details/7"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9.xml"/><Relationship Id="rId5" Type="http://schemas.openxmlformats.org/officeDocument/2006/relationships/image" Target="../media/image7.png"/><Relationship Id="rId4" Type="http://schemas.openxmlformats.org/officeDocument/2006/relationships/hyperlink" Target="http://www.kepezz.hu/"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Cím 1"/>
          <p:cNvSpPr>
            <a:spLocks noGrp="1"/>
          </p:cNvSpPr>
          <p:nvPr>
            <p:ph type="title"/>
          </p:nvPr>
        </p:nvSpPr>
        <p:spPr>
          <a:xfrm>
            <a:off x="251520" y="620688"/>
            <a:ext cx="8424936" cy="3456384"/>
          </a:xfrm>
        </p:spPr>
        <p:txBody>
          <a:bodyPr/>
          <a:lstStyle/>
          <a:p>
            <a:pPr algn="ctr"/>
            <a:r>
              <a:rPr lang="hu-HU" dirty="0"/>
              <a:t>GINOP 6.1.7-17 </a:t>
            </a:r>
            <a:br>
              <a:rPr lang="hu-HU" sz="3000" dirty="0"/>
            </a:br>
            <a:br>
              <a:rPr lang="hu-HU" sz="3000" dirty="0"/>
            </a:br>
            <a:r>
              <a:rPr lang="hu-HU" sz="2800" dirty="0"/>
              <a:t>Munkahelyi képzések támogatása </a:t>
            </a:r>
            <a:r>
              <a:rPr lang="hu-HU" sz="2800" dirty="0" err="1"/>
              <a:t>mikro</a:t>
            </a:r>
            <a:r>
              <a:rPr lang="hu-HU" sz="2800" dirty="0"/>
              <a:t>-, kis- és középvállalatok és nagyvállalatok munkavállalói számára indított képzések szakmai támogató programja</a:t>
            </a:r>
            <a:br>
              <a:rPr lang="hu-HU" dirty="0"/>
            </a:br>
            <a:br>
              <a:rPr lang="hu-HU" dirty="0"/>
            </a:br>
            <a:br>
              <a:rPr lang="hu-HU" dirty="0"/>
            </a:br>
            <a:br>
              <a:rPr lang="hu-HU" dirty="0"/>
            </a:br>
            <a:endParaRPr lang="hu-HU" sz="3200" dirty="0"/>
          </a:p>
        </p:txBody>
      </p:sp>
      <p:sp>
        <p:nvSpPr>
          <p:cNvPr id="3" name="Szövegdoboz 2">
            <a:extLst>
              <a:ext uri="{FF2B5EF4-FFF2-40B4-BE49-F238E27FC236}">
                <a16:creationId xmlns:a16="http://schemas.microsoft.com/office/drawing/2014/main" id="{3F64C79F-F088-4636-942F-4B8F8C75A557}"/>
              </a:ext>
            </a:extLst>
          </p:cNvPr>
          <p:cNvSpPr txBox="1"/>
          <p:nvPr/>
        </p:nvSpPr>
        <p:spPr>
          <a:xfrm>
            <a:off x="1691680" y="4221088"/>
            <a:ext cx="4968552" cy="923330"/>
          </a:xfrm>
          <a:prstGeom prst="rect">
            <a:avLst/>
          </a:prstGeom>
          <a:noFill/>
        </p:spPr>
        <p:txBody>
          <a:bodyPr wrap="square" rtlCol="0">
            <a:spAutoFit/>
          </a:bodyPr>
          <a:lstStyle/>
          <a:p>
            <a:pPr algn="ctr"/>
            <a:r>
              <a:rPr lang="hu-HU" sz="1800" dirty="0">
                <a:solidFill>
                  <a:schemeClr val="bg1"/>
                </a:solidFill>
              </a:rPr>
              <a:t>Munkahelyi képzések </a:t>
            </a:r>
            <a:br>
              <a:rPr lang="hu-HU" sz="1800" dirty="0">
                <a:solidFill>
                  <a:schemeClr val="bg1"/>
                </a:solidFill>
              </a:rPr>
            </a:br>
            <a:r>
              <a:rPr lang="hu-HU" sz="1800" dirty="0">
                <a:solidFill>
                  <a:schemeClr val="bg1"/>
                </a:solidFill>
              </a:rPr>
              <a:t>megvalósítását segítő </a:t>
            </a:r>
            <a:br>
              <a:rPr lang="hu-HU" sz="1800" dirty="0">
                <a:solidFill>
                  <a:schemeClr val="bg1"/>
                </a:solidFill>
              </a:rPr>
            </a:br>
            <a:r>
              <a:rPr lang="hu-HU" sz="1800" dirty="0">
                <a:solidFill>
                  <a:schemeClr val="bg1"/>
                </a:solidFill>
              </a:rPr>
              <a:t>szakmai ajánlások és útmutatók</a:t>
            </a:r>
            <a:endParaRPr lang="hu-HU" dirty="0">
              <a:solidFill>
                <a:schemeClr val="bg1"/>
              </a:solidFill>
            </a:endParaRPr>
          </a:p>
        </p:txBody>
      </p:sp>
    </p:spTree>
    <p:extLst>
      <p:ext uri="{BB962C8B-B14F-4D97-AF65-F5344CB8AC3E}">
        <p14:creationId xmlns:p14="http://schemas.microsoft.com/office/powerpoint/2010/main" val="11697705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Cím 1"/>
          <p:cNvSpPr>
            <a:spLocks noGrp="1"/>
          </p:cNvSpPr>
          <p:nvPr>
            <p:ph type="title"/>
          </p:nvPr>
        </p:nvSpPr>
        <p:spPr>
          <a:xfrm>
            <a:off x="251520" y="620688"/>
            <a:ext cx="8424936" cy="3456384"/>
          </a:xfrm>
        </p:spPr>
        <p:txBody>
          <a:bodyPr/>
          <a:lstStyle/>
          <a:p>
            <a:pPr algn="ctr"/>
            <a:br>
              <a:rPr lang="hu-HU" sz="3000" dirty="0"/>
            </a:br>
            <a:br>
              <a:rPr lang="hu-HU" dirty="0"/>
            </a:br>
            <a:r>
              <a:rPr lang="hu-HU" sz="3000" dirty="0"/>
              <a:t>munkahelyi egészségvédelem és biztonság irányítási rendszer belső </a:t>
            </a:r>
            <a:r>
              <a:rPr lang="hu-HU" sz="3000" dirty="0" err="1"/>
              <a:t>auditor</a:t>
            </a:r>
            <a:r>
              <a:rPr lang="hu-HU" sz="3000" dirty="0"/>
              <a:t> képzés</a:t>
            </a:r>
            <a:br>
              <a:rPr lang="hu-HU" sz="3800" dirty="0"/>
            </a:br>
            <a:br>
              <a:rPr lang="hu-HU" sz="3800" dirty="0"/>
            </a:br>
            <a:br>
              <a:rPr lang="hu-HU" sz="3800" dirty="0"/>
            </a:br>
            <a:br>
              <a:rPr lang="hu-HU" sz="3800" dirty="0"/>
            </a:br>
            <a:br>
              <a:rPr lang="hu-HU" sz="3800" dirty="0"/>
            </a:br>
            <a:r>
              <a:rPr lang="hu-HU" sz="3200" dirty="0"/>
              <a:t>2021</a:t>
            </a:r>
          </a:p>
        </p:txBody>
      </p:sp>
      <p:sp>
        <p:nvSpPr>
          <p:cNvPr id="3" name="Szövegdoboz 2">
            <a:extLst>
              <a:ext uri="{FF2B5EF4-FFF2-40B4-BE49-F238E27FC236}">
                <a16:creationId xmlns:a16="http://schemas.microsoft.com/office/drawing/2014/main" id="{D4DBAB1F-128A-478E-AC07-D939B2318756}"/>
              </a:ext>
            </a:extLst>
          </p:cNvPr>
          <p:cNvSpPr txBox="1"/>
          <p:nvPr/>
        </p:nvSpPr>
        <p:spPr>
          <a:xfrm>
            <a:off x="1619672" y="3717032"/>
            <a:ext cx="4968552" cy="1754326"/>
          </a:xfrm>
          <a:prstGeom prst="rect">
            <a:avLst/>
          </a:prstGeom>
          <a:noFill/>
        </p:spPr>
        <p:txBody>
          <a:bodyPr wrap="square" rtlCol="0">
            <a:spAutoFit/>
          </a:bodyPr>
          <a:lstStyle/>
          <a:p>
            <a:pPr algn="ctr"/>
            <a:r>
              <a:rPr lang="hu-HU" sz="1800" dirty="0">
                <a:solidFill>
                  <a:schemeClr val="bg1"/>
                </a:solidFill>
              </a:rPr>
              <a:t>A bemutatóban hivatkozott </a:t>
            </a:r>
            <a:br>
              <a:rPr lang="hu-HU" sz="1800" dirty="0">
                <a:solidFill>
                  <a:schemeClr val="bg1"/>
                </a:solidFill>
              </a:rPr>
            </a:br>
            <a:r>
              <a:rPr lang="hu-HU" sz="1800" dirty="0">
                <a:solidFill>
                  <a:schemeClr val="bg1"/>
                </a:solidFill>
              </a:rPr>
              <a:t>szakmai anyag </a:t>
            </a:r>
            <a:br>
              <a:rPr lang="hu-HU" sz="1800" dirty="0">
                <a:solidFill>
                  <a:schemeClr val="bg1"/>
                </a:solidFill>
              </a:rPr>
            </a:br>
            <a:r>
              <a:rPr lang="hu-HU" sz="1800" dirty="0">
                <a:solidFill>
                  <a:schemeClr val="bg1"/>
                </a:solidFill>
              </a:rPr>
              <a:t>kidolgozója: </a:t>
            </a:r>
            <a:br>
              <a:rPr lang="hu-HU" sz="1800" dirty="0">
                <a:solidFill>
                  <a:schemeClr val="bg1"/>
                </a:solidFill>
              </a:rPr>
            </a:br>
            <a:r>
              <a:rPr lang="hu-HU" sz="1800" dirty="0">
                <a:solidFill>
                  <a:schemeClr val="bg1"/>
                </a:solidFill>
              </a:rPr>
              <a:t>Németh Balázs</a:t>
            </a:r>
          </a:p>
          <a:p>
            <a:pPr algn="ctr"/>
            <a:r>
              <a:rPr lang="hu-HU" dirty="0">
                <a:solidFill>
                  <a:schemeClr val="bg1"/>
                </a:solidFill>
              </a:rPr>
              <a:t>Tőzsér Katalin</a:t>
            </a:r>
            <a:br>
              <a:rPr lang="hu-HU" dirty="0">
                <a:solidFill>
                  <a:schemeClr val="bg1"/>
                </a:solidFill>
              </a:rPr>
            </a:br>
            <a:endParaRPr lang="hu-HU" dirty="0">
              <a:solidFill>
                <a:schemeClr val="bg1"/>
              </a:solidFill>
            </a:endParaRPr>
          </a:p>
        </p:txBody>
      </p:sp>
    </p:spTree>
    <p:extLst>
      <p:ext uri="{BB962C8B-B14F-4D97-AF65-F5344CB8AC3E}">
        <p14:creationId xmlns:p14="http://schemas.microsoft.com/office/powerpoint/2010/main" val="10297903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lcím 7">
            <a:extLst>
              <a:ext uri="{FF2B5EF4-FFF2-40B4-BE49-F238E27FC236}">
                <a16:creationId xmlns:a16="http://schemas.microsoft.com/office/drawing/2014/main" id="{258E1041-C55F-4EAE-BCD8-98225E25B13D}"/>
              </a:ext>
            </a:extLst>
          </p:cNvPr>
          <p:cNvSpPr>
            <a:spLocks noGrp="1"/>
          </p:cNvSpPr>
          <p:nvPr>
            <p:ph idx="1"/>
          </p:nvPr>
        </p:nvSpPr>
        <p:spPr/>
        <p:txBody>
          <a:bodyPr>
            <a:normAutofit/>
          </a:bodyPr>
          <a:lstStyle/>
          <a:p>
            <a:pPr marL="0" indent="0" algn="ctr">
              <a:buNone/>
            </a:pPr>
            <a:r>
              <a:rPr lang="hu-HU" sz="4000" dirty="0"/>
              <a:t>I. </a:t>
            </a:r>
          </a:p>
          <a:p>
            <a:pPr marL="571500" indent="-571500">
              <a:buAutoNum type="romanUcPeriod"/>
            </a:pPr>
            <a:endParaRPr lang="hu-HU" dirty="0"/>
          </a:p>
          <a:p>
            <a:pPr marL="0" indent="0" algn="ctr">
              <a:buNone/>
            </a:pPr>
            <a:r>
              <a:rPr lang="hu-HU" dirty="0"/>
              <a:t>Jogszabályi előírások és szakmai elvárások</a:t>
            </a:r>
          </a:p>
          <a:p>
            <a:endParaRPr lang="hu-HU" dirty="0"/>
          </a:p>
          <a:p>
            <a:pPr marL="0" indent="0">
              <a:buNone/>
            </a:pPr>
            <a:endParaRPr lang="hu-HU" dirty="0"/>
          </a:p>
          <a:p>
            <a:pPr marL="0" indent="0" algn="ctr">
              <a:buNone/>
            </a:pPr>
            <a:r>
              <a:rPr lang="hu-HU" sz="1500" dirty="0"/>
              <a:t>Részletes tájékoztatás: </a:t>
            </a:r>
            <a:r>
              <a:rPr lang="hu-HU" sz="1500" dirty="0">
                <a:hlinkClick r:id="rId2"/>
              </a:rPr>
              <a:t>https://kepezz.hu/VideoLibraryArticle/Details/7</a:t>
            </a:r>
            <a:endParaRPr lang="hu-HU" sz="1500" dirty="0"/>
          </a:p>
          <a:p>
            <a:pPr marL="0" indent="0" algn="ctr">
              <a:buNone/>
            </a:pPr>
            <a:r>
              <a:rPr lang="hu-HU" sz="1500" dirty="0"/>
              <a:t> (regisztráció után)</a:t>
            </a:r>
          </a:p>
          <a:p>
            <a:endParaRPr lang="hu-HU" dirty="0"/>
          </a:p>
        </p:txBody>
      </p:sp>
    </p:spTree>
    <p:extLst>
      <p:ext uri="{BB962C8B-B14F-4D97-AF65-F5344CB8AC3E}">
        <p14:creationId xmlns:p14="http://schemas.microsoft.com/office/powerpoint/2010/main" val="35316661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DA4FC924-8A82-445D-BD8E-C4617B8A228F}"/>
              </a:ext>
            </a:extLst>
          </p:cNvPr>
          <p:cNvSpPr>
            <a:spLocks noGrp="1"/>
          </p:cNvSpPr>
          <p:nvPr>
            <p:ph type="title"/>
          </p:nvPr>
        </p:nvSpPr>
        <p:spPr/>
        <p:txBody>
          <a:bodyPr>
            <a:normAutofit/>
          </a:bodyPr>
          <a:lstStyle/>
          <a:p>
            <a:r>
              <a:rPr lang="hu-HU" dirty="0"/>
              <a:t>Jogszabályi előírások</a:t>
            </a:r>
          </a:p>
        </p:txBody>
      </p:sp>
      <p:sp>
        <p:nvSpPr>
          <p:cNvPr id="3" name="Tartalom helye 2">
            <a:extLst>
              <a:ext uri="{FF2B5EF4-FFF2-40B4-BE49-F238E27FC236}">
                <a16:creationId xmlns:a16="http://schemas.microsoft.com/office/drawing/2014/main" id="{3D169DD8-AE58-4466-837F-8DA92B10EF53}"/>
              </a:ext>
            </a:extLst>
          </p:cNvPr>
          <p:cNvSpPr>
            <a:spLocks noGrp="1"/>
          </p:cNvSpPr>
          <p:nvPr>
            <p:ph idx="1"/>
          </p:nvPr>
        </p:nvSpPr>
        <p:spPr>
          <a:xfrm>
            <a:off x="457200" y="1340768"/>
            <a:ext cx="8229600" cy="4997152"/>
          </a:xfrm>
        </p:spPr>
        <p:txBody>
          <a:bodyPr>
            <a:normAutofit/>
          </a:bodyPr>
          <a:lstStyle/>
          <a:p>
            <a:pPr marL="0" indent="0">
              <a:buNone/>
            </a:pPr>
            <a:r>
              <a:rPr lang="hu-HU" sz="2000" dirty="0">
                <a:solidFill>
                  <a:srgbClr val="2349AC"/>
                </a:solidFill>
              </a:rPr>
              <a:t>A Magyarországon betartandó munkavédelmi előírásokat és </a:t>
            </a:r>
            <a:r>
              <a:rPr lang="hu-HU" sz="2000" dirty="0" err="1">
                <a:solidFill>
                  <a:srgbClr val="2349AC"/>
                </a:solidFill>
              </a:rPr>
              <a:t>követeleményeket</a:t>
            </a:r>
            <a:r>
              <a:rPr lang="hu-HU" sz="2000" dirty="0">
                <a:solidFill>
                  <a:srgbClr val="2349AC"/>
                </a:solidFill>
              </a:rPr>
              <a:t> az alábbiak szabályozzák: </a:t>
            </a:r>
          </a:p>
          <a:p>
            <a:pPr>
              <a:buFontTx/>
              <a:buChar char="-"/>
            </a:pPr>
            <a:r>
              <a:rPr lang="hu-HU" sz="1600" dirty="0"/>
              <a:t>Vonatkozó törvények</a:t>
            </a:r>
          </a:p>
          <a:p>
            <a:pPr>
              <a:buFontTx/>
              <a:buChar char="-"/>
            </a:pPr>
            <a:r>
              <a:rPr lang="hu-HU" sz="1600" dirty="0"/>
              <a:t>Kormányrendeletek</a:t>
            </a:r>
          </a:p>
          <a:p>
            <a:pPr>
              <a:buFontTx/>
              <a:buChar char="-"/>
            </a:pPr>
            <a:r>
              <a:rPr lang="hu-HU" sz="1600" dirty="0"/>
              <a:t>Miniszteri rendeletek</a:t>
            </a:r>
          </a:p>
          <a:p>
            <a:pPr>
              <a:buFontTx/>
              <a:buChar char="-"/>
            </a:pPr>
            <a:r>
              <a:rPr lang="hu-HU" sz="1600" dirty="0"/>
              <a:t>Szabványok</a:t>
            </a:r>
          </a:p>
          <a:p>
            <a:pPr>
              <a:buFontTx/>
              <a:buChar char="-"/>
            </a:pPr>
            <a:r>
              <a:rPr lang="hu-HU" sz="1600" dirty="0"/>
              <a:t>Európai Unió rendeletei</a:t>
            </a:r>
          </a:p>
          <a:p>
            <a:pPr>
              <a:buFontTx/>
              <a:buChar char="-"/>
            </a:pPr>
            <a:r>
              <a:rPr lang="hu-HU" sz="1600" dirty="0"/>
              <a:t>Nemzetközi egyezmények, irányelvek</a:t>
            </a:r>
          </a:p>
          <a:p>
            <a:pPr>
              <a:buFontTx/>
              <a:buChar char="-"/>
            </a:pPr>
            <a:r>
              <a:rPr lang="hu-HU" sz="1600" dirty="0"/>
              <a:t>Belső munkáltatói szabályzatok, utasítások</a:t>
            </a:r>
          </a:p>
          <a:p>
            <a:pPr>
              <a:buFontTx/>
              <a:buChar char="-"/>
            </a:pPr>
            <a:endParaRPr lang="hu-HU" sz="1600" dirty="0"/>
          </a:p>
          <a:p>
            <a:pPr marL="0" indent="0">
              <a:buNone/>
            </a:pPr>
            <a:endParaRPr lang="hu-HU" sz="1600" dirty="0"/>
          </a:p>
          <a:p>
            <a:pPr marL="0" indent="0">
              <a:buNone/>
            </a:pPr>
            <a:r>
              <a:rPr lang="hu-HU" sz="1600" dirty="0"/>
              <a:t>Részletes tájékoztatás: </a:t>
            </a:r>
            <a:r>
              <a:rPr lang="hu-HU" sz="1600" dirty="0">
                <a:hlinkClick r:id="rId2"/>
              </a:rPr>
              <a:t>https://kepezz.hu/VideoLibraryArticle/Details/7</a:t>
            </a:r>
            <a:r>
              <a:rPr lang="hu-HU" sz="1600" dirty="0"/>
              <a:t> (regisztráció után)</a:t>
            </a:r>
          </a:p>
          <a:p>
            <a:pPr marL="0" indent="0">
              <a:buNone/>
            </a:pPr>
            <a:endParaRPr lang="hu-HU" sz="1600" dirty="0"/>
          </a:p>
          <a:p>
            <a:pPr>
              <a:buFontTx/>
              <a:buChar char="-"/>
            </a:pPr>
            <a:endParaRPr lang="hu-HU" sz="1600" dirty="0"/>
          </a:p>
          <a:p>
            <a:pPr>
              <a:buFontTx/>
              <a:buChar char="-"/>
            </a:pPr>
            <a:endParaRPr lang="hu-HU" sz="1600" dirty="0"/>
          </a:p>
          <a:p>
            <a:pPr marL="0" indent="0">
              <a:buNone/>
            </a:pPr>
            <a:endParaRPr lang="hu-HU" sz="2000" dirty="0"/>
          </a:p>
        </p:txBody>
      </p:sp>
    </p:spTree>
    <p:extLst>
      <p:ext uri="{BB962C8B-B14F-4D97-AF65-F5344CB8AC3E}">
        <p14:creationId xmlns:p14="http://schemas.microsoft.com/office/powerpoint/2010/main" val="6234540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F87F4CA0-F469-4E44-A3BD-50D2B35549AA}"/>
              </a:ext>
            </a:extLst>
          </p:cNvPr>
          <p:cNvSpPr>
            <a:spLocks noGrp="1"/>
          </p:cNvSpPr>
          <p:nvPr>
            <p:ph type="title"/>
          </p:nvPr>
        </p:nvSpPr>
        <p:spPr/>
        <p:txBody>
          <a:bodyPr/>
          <a:lstStyle/>
          <a:p>
            <a:r>
              <a:rPr lang="hu-HU" dirty="0"/>
              <a:t>Munkavédelmi szakképesítés</a:t>
            </a:r>
          </a:p>
        </p:txBody>
      </p:sp>
      <p:sp>
        <p:nvSpPr>
          <p:cNvPr id="3" name="Tartalom helye 2">
            <a:extLst>
              <a:ext uri="{FF2B5EF4-FFF2-40B4-BE49-F238E27FC236}">
                <a16:creationId xmlns:a16="http://schemas.microsoft.com/office/drawing/2014/main" id="{7EC1AC40-AEE7-4163-BC0E-7C9FF79F86FD}"/>
              </a:ext>
            </a:extLst>
          </p:cNvPr>
          <p:cNvSpPr>
            <a:spLocks noGrp="1"/>
          </p:cNvSpPr>
          <p:nvPr>
            <p:ph idx="1"/>
          </p:nvPr>
        </p:nvSpPr>
        <p:spPr/>
        <p:txBody>
          <a:bodyPr>
            <a:normAutofit fontScale="92500" lnSpcReduction="20000"/>
          </a:bodyPr>
          <a:lstStyle/>
          <a:p>
            <a:pPr marL="0" indent="0">
              <a:buNone/>
            </a:pPr>
            <a:endParaRPr lang="hu-HU" sz="1800" dirty="0"/>
          </a:p>
          <a:p>
            <a:pPr marL="0" indent="0">
              <a:buNone/>
            </a:pPr>
            <a:endParaRPr lang="hu-HU" sz="1800" dirty="0"/>
          </a:p>
          <a:p>
            <a:pPr marL="0" indent="0">
              <a:buNone/>
            </a:pPr>
            <a:endParaRPr lang="hu-HU" sz="1800" dirty="0"/>
          </a:p>
          <a:p>
            <a:pPr marL="0" indent="0">
              <a:buNone/>
            </a:pPr>
            <a:endParaRPr lang="hu-HU" sz="1800" dirty="0"/>
          </a:p>
          <a:p>
            <a:pPr marL="0" indent="0">
              <a:buNone/>
            </a:pPr>
            <a:endParaRPr lang="hu-HU" sz="1800" dirty="0">
              <a:solidFill>
                <a:srgbClr val="0070C0"/>
              </a:solidFill>
            </a:endParaRPr>
          </a:p>
          <a:p>
            <a:pPr marL="0" indent="0">
              <a:buNone/>
            </a:pPr>
            <a:r>
              <a:rPr lang="hu-HU" sz="1800" dirty="0">
                <a:solidFill>
                  <a:srgbClr val="2349AC"/>
                </a:solidFill>
              </a:rPr>
              <a:t>A munkavédelmi szakképesítéshez kötött feladatok az alábbiak (teljesség igénye nélkül): </a:t>
            </a:r>
          </a:p>
          <a:p>
            <a:pPr>
              <a:buFontTx/>
              <a:buChar char="-"/>
            </a:pPr>
            <a:r>
              <a:rPr lang="hu-HU" sz="1600" dirty="0"/>
              <a:t>a munkavédelmi szempontú előzetes vizsgálat elvégzése</a:t>
            </a:r>
          </a:p>
          <a:p>
            <a:pPr>
              <a:buFontTx/>
              <a:buChar char="-"/>
            </a:pPr>
            <a:r>
              <a:rPr lang="hu-HU" sz="1600" dirty="0"/>
              <a:t>az időszakos biztonsági felülvizsgálat elvégzése </a:t>
            </a:r>
          </a:p>
          <a:p>
            <a:pPr>
              <a:buFontTx/>
              <a:buChar char="-"/>
            </a:pPr>
            <a:r>
              <a:rPr lang="hu-HU" sz="1600" dirty="0"/>
              <a:t>közreműködés a munkahely, egyéni védőeszköz, munkaeszköz, technológia soron kívüli ellenőrzésében</a:t>
            </a:r>
          </a:p>
          <a:p>
            <a:pPr>
              <a:buFontTx/>
              <a:buChar char="-"/>
            </a:pPr>
            <a:r>
              <a:rPr lang="hu-HU" sz="1600" dirty="0"/>
              <a:t>közreműködés mentési terv készítésében </a:t>
            </a:r>
          </a:p>
          <a:p>
            <a:pPr>
              <a:buFontTx/>
              <a:buChar char="-"/>
            </a:pPr>
            <a:r>
              <a:rPr lang="hu-HU" sz="1600" dirty="0"/>
              <a:t>a megelőzési stratégia munkabiztonsági tartalmának kidolgozása</a:t>
            </a:r>
          </a:p>
          <a:p>
            <a:pPr>
              <a:buFontTx/>
              <a:buChar char="-"/>
            </a:pPr>
            <a:r>
              <a:rPr lang="hu-HU" sz="1600" dirty="0"/>
              <a:t>közreműködés a kockázatértékelés elvégzésében, a munkavédelmi oktatásban</a:t>
            </a:r>
          </a:p>
          <a:p>
            <a:pPr>
              <a:buFontTx/>
              <a:buChar char="-"/>
            </a:pPr>
            <a:r>
              <a:rPr lang="hu-HU" sz="1600" dirty="0"/>
              <a:t>az egyéni védőeszköz juttatása belső rendjének meghatározása </a:t>
            </a:r>
          </a:p>
          <a:p>
            <a:pPr>
              <a:buFontTx/>
              <a:buChar char="-"/>
            </a:pPr>
            <a:r>
              <a:rPr lang="hu-HU" sz="1600" dirty="0"/>
              <a:t>a munkabalesetek kivizsgálása</a:t>
            </a:r>
          </a:p>
          <a:p>
            <a:pPr>
              <a:buFontTx/>
              <a:buChar char="-"/>
            </a:pPr>
            <a:r>
              <a:rPr lang="hu-HU" sz="1600" dirty="0"/>
              <a:t>a munkaegészségügyi feladatok teljesítésében szükség szerinti közreműködés </a:t>
            </a:r>
          </a:p>
          <a:p>
            <a:pPr>
              <a:buFontTx/>
              <a:buChar char="-"/>
            </a:pPr>
            <a:r>
              <a:rPr lang="hu-HU" sz="1600" dirty="0"/>
              <a:t>az építőipari koordinátori feladatok ellátása</a:t>
            </a:r>
          </a:p>
          <a:p>
            <a:pPr marL="0" indent="0">
              <a:buNone/>
            </a:pPr>
            <a:endParaRPr lang="hu-HU" sz="1800" dirty="0"/>
          </a:p>
        </p:txBody>
      </p:sp>
      <p:sp>
        <p:nvSpPr>
          <p:cNvPr id="6" name="Szövegdoboz 5">
            <a:extLst>
              <a:ext uri="{FF2B5EF4-FFF2-40B4-BE49-F238E27FC236}">
                <a16:creationId xmlns:a16="http://schemas.microsoft.com/office/drawing/2014/main" id="{0CA2A7CE-1D18-4F48-A46A-2A60718F61FD}"/>
              </a:ext>
            </a:extLst>
          </p:cNvPr>
          <p:cNvSpPr txBox="1"/>
          <p:nvPr/>
        </p:nvSpPr>
        <p:spPr>
          <a:xfrm>
            <a:off x="755576" y="1600200"/>
            <a:ext cx="7560840" cy="1200329"/>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hu-HU" dirty="0">
                <a:solidFill>
                  <a:srgbClr val="2349AC"/>
                </a:solidFill>
              </a:rPr>
              <a:t>A munkavédelemről szóló 1993. évi XCIII. törvény egyes rendelkezéseinek végrehajtásáról szóló 5/1993. (XII. 26.) MüM rendelet előírja munkavédelmi (munkabiztonsági) szakképesítéssel rendelkező szakember biztosítását.</a:t>
            </a:r>
          </a:p>
        </p:txBody>
      </p:sp>
    </p:spTree>
    <p:extLst>
      <p:ext uri="{BB962C8B-B14F-4D97-AF65-F5344CB8AC3E}">
        <p14:creationId xmlns:p14="http://schemas.microsoft.com/office/powerpoint/2010/main" val="39620631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lcím 7">
            <a:extLst>
              <a:ext uri="{FF2B5EF4-FFF2-40B4-BE49-F238E27FC236}">
                <a16:creationId xmlns:a16="http://schemas.microsoft.com/office/drawing/2014/main" id="{65741DBD-AAD9-4EB6-9655-63F2F4F5F9EF}"/>
              </a:ext>
            </a:extLst>
          </p:cNvPr>
          <p:cNvSpPr>
            <a:spLocks noGrp="1"/>
          </p:cNvSpPr>
          <p:nvPr>
            <p:ph idx="1"/>
          </p:nvPr>
        </p:nvSpPr>
        <p:spPr/>
        <p:txBody>
          <a:bodyPr>
            <a:normAutofit/>
          </a:bodyPr>
          <a:lstStyle/>
          <a:p>
            <a:pPr marL="0" indent="0" algn="ctr">
              <a:buNone/>
            </a:pPr>
            <a:r>
              <a:rPr lang="hu-HU" sz="4000" dirty="0"/>
              <a:t>II.</a:t>
            </a:r>
          </a:p>
          <a:p>
            <a:endParaRPr lang="hu-HU" dirty="0"/>
          </a:p>
          <a:p>
            <a:pPr marL="0" indent="0" algn="ctr">
              <a:buNone/>
            </a:pPr>
            <a:r>
              <a:rPr lang="hu-HU" dirty="0"/>
              <a:t>Szabványosítás, irányítási rendszerek, PDCA ciklus</a:t>
            </a:r>
          </a:p>
          <a:p>
            <a:endParaRPr lang="hu-HU" dirty="0"/>
          </a:p>
          <a:p>
            <a:pPr marL="0" indent="0">
              <a:buNone/>
            </a:pPr>
            <a:endParaRPr lang="hu-HU" dirty="0"/>
          </a:p>
          <a:p>
            <a:pPr marL="0" indent="0" algn="ctr">
              <a:buNone/>
            </a:pPr>
            <a:r>
              <a:rPr lang="hu-HU" sz="1500" dirty="0"/>
              <a:t>Részletes tájékoztatás: </a:t>
            </a:r>
            <a:r>
              <a:rPr lang="hu-HU" sz="1500" dirty="0">
                <a:hlinkClick r:id="rId2"/>
              </a:rPr>
              <a:t>https://kepezz.hu/VideoLibraryArticle/Details/7</a:t>
            </a:r>
            <a:endParaRPr lang="hu-HU" sz="1500" dirty="0"/>
          </a:p>
          <a:p>
            <a:pPr marL="0" indent="0" algn="ctr">
              <a:buNone/>
            </a:pPr>
            <a:r>
              <a:rPr lang="hu-HU" sz="1500" dirty="0"/>
              <a:t> (regisztráció után)</a:t>
            </a:r>
          </a:p>
          <a:p>
            <a:pPr marL="0" indent="0">
              <a:buNone/>
            </a:pPr>
            <a:endParaRPr lang="hu-HU" dirty="0"/>
          </a:p>
        </p:txBody>
      </p:sp>
    </p:spTree>
    <p:extLst>
      <p:ext uri="{BB962C8B-B14F-4D97-AF65-F5344CB8AC3E}">
        <p14:creationId xmlns:p14="http://schemas.microsoft.com/office/powerpoint/2010/main" val="12832219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CB21C7D2-F529-483B-BAF9-454FA216C362}"/>
              </a:ext>
            </a:extLst>
          </p:cNvPr>
          <p:cNvSpPr>
            <a:spLocks noGrp="1"/>
          </p:cNvSpPr>
          <p:nvPr>
            <p:ph type="title"/>
          </p:nvPr>
        </p:nvSpPr>
        <p:spPr/>
        <p:txBody>
          <a:bodyPr/>
          <a:lstStyle/>
          <a:p>
            <a:r>
              <a:rPr lang="hu-HU" dirty="0"/>
              <a:t>szabványosítás</a:t>
            </a:r>
          </a:p>
        </p:txBody>
      </p:sp>
      <p:sp>
        <p:nvSpPr>
          <p:cNvPr id="3" name="Tartalom helye 2">
            <a:extLst>
              <a:ext uri="{FF2B5EF4-FFF2-40B4-BE49-F238E27FC236}">
                <a16:creationId xmlns:a16="http://schemas.microsoft.com/office/drawing/2014/main" id="{8DEB118B-F815-4E56-AF19-351D5E81C0E5}"/>
              </a:ext>
            </a:extLst>
          </p:cNvPr>
          <p:cNvSpPr>
            <a:spLocks noGrp="1"/>
          </p:cNvSpPr>
          <p:nvPr>
            <p:ph idx="1"/>
          </p:nvPr>
        </p:nvSpPr>
        <p:spPr>
          <a:xfrm>
            <a:off x="539552" y="1484784"/>
            <a:ext cx="8229600" cy="4525963"/>
          </a:xfrm>
        </p:spPr>
        <p:txBody>
          <a:bodyPr>
            <a:normAutofit fontScale="92500" lnSpcReduction="10000"/>
          </a:bodyPr>
          <a:lstStyle/>
          <a:p>
            <a:pPr marL="0" indent="0">
              <a:buNone/>
            </a:pPr>
            <a:endParaRPr lang="hu-HU" sz="1800" dirty="0"/>
          </a:p>
          <a:p>
            <a:pPr marL="0" indent="0">
              <a:buNone/>
            </a:pPr>
            <a:endParaRPr lang="hu-HU" sz="1900" dirty="0">
              <a:solidFill>
                <a:srgbClr val="2349AC"/>
              </a:solidFill>
            </a:endParaRPr>
          </a:p>
          <a:p>
            <a:pPr marL="0" indent="0">
              <a:buNone/>
            </a:pPr>
            <a:endParaRPr lang="hu-HU" sz="1800" dirty="0"/>
          </a:p>
          <a:p>
            <a:pPr marL="0" indent="0">
              <a:buNone/>
            </a:pPr>
            <a:endParaRPr lang="hu-HU" sz="1800" dirty="0"/>
          </a:p>
          <a:p>
            <a:pPr marL="0" indent="0">
              <a:buNone/>
            </a:pPr>
            <a:endParaRPr lang="hu-HU" sz="1800" dirty="0"/>
          </a:p>
          <a:p>
            <a:pPr marL="0" indent="0">
              <a:buNone/>
            </a:pPr>
            <a:endParaRPr lang="hu-HU" sz="1700" dirty="0">
              <a:solidFill>
                <a:srgbClr val="2349AC"/>
              </a:solidFill>
            </a:endParaRPr>
          </a:p>
          <a:p>
            <a:pPr marL="0" indent="0">
              <a:buNone/>
            </a:pPr>
            <a:r>
              <a:rPr lang="hu-HU" sz="1700" dirty="0">
                <a:solidFill>
                  <a:srgbClr val="2349AC"/>
                </a:solidFill>
              </a:rPr>
              <a:t>Szabvány kiadása szabványosítási eljárás keretében történik, melynek célja:</a:t>
            </a:r>
          </a:p>
          <a:p>
            <a:pPr marL="0" indent="0">
              <a:buNone/>
            </a:pPr>
            <a:endParaRPr lang="hu-HU" sz="1700" dirty="0">
              <a:solidFill>
                <a:srgbClr val="2349AC"/>
              </a:solidFill>
            </a:endParaRPr>
          </a:p>
          <a:p>
            <a:pPr>
              <a:buFontTx/>
              <a:buChar char="-"/>
            </a:pPr>
            <a:r>
              <a:rPr lang="hu-HU" sz="1600" dirty="0"/>
              <a:t>kölcsönös megértés megteremtése a gazdaság szereplői között (terminológiai-, fizikai mennyiségek, termékek műszaki követelményeinek értelmezése)</a:t>
            </a:r>
          </a:p>
          <a:p>
            <a:pPr>
              <a:buFontTx/>
              <a:buChar char="-"/>
            </a:pPr>
            <a:r>
              <a:rPr lang="hu-HU" sz="1600" dirty="0"/>
              <a:t>elősegíteni az általános és ismételten alkalmazható eljárások, műszaki megoldások közrebocsátásával a termelés korszerűsítését, a szolgáltatások színvonalának javítását </a:t>
            </a:r>
          </a:p>
          <a:p>
            <a:pPr>
              <a:buFontTx/>
              <a:buChar char="-"/>
            </a:pPr>
            <a:r>
              <a:rPr lang="hu-HU" sz="1600" dirty="0"/>
              <a:t>elősegíteni a kereskedelem műszaki akadályainak elhárítását </a:t>
            </a:r>
          </a:p>
          <a:p>
            <a:pPr>
              <a:buFontTx/>
              <a:buChar char="-"/>
            </a:pPr>
            <a:r>
              <a:rPr lang="hu-HU" sz="1600" dirty="0"/>
              <a:t>elősegíteni a műszaki fejlesztés eredményeinek széles körű bevezetését </a:t>
            </a:r>
          </a:p>
          <a:p>
            <a:pPr>
              <a:buFontTx/>
              <a:buChar char="-"/>
            </a:pPr>
            <a:r>
              <a:rPr lang="hu-HU" sz="1600" dirty="0"/>
              <a:t>költségcsökkentés</a:t>
            </a:r>
          </a:p>
          <a:p>
            <a:pPr>
              <a:buFontTx/>
              <a:buChar char="-"/>
            </a:pPr>
            <a:r>
              <a:rPr lang="hu-HU" sz="1600" dirty="0"/>
              <a:t>biztonság, az élet-, az egészség- és a környezetvédelem növelés</a:t>
            </a:r>
          </a:p>
          <a:p>
            <a:pPr>
              <a:buFontTx/>
              <a:buChar char="-"/>
            </a:pPr>
            <a:r>
              <a:rPr lang="hu-HU" sz="1600" dirty="0"/>
              <a:t>fogyasztói érdekvédelem érvényesítése</a:t>
            </a:r>
            <a:endParaRPr lang="hu-HU" sz="1600" dirty="0">
              <a:solidFill>
                <a:srgbClr val="2349AC"/>
              </a:solidFill>
            </a:endParaRPr>
          </a:p>
          <a:p>
            <a:pPr marL="0" indent="0">
              <a:buNone/>
            </a:pPr>
            <a:endParaRPr lang="hu-HU" sz="1800" dirty="0"/>
          </a:p>
        </p:txBody>
      </p:sp>
      <p:sp>
        <p:nvSpPr>
          <p:cNvPr id="5" name="Szövegdoboz 4">
            <a:extLst>
              <a:ext uri="{FF2B5EF4-FFF2-40B4-BE49-F238E27FC236}">
                <a16:creationId xmlns:a16="http://schemas.microsoft.com/office/drawing/2014/main" id="{0C58ECD1-6338-4117-9DA2-105FA7C58109}"/>
              </a:ext>
            </a:extLst>
          </p:cNvPr>
          <p:cNvSpPr txBox="1"/>
          <p:nvPr/>
        </p:nvSpPr>
        <p:spPr>
          <a:xfrm>
            <a:off x="676671" y="1628800"/>
            <a:ext cx="7776864" cy="1323439"/>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just"/>
            <a:r>
              <a:rPr lang="hu-HU" sz="1600" dirty="0">
                <a:solidFill>
                  <a:srgbClr val="2349AC"/>
                </a:solidFill>
              </a:rPr>
              <a:t>A szabvány elismert szervezet által alkotott vagy jóváhagyott, közmegegyezéssel elfogadott olyan műszaki (technikai) dokumentum, amely tevékenységre vagy azok eredményére vonatkozik, és olyan általános és ismételten alkalmazható szabályokat, útmutatókat vagy jellemzőket tartalmaz, amelyek alkalmazásával a rendező hatás az adott feltételek között a legkedvezőbb. </a:t>
            </a:r>
          </a:p>
        </p:txBody>
      </p:sp>
    </p:spTree>
    <p:extLst>
      <p:ext uri="{BB962C8B-B14F-4D97-AF65-F5344CB8AC3E}">
        <p14:creationId xmlns:p14="http://schemas.microsoft.com/office/powerpoint/2010/main" val="35331039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47D4586F-27F3-4513-87D7-C0302BB75D8B}"/>
              </a:ext>
            </a:extLst>
          </p:cNvPr>
          <p:cNvSpPr>
            <a:spLocks noGrp="1"/>
          </p:cNvSpPr>
          <p:nvPr>
            <p:ph type="title"/>
          </p:nvPr>
        </p:nvSpPr>
        <p:spPr/>
        <p:txBody>
          <a:bodyPr/>
          <a:lstStyle/>
          <a:p>
            <a:r>
              <a:rPr lang="hu-HU" dirty="0"/>
              <a:t>Irányítási rendszerek</a:t>
            </a:r>
          </a:p>
        </p:txBody>
      </p:sp>
      <p:sp>
        <p:nvSpPr>
          <p:cNvPr id="3" name="Tartalom helye 2">
            <a:extLst>
              <a:ext uri="{FF2B5EF4-FFF2-40B4-BE49-F238E27FC236}">
                <a16:creationId xmlns:a16="http://schemas.microsoft.com/office/drawing/2014/main" id="{5E3151BD-E2C3-48E8-9286-F3FE173B72A1}"/>
              </a:ext>
            </a:extLst>
          </p:cNvPr>
          <p:cNvSpPr>
            <a:spLocks noGrp="1"/>
          </p:cNvSpPr>
          <p:nvPr>
            <p:ph idx="1"/>
          </p:nvPr>
        </p:nvSpPr>
        <p:spPr/>
        <p:txBody>
          <a:bodyPr>
            <a:normAutofit/>
          </a:bodyPr>
          <a:lstStyle/>
          <a:p>
            <a:pPr marL="0" indent="0">
              <a:buNone/>
            </a:pPr>
            <a:r>
              <a:rPr lang="hu-HU" sz="1800" dirty="0"/>
              <a:t>A Nemzetközi Szabványügyi Szervezet által kiadott több mint 60 irányítási rendszer alkalmazása (pl.: ISO 9001) vált elfogadottá napjaikra.</a:t>
            </a:r>
          </a:p>
          <a:p>
            <a:pPr marL="0" indent="0">
              <a:buNone/>
            </a:pPr>
            <a:endParaRPr lang="hu-HU" sz="1800" dirty="0"/>
          </a:p>
          <a:p>
            <a:pPr marL="0" indent="0">
              <a:buNone/>
            </a:pPr>
            <a:r>
              <a:rPr lang="hu-HU" sz="1800" dirty="0">
                <a:solidFill>
                  <a:srgbClr val="2349AC"/>
                </a:solidFill>
              </a:rPr>
              <a:t>Az irányítási rendszerek célja:</a:t>
            </a:r>
          </a:p>
          <a:p>
            <a:pPr marL="0" indent="0">
              <a:buNone/>
            </a:pPr>
            <a:endParaRPr lang="hu-HU" sz="1800" dirty="0">
              <a:solidFill>
                <a:srgbClr val="2349AC"/>
              </a:solidFill>
            </a:endParaRPr>
          </a:p>
          <a:p>
            <a:pPr>
              <a:buFontTx/>
              <a:buChar char="-"/>
            </a:pPr>
            <a:r>
              <a:rPr lang="hu-HU" sz="1600" dirty="0"/>
              <a:t>vállalkozása tevékenységeit, folyamatokba rendezzék</a:t>
            </a:r>
          </a:p>
          <a:p>
            <a:pPr>
              <a:buFontTx/>
              <a:buChar char="-"/>
            </a:pPr>
            <a:r>
              <a:rPr lang="hu-HU" sz="1600" dirty="0"/>
              <a:t>a folyamatokat szabályozzák</a:t>
            </a:r>
          </a:p>
          <a:p>
            <a:pPr>
              <a:buFontTx/>
              <a:buChar char="-"/>
            </a:pPr>
            <a:r>
              <a:rPr lang="hu-HU" sz="1600" dirty="0"/>
              <a:t>az elvégzett tevékenységeket és azok eredményeit dokumentálási rendszerrel igazolhatóvá, visszakereshetővé, nyomon követhetővé tegyék, • az erőforrások kihasználását növeljék</a:t>
            </a:r>
          </a:p>
          <a:p>
            <a:pPr>
              <a:buFontTx/>
              <a:buChar char="-"/>
            </a:pPr>
            <a:r>
              <a:rPr lang="hu-HU" sz="1600" dirty="0"/>
              <a:t>előírásokat és vevői elvárásokat teljesítsék</a:t>
            </a:r>
          </a:p>
          <a:p>
            <a:pPr>
              <a:buFontTx/>
              <a:buChar char="-"/>
            </a:pPr>
            <a:r>
              <a:rPr lang="hu-HU" sz="1600" dirty="0"/>
              <a:t>a vállalkozás tevékenységének kockázatait és lehetőségeik jobban kezeljék</a:t>
            </a:r>
          </a:p>
          <a:p>
            <a:pPr>
              <a:buFontTx/>
              <a:buChar char="-"/>
            </a:pPr>
            <a:r>
              <a:rPr lang="hu-HU" sz="1600" dirty="0"/>
              <a:t>ezek hatékony megvalósításával versenyelőnyt biztosítanak a versenytársakkal szemben</a:t>
            </a:r>
            <a:endParaRPr lang="hu-HU" sz="1600" dirty="0">
              <a:solidFill>
                <a:srgbClr val="2349AC"/>
              </a:solidFill>
            </a:endParaRPr>
          </a:p>
        </p:txBody>
      </p:sp>
    </p:spTree>
    <p:extLst>
      <p:ext uri="{BB962C8B-B14F-4D97-AF65-F5344CB8AC3E}">
        <p14:creationId xmlns:p14="http://schemas.microsoft.com/office/powerpoint/2010/main" val="34735276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50FA101F-A0B1-42CB-A8DD-CE6FD74BC536}"/>
              </a:ext>
            </a:extLst>
          </p:cNvPr>
          <p:cNvSpPr>
            <a:spLocks noGrp="1"/>
          </p:cNvSpPr>
          <p:nvPr>
            <p:ph type="title"/>
          </p:nvPr>
        </p:nvSpPr>
        <p:spPr/>
        <p:txBody>
          <a:bodyPr/>
          <a:lstStyle/>
          <a:p>
            <a:r>
              <a:rPr lang="hu-HU" dirty="0" err="1"/>
              <a:t>Pdca</a:t>
            </a:r>
            <a:r>
              <a:rPr lang="hu-HU" dirty="0"/>
              <a:t> ciklus</a:t>
            </a:r>
          </a:p>
        </p:txBody>
      </p:sp>
      <p:sp>
        <p:nvSpPr>
          <p:cNvPr id="3" name="Tartalom helye 2">
            <a:extLst>
              <a:ext uri="{FF2B5EF4-FFF2-40B4-BE49-F238E27FC236}">
                <a16:creationId xmlns:a16="http://schemas.microsoft.com/office/drawing/2014/main" id="{1FF5FA09-D651-419F-8C2C-FFA4CAF215D2}"/>
              </a:ext>
            </a:extLst>
          </p:cNvPr>
          <p:cNvSpPr>
            <a:spLocks noGrp="1"/>
          </p:cNvSpPr>
          <p:nvPr>
            <p:ph idx="1"/>
          </p:nvPr>
        </p:nvSpPr>
        <p:spPr>
          <a:xfrm>
            <a:off x="457200" y="1600201"/>
            <a:ext cx="8229600" cy="676672"/>
          </a:xfrm>
        </p:spPr>
        <p:txBody>
          <a:bodyPr>
            <a:normAutofit/>
          </a:bodyPr>
          <a:lstStyle/>
          <a:p>
            <a:pPr marL="0" indent="0">
              <a:buNone/>
            </a:pPr>
            <a:r>
              <a:rPr lang="hu-HU" sz="1800" dirty="0"/>
              <a:t>A PDCA-ciklus egy ismétlődő, négylépéses menedzsment módszer, amelyet a termékek és folyamatok kontrolljára és folyamatos fejlesztésére használnak.</a:t>
            </a:r>
          </a:p>
          <a:p>
            <a:pPr marL="0" indent="0">
              <a:buNone/>
            </a:pPr>
            <a:endParaRPr lang="hu-HU" sz="1800" dirty="0"/>
          </a:p>
        </p:txBody>
      </p:sp>
      <p:pic>
        <p:nvPicPr>
          <p:cNvPr id="1026" name="Picture 2">
            <a:extLst>
              <a:ext uri="{FF2B5EF4-FFF2-40B4-BE49-F238E27FC236}">
                <a16:creationId xmlns:a16="http://schemas.microsoft.com/office/drawing/2014/main" id="{798E2960-65E9-4A5B-9E33-A8491389A638}"/>
              </a:ext>
            </a:extLst>
          </p:cNvPr>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1853989" y="2729547"/>
            <a:ext cx="5436021" cy="37031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521983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lcím 4">
            <a:extLst>
              <a:ext uri="{FF2B5EF4-FFF2-40B4-BE49-F238E27FC236}">
                <a16:creationId xmlns:a16="http://schemas.microsoft.com/office/drawing/2014/main" id="{2D2AE924-5D5F-47F9-9520-825435A9526B}"/>
              </a:ext>
            </a:extLst>
          </p:cNvPr>
          <p:cNvSpPr>
            <a:spLocks noGrp="1"/>
          </p:cNvSpPr>
          <p:nvPr>
            <p:ph idx="1"/>
          </p:nvPr>
        </p:nvSpPr>
        <p:spPr/>
        <p:txBody>
          <a:bodyPr>
            <a:normAutofit/>
          </a:bodyPr>
          <a:lstStyle/>
          <a:p>
            <a:pPr marL="0" indent="0" algn="ctr">
              <a:buNone/>
            </a:pPr>
            <a:r>
              <a:rPr lang="hu-HU" sz="4000" dirty="0"/>
              <a:t>III.</a:t>
            </a:r>
          </a:p>
          <a:p>
            <a:endParaRPr lang="hu-HU" sz="4000" dirty="0"/>
          </a:p>
          <a:p>
            <a:pPr marL="0" indent="0" algn="ctr">
              <a:buNone/>
            </a:pPr>
            <a:r>
              <a:rPr lang="hu-HU" dirty="0"/>
              <a:t>Munkahelyi egészségvédelem és biztonságos irányítási rendszer (MEBIR)</a:t>
            </a:r>
          </a:p>
          <a:p>
            <a:pPr marL="0" indent="0">
              <a:buNone/>
            </a:pPr>
            <a:endParaRPr lang="hu-HU" b="1" dirty="0"/>
          </a:p>
          <a:p>
            <a:pPr marL="0" indent="0">
              <a:buNone/>
            </a:pPr>
            <a:endParaRPr lang="hu-HU" b="1" dirty="0"/>
          </a:p>
          <a:p>
            <a:pPr marL="0" indent="0" algn="ctr">
              <a:buNone/>
            </a:pPr>
            <a:r>
              <a:rPr lang="hu-HU" sz="1500" dirty="0"/>
              <a:t>Részletes tájékoztatás: </a:t>
            </a:r>
            <a:r>
              <a:rPr lang="hu-HU" sz="1500" dirty="0">
                <a:hlinkClick r:id="rId2"/>
              </a:rPr>
              <a:t>https://kepezz.hu/VideoLibraryArticle/Details/7</a:t>
            </a:r>
            <a:endParaRPr lang="hu-HU" sz="1500" dirty="0"/>
          </a:p>
          <a:p>
            <a:pPr marL="0" indent="0" algn="ctr">
              <a:buNone/>
            </a:pPr>
            <a:r>
              <a:rPr lang="hu-HU" sz="1500" dirty="0"/>
              <a:t> (regisztráció után)</a:t>
            </a:r>
          </a:p>
          <a:p>
            <a:endParaRPr lang="hu-HU" sz="1500" b="1" dirty="0"/>
          </a:p>
          <a:p>
            <a:endParaRPr lang="hu-HU" b="1" dirty="0"/>
          </a:p>
        </p:txBody>
      </p:sp>
    </p:spTree>
    <p:extLst>
      <p:ext uri="{BB962C8B-B14F-4D97-AF65-F5344CB8AC3E}">
        <p14:creationId xmlns:p14="http://schemas.microsoft.com/office/powerpoint/2010/main" val="27128823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21358CB2-2231-4125-8CDE-B74F60448A46}"/>
              </a:ext>
            </a:extLst>
          </p:cNvPr>
          <p:cNvSpPr>
            <a:spLocks noGrp="1"/>
          </p:cNvSpPr>
          <p:nvPr>
            <p:ph type="title"/>
          </p:nvPr>
        </p:nvSpPr>
        <p:spPr/>
        <p:txBody>
          <a:bodyPr/>
          <a:lstStyle/>
          <a:p>
            <a:r>
              <a:rPr lang="hu-HU" dirty="0" err="1"/>
              <a:t>mebir</a:t>
            </a:r>
            <a:endParaRPr lang="hu-HU" dirty="0"/>
          </a:p>
        </p:txBody>
      </p:sp>
      <p:sp>
        <p:nvSpPr>
          <p:cNvPr id="3" name="Tartalom helye 2">
            <a:extLst>
              <a:ext uri="{FF2B5EF4-FFF2-40B4-BE49-F238E27FC236}">
                <a16:creationId xmlns:a16="http://schemas.microsoft.com/office/drawing/2014/main" id="{9915A667-1DF9-4362-885D-ACE9BBABD543}"/>
              </a:ext>
            </a:extLst>
          </p:cNvPr>
          <p:cNvSpPr>
            <a:spLocks noGrp="1"/>
          </p:cNvSpPr>
          <p:nvPr>
            <p:ph idx="1"/>
          </p:nvPr>
        </p:nvSpPr>
        <p:spPr/>
        <p:txBody>
          <a:bodyPr>
            <a:normAutofit/>
          </a:bodyPr>
          <a:lstStyle/>
          <a:p>
            <a:pPr>
              <a:buFontTx/>
              <a:buChar char="-"/>
            </a:pPr>
            <a:r>
              <a:rPr lang="hu-HU" sz="1800" dirty="0"/>
              <a:t>a Brit Szabványügyi Hivatal (BSI) által került először kiadásra a Munkahelyi Egészségvédelem és Biztonság Irányítási Rendszer (angol nyelven OHSAS) 1999-ben, mint a BS 18001 jelzetű szabvány</a:t>
            </a:r>
          </a:p>
          <a:p>
            <a:pPr>
              <a:buFontTx/>
              <a:buChar char="-"/>
            </a:pPr>
            <a:r>
              <a:rPr lang="hu-HU" sz="1800" dirty="0"/>
              <a:t>2007-ben megújították, hogy összehangolják az ISO szabványokkal, köztük az ISO 14001-el</a:t>
            </a:r>
          </a:p>
          <a:p>
            <a:pPr>
              <a:buFontTx/>
              <a:buChar char="-"/>
            </a:pPr>
            <a:r>
              <a:rPr lang="hu-HU" sz="1800" dirty="0">
                <a:solidFill>
                  <a:srgbClr val="2349AC"/>
                </a:solidFill>
              </a:rPr>
              <a:t>magyar változatban is megjelentek 2003-ban illetve 2008-ban MSZ 28001 (MEBIR) jelöléssel</a:t>
            </a:r>
          </a:p>
          <a:p>
            <a:pPr>
              <a:buFontTx/>
              <a:buChar char="-"/>
            </a:pPr>
            <a:r>
              <a:rPr lang="hu-HU" sz="1800" dirty="0">
                <a:solidFill>
                  <a:srgbClr val="2349AC"/>
                </a:solidFill>
              </a:rPr>
              <a:t>munkahelyi egészségvédelem és biztonság irányítási rendszer szabvány 2018. március 12- én jelent meg több éves előkészítés után, már a Nemzetközi Szabványügyi Szervezet által, ISO 45001:2018 jelöléssel</a:t>
            </a:r>
          </a:p>
          <a:p>
            <a:pPr>
              <a:buFontTx/>
              <a:buChar char="-"/>
            </a:pPr>
            <a:r>
              <a:rPr lang="hu-HU" sz="1800" dirty="0">
                <a:solidFill>
                  <a:srgbClr val="2349AC"/>
                </a:solidFill>
              </a:rPr>
              <a:t>a szabványt hazánkban az MSZ ISO 45001:2018 néven jelölik</a:t>
            </a:r>
          </a:p>
          <a:p>
            <a:pPr>
              <a:buFontTx/>
              <a:buChar char="-"/>
            </a:pPr>
            <a:r>
              <a:rPr lang="hu-HU" sz="1800" dirty="0">
                <a:solidFill>
                  <a:srgbClr val="2349AC"/>
                </a:solidFill>
              </a:rPr>
              <a:t>A MEBIR tanúsítvánnyal rendelkező szervezeteknek 2021. márciusáig szükséges átállni az új szabvány változatra </a:t>
            </a:r>
          </a:p>
          <a:p>
            <a:pPr>
              <a:buFontTx/>
              <a:buChar char="-"/>
            </a:pPr>
            <a:endParaRPr lang="hu-HU" sz="1600" dirty="0">
              <a:solidFill>
                <a:srgbClr val="2349AC"/>
              </a:solidFill>
            </a:endParaRPr>
          </a:p>
          <a:p>
            <a:pPr>
              <a:buFontTx/>
              <a:buChar char="-"/>
            </a:pPr>
            <a:endParaRPr lang="hu-HU" sz="1800" dirty="0"/>
          </a:p>
        </p:txBody>
      </p:sp>
    </p:spTree>
    <p:extLst>
      <p:ext uri="{BB962C8B-B14F-4D97-AF65-F5344CB8AC3E}">
        <p14:creationId xmlns:p14="http://schemas.microsoft.com/office/powerpoint/2010/main" val="3093588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CB752ABC-9BB7-45B1-93FB-7C8471160F68}"/>
              </a:ext>
            </a:extLst>
          </p:cNvPr>
          <p:cNvSpPr>
            <a:spLocks noGrp="1"/>
          </p:cNvSpPr>
          <p:nvPr>
            <p:ph type="title"/>
          </p:nvPr>
        </p:nvSpPr>
        <p:spPr/>
        <p:txBody>
          <a:bodyPr/>
          <a:lstStyle/>
          <a:p>
            <a:r>
              <a:rPr lang="hu-HU" dirty="0" err="1"/>
              <a:t>mebir</a:t>
            </a:r>
            <a:endParaRPr lang="hu-HU" dirty="0"/>
          </a:p>
        </p:txBody>
      </p:sp>
      <p:sp>
        <p:nvSpPr>
          <p:cNvPr id="3" name="Tartalom helye 2">
            <a:extLst>
              <a:ext uri="{FF2B5EF4-FFF2-40B4-BE49-F238E27FC236}">
                <a16:creationId xmlns:a16="http://schemas.microsoft.com/office/drawing/2014/main" id="{04AE5358-4514-478E-B5E7-6E94F4947832}"/>
              </a:ext>
            </a:extLst>
          </p:cNvPr>
          <p:cNvSpPr>
            <a:spLocks noGrp="1"/>
          </p:cNvSpPr>
          <p:nvPr>
            <p:ph idx="1"/>
          </p:nvPr>
        </p:nvSpPr>
        <p:spPr/>
        <p:txBody>
          <a:bodyPr/>
          <a:lstStyle/>
          <a:p>
            <a:pPr marL="0" indent="0">
              <a:buNone/>
            </a:pPr>
            <a:r>
              <a:rPr lang="hu-HU" sz="1800" dirty="0">
                <a:solidFill>
                  <a:srgbClr val="2349AC"/>
                </a:solidFill>
              </a:rPr>
              <a:t>A szabvány alkalmazása segíti:</a:t>
            </a:r>
          </a:p>
          <a:p>
            <a:pPr>
              <a:buFontTx/>
              <a:buChar char="-"/>
            </a:pPr>
            <a:r>
              <a:rPr lang="hu-HU" sz="1800" dirty="0"/>
              <a:t>beazonosítani, szabályozni és csökkenteni a biztonsági kockázatokat</a:t>
            </a:r>
          </a:p>
          <a:p>
            <a:pPr>
              <a:buFontTx/>
              <a:buChar char="-"/>
            </a:pPr>
            <a:r>
              <a:rPr lang="hu-HU" sz="1800" dirty="0"/>
              <a:t>összehangolni a biztonsági feltételeket a törvényi előírásokkal </a:t>
            </a:r>
          </a:p>
          <a:p>
            <a:pPr>
              <a:buFontTx/>
              <a:buChar char="-"/>
            </a:pPr>
            <a:r>
              <a:rPr lang="hu-HU" sz="1800" dirty="0"/>
              <a:t>ezeket folyamatosan fejleszteni</a:t>
            </a:r>
          </a:p>
          <a:p>
            <a:pPr>
              <a:buFontTx/>
              <a:buChar char="-"/>
            </a:pPr>
            <a:endParaRPr lang="hu-HU" sz="1800" dirty="0">
              <a:solidFill>
                <a:srgbClr val="2349AC"/>
              </a:solidFill>
            </a:endParaRPr>
          </a:p>
          <a:p>
            <a:pPr marL="0" indent="0">
              <a:buNone/>
            </a:pPr>
            <a:endParaRPr lang="hu-HU" sz="1800" dirty="0">
              <a:solidFill>
                <a:srgbClr val="2349AC"/>
              </a:solidFill>
            </a:endParaRPr>
          </a:p>
          <a:p>
            <a:pPr marL="0" indent="0">
              <a:buNone/>
            </a:pPr>
            <a:endParaRPr lang="hu-HU" dirty="0"/>
          </a:p>
        </p:txBody>
      </p:sp>
      <p:sp>
        <p:nvSpPr>
          <p:cNvPr id="5" name="Szövegdoboz 4">
            <a:extLst>
              <a:ext uri="{FF2B5EF4-FFF2-40B4-BE49-F238E27FC236}">
                <a16:creationId xmlns:a16="http://schemas.microsoft.com/office/drawing/2014/main" id="{1121F58F-B27C-4822-AAB6-573D93580AA3}"/>
              </a:ext>
            </a:extLst>
          </p:cNvPr>
          <p:cNvSpPr txBox="1"/>
          <p:nvPr/>
        </p:nvSpPr>
        <p:spPr>
          <a:xfrm>
            <a:off x="611560" y="3516868"/>
            <a:ext cx="7920880" cy="1200329"/>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just"/>
            <a:r>
              <a:rPr lang="hu-HU" dirty="0">
                <a:solidFill>
                  <a:srgbClr val="2349AC"/>
                </a:solidFill>
              </a:rPr>
              <a:t>A MEB irányítási rendszer alkalmazásának célja, hogy képessé tegye a szervezetet biztonságos és egészséges munkahelyek biztosítására, a munkával kapcsolatos sérülés és egészségkárosodás megelőzésére, valamint MEB-teljesítménye folyamatos javítására.</a:t>
            </a:r>
          </a:p>
        </p:txBody>
      </p:sp>
    </p:spTree>
    <p:extLst>
      <p:ext uri="{BB962C8B-B14F-4D97-AF65-F5344CB8AC3E}">
        <p14:creationId xmlns:p14="http://schemas.microsoft.com/office/powerpoint/2010/main" val="34418131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B002AC11-9B63-46A1-875D-1C8F9A8C9E87}"/>
              </a:ext>
            </a:extLst>
          </p:cNvPr>
          <p:cNvSpPr>
            <a:spLocks noGrp="1"/>
          </p:cNvSpPr>
          <p:nvPr>
            <p:ph type="title"/>
          </p:nvPr>
        </p:nvSpPr>
        <p:spPr/>
        <p:txBody>
          <a:bodyPr>
            <a:normAutofit fontScale="90000"/>
          </a:bodyPr>
          <a:lstStyle/>
          <a:p>
            <a:r>
              <a:rPr lang="hu-HU" dirty="0" err="1"/>
              <a:t>Mebir</a:t>
            </a:r>
            <a:r>
              <a:rPr lang="hu-HU" dirty="0"/>
              <a:t> kapcsolódása más irányítási rendszerekhez</a:t>
            </a:r>
          </a:p>
        </p:txBody>
      </p:sp>
      <p:sp>
        <p:nvSpPr>
          <p:cNvPr id="3" name="Tartalom helye 2">
            <a:extLst>
              <a:ext uri="{FF2B5EF4-FFF2-40B4-BE49-F238E27FC236}">
                <a16:creationId xmlns:a16="http://schemas.microsoft.com/office/drawing/2014/main" id="{7C4308BA-975B-44A9-91C5-D52985F82110}"/>
              </a:ext>
            </a:extLst>
          </p:cNvPr>
          <p:cNvSpPr>
            <a:spLocks noGrp="1"/>
          </p:cNvSpPr>
          <p:nvPr>
            <p:ph idx="1"/>
          </p:nvPr>
        </p:nvSpPr>
        <p:spPr/>
        <p:txBody>
          <a:bodyPr>
            <a:normAutofit/>
          </a:bodyPr>
          <a:lstStyle/>
          <a:p>
            <a:pPr marL="0" indent="0">
              <a:buNone/>
            </a:pPr>
            <a:r>
              <a:rPr lang="hu-HU" sz="1800" dirty="0"/>
              <a:t>Valamennyi ISO rendszerszabványnál közös keretrendszert alkalmaznak</a:t>
            </a:r>
          </a:p>
          <a:p>
            <a:pPr marL="0" indent="0">
              <a:buNone/>
            </a:pPr>
            <a:r>
              <a:rPr lang="hu-HU" sz="1800" dirty="0"/>
              <a:t>(általános struktúra, (tartalomjegyzéket, fejezeteket, stb.), azonos kifejezések az azonos követelmények megfogalmazására, közös kifejezések és meghatározások).</a:t>
            </a:r>
          </a:p>
          <a:p>
            <a:pPr marL="0" indent="0">
              <a:buNone/>
            </a:pPr>
            <a:endParaRPr lang="hu-HU" sz="1800" dirty="0"/>
          </a:p>
          <a:p>
            <a:pPr marL="0" indent="0">
              <a:buNone/>
            </a:pPr>
            <a:r>
              <a:rPr lang="hu-HU" sz="1800" dirty="0"/>
              <a:t>Az új ISO 45001:2018 jelzetű szabvány felépítése igazodik a közös, magas szintű szerkezethez.</a:t>
            </a:r>
          </a:p>
          <a:p>
            <a:pPr marL="0" indent="0">
              <a:buNone/>
            </a:pPr>
            <a:endParaRPr lang="hu-HU" sz="1800" dirty="0"/>
          </a:p>
          <a:p>
            <a:pPr marL="0" indent="0">
              <a:buNone/>
            </a:pPr>
            <a:r>
              <a:rPr lang="hu-HU" sz="1800" dirty="0"/>
              <a:t>Tartalmában ez a szabvány fogalmazza meg egy szervezet munkahelyi egészségvédelemi és biztonsági irányítási rendszerének követelményeit.</a:t>
            </a:r>
          </a:p>
        </p:txBody>
      </p:sp>
    </p:spTree>
    <p:extLst>
      <p:ext uri="{BB962C8B-B14F-4D97-AF65-F5344CB8AC3E}">
        <p14:creationId xmlns:p14="http://schemas.microsoft.com/office/powerpoint/2010/main" val="6174714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50680F88-CECE-486D-A133-7950303ACA4E}"/>
              </a:ext>
            </a:extLst>
          </p:cNvPr>
          <p:cNvSpPr>
            <a:spLocks noGrp="1"/>
          </p:cNvSpPr>
          <p:nvPr>
            <p:ph type="title"/>
          </p:nvPr>
        </p:nvSpPr>
        <p:spPr/>
        <p:txBody>
          <a:bodyPr/>
          <a:lstStyle/>
          <a:p>
            <a:r>
              <a:rPr lang="hu-HU" dirty="0"/>
              <a:t>PCDA ciklus a </a:t>
            </a:r>
            <a:r>
              <a:rPr lang="hu-HU" dirty="0" err="1"/>
              <a:t>mebir</a:t>
            </a:r>
            <a:r>
              <a:rPr lang="hu-HU" dirty="0"/>
              <a:t> szabványban</a:t>
            </a:r>
          </a:p>
        </p:txBody>
      </p:sp>
      <p:sp>
        <p:nvSpPr>
          <p:cNvPr id="3" name="Tartalom helye 2">
            <a:extLst>
              <a:ext uri="{FF2B5EF4-FFF2-40B4-BE49-F238E27FC236}">
                <a16:creationId xmlns:a16="http://schemas.microsoft.com/office/drawing/2014/main" id="{CDEE23BC-FD1C-4BC9-B303-B47BFF526E7F}"/>
              </a:ext>
            </a:extLst>
          </p:cNvPr>
          <p:cNvSpPr>
            <a:spLocks noGrp="1"/>
          </p:cNvSpPr>
          <p:nvPr>
            <p:ph idx="1"/>
          </p:nvPr>
        </p:nvSpPr>
        <p:spPr>
          <a:effectLst/>
        </p:spPr>
        <p:txBody>
          <a:bodyPr>
            <a:normAutofit lnSpcReduction="10000"/>
          </a:bodyPr>
          <a:lstStyle/>
          <a:p>
            <a:pPr marL="0" indent="0">
              <a:buNone/>
            </a:pPr>
            <a:r>
              <a:rPr lang="hu-HU" sz="1800" dirty="0">
                <a:solidFill>
                  <a:srgbClr val="2349AC"/>
                </a:solidFill>
              </a:rPr>
              <a:t>Az irányítási rendszerek alapvető részét képezi a PDCA-ciklus, másnéven a PDCA-modell.</a:t>
            </a:r>
          </a:p>
          <a:p>
            <a:pPr marL="0" indent="0">
              <a:buNone/>
            </a:pPr>
            <a:endParaRPr lang="hu-HU" sz="1800" dirty="0">
              <a:solidFill>
                <a:srgbClr val="2349AC"/>
              </a:solidFill>
            </a:endParaRPr>
          </a:p>
          <a:p>
            <a:pPr marL="0" indent="0">
              <a:buNone/>
            </a:pPr>
            <a:r>
              <a:rPr lang="hu-HU" sz="1800" dirty="0" err="1">
                <a:solidFill>
                  <a:srgbClr val="2349AC"/>
                </a:solidFill>
              </a:rPr>
              <a:t>Plan</a:t>
            </a:r>
            <a:r>
              <a:rPr lang="hu-HU" sz="1800" dirty="0">
                <a:solidFill>
                  <a:srgbClr val="2349AC"/>
                </a:solidFill>
              </a:rPr>
              <a:t> (tervezés): </a:t>
            </a:r>
            <a:r>
              <a:rPr lang="hu-HU" sz="1800" dirty="0"/>
              <a:t>a MEB-kockázatok és MEB-lehetőségek, valamint az egyéb kockázatok és az egyéb lehetőségek meghatározása és felmérése, MEB-célok és -folyamatok kialakítása, amelyek az eredmények eléréséhez szükségesek, összhangban a szervezet MEB politikájával</a:t>
            </a:r>
          </a:p>
          <a:p>
            <a:pPr marL="0" indent="0">
              <a:buNone/>
            </a:pPr>
            <a:endParaRPr lang="hu-HU" sz="1800" dirty="0"/>
          </a:p>
          <a:p>
            <a:pPr marL="0" indent="0">
              <a:buNone/>
            </a:pPr>
            <a:r>
              <a:rPr lang="hu-HU" sz="1800" dirty="0" err="1">
                <a:solidFill>
                  <a:srgbClr val="2349AC"/>
                </a:solidFill>
              </a:rPr>
              <a:t>Do</a:t>
            </a:r>
            <a:r>
              <a:rPr lang="hu-HU" sz="1800" dirty="0">
                <a:solidFill>
                  <a:srgbClr val="2349AC"/>
                </a:solidFill>
              </a:rPr>
              <a:t> (végrehajtás): </a:t>
            </a:r>
            <a:r>
              <a:rPr lang="hu-HU" sz="1800" dirty="0"/>
              <a:t>a folyamatok terv szerinti végrehajtása</a:t>
            </a:r>
          </a:p>
          <a:p>
            <a:pPr marL="0" indent="0">
              <a:buNone/>
            </a:pPr>
            <a:endParaRPr lang="hu-HU" sz="1800" dirty="0"/>
          </a:p>
          <a:p>
            <a:pPr marL="0" indent="0">
              <a:buNone/>
            </a:pPr>
            <a:r>
              <a:rPr lang="hu-HU" sz="1800" dirty="0" err="1">
                <a:solidFill>
                  <a:srgbClr val="2349AC"/>
                </a:solidFill>
              </a:rPr>
              <a:t>Check</a:t>
            </a:r>
            <a:r>
              <a:rPr lang="hu-HU" sz="1800" dirty="0">
                <a:solidFill>
                  <a:srgbClr val="2349AC"/>
                </a:solidFill>
              </a:rPr>
              <a:t> (ellenőrzés): </a:t>
            </a:r>
            <a:r>
              <a:rPr lang="hu-HU" sz="1800" dirty="0"/>
              <a:t>a tevékenységek és folyamatok figyelemmel kísérése és mérése, tekintettel a MEB-politikára és MEB-célokra, valamint az eredmények jelentése</a:t>
            </a:r>
          </a:p>
          <a:p>
            <a:pPr marL="0" indent="0">
              <a:buNone/>
            </a:pPr>
            <a:endParaRPr lang="hu-HU" sz="1800" dirty="0"/>
          </a:p>
          <a:p>
            <a:pPr marL="0" indent="0">
              <a:buNone/>
            </a:pPr>
            <a:r>
              <a:rPr lang="hu-HU" sz="1800" dirty="0" err="1">
                <a:solidFill>
                  <a:srgbClr val="2349AC"/>
                </a:solidFill>
              </a:rPr>
              <a:t>Act</a:t>
            </a:r>
            <a:r>
              <a:rPr lang="hu-HU" sz="1800" dirty="0">
                <a:solidFill>
                  <a:srgbClr val="2349AC"/>
                </a:solidFill>
              </a:rPr>
              <a:t> (intézkedés): </a:t>
            </a:r>
            <a:r>
              <a:rPr lang="hu-HU" sz="1800" dirty="0"/>
              <a:t>intézkedések megtétele a MEB-teljesítmény folyamatos javítására a tervezett eredmények elérése érdekében</a:t>
            </a:r>
            <a:endParaRPr lang="hu-HU" sz="1800" dirty="0">
              <a:solidFill>
                <a:srgbClr val="2349AC"/>
              </a:solidFill>
            </a:endParaRPr>
          </a:p>
        </p:txBody>
      </p:sp>
    </p:spTree>
    <p:extLst>
      <p:ext uri="{BB962C8B-B14F-4D97-AF65-F5344CB8AC3E}">
        <p14:creationId xmlns:p14="http://schemas.microsoft.com/office/powerpoint/2010/main" val="5938969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1A1709A9-C4B0-4946-BAFB-17F925B3A171}"/>
              </a:ext>
            </a:extLst>
          </p:cNvPr>
          <p:cNvSpPr>
            <a:spLocks noGrp="1"/>
          </p:cNvSpPr>
          <p:nvPr>
            <p:ph type="title"/>
          </p:nvPr>
        </p:nvSpPr>
        <p:spPr/>
        <p:txBody>
          <a:bodyPr/>
          <a:lstStyle/>
          <a:p>
            <a:r>
              <a:rPr lang="hu-HU" dirty="0"/>
              <a:t>Egy </a:t>
            </a:r>
            <a:r>
              <a:rPr lang="hu-HU" dirty="0" err="1"/>
              <a:t>meb</a:t>
            </a:r>
            <a:r>
              <a:rPr lang="hu-HU" dirty="0"/>
              <a:t> irányítási rendszer célja</a:t>
            </a:r>
          </a:p>
        </p:txBody>
      </p:sp>
      <p:sp>
        <p:nvSpPr>
          <p:cNvPr id="3" name="Tartalom helye 2">
            <a:extLst>
              <a:ext uri="{FF2B5EF4-FFF2-40B4-BE49-F238E27FC236}">
                <a16:creationId xmlns:a16="http://schemas.microsoft.com/office/drawing/2014/main" id="{772D04A8-2196-4C93-AD5C-DDC4C481A537}"/>
              </a:ext>
            </a:extLst>
          </p:cNvPr>
          <p:cNvSpPr>
            <a:spLocks noGrp="1"/>
          </p:cNvSpPr>
          <p:nvPr>
            <p:ph idx="1"/>
          </p:nvPr>
        </p:nvSpPr>
        <p:spPr/>
        <p:txBody>
          <a:bodyPr>
            <a:normAutofit/>
          </a:bodyPr>
          <a:lstStyle/>
          <a:p>
            <a:pPr marL="0" indent="0">
              <a:buNone/>
            </a:pPr>
            <a:endParaRPr lang="hu-HU" sz="1100" dirty="0"/>
          </a:p>
          <a:p>
            <a:pPr marL="0" indent="0">
              <a:buNone/>
            </a:pPr>
            <a:endParaRPr lang="hu-HU" sz="1100" dirty="0"/>
          </a:p>
          <a:p>
            <a:pPr marL="0" indent="0">
              <a:buNone/>
            </a:pPr>
            <a:endParaRPr lang="hu-HU" sz="1100" dirty="0"/>
          </a:p>
          <a:p>
            <a:pPr marL="0" indent="0">
              <a:buNone/>
            </a:pPr>
            <a:endParaRPr lang="hu-HU" sz="1100" dirty="0"/>
          </a:p>
          <a:p>
            <a:pPr marL="0" indent="0">
              <a:buNone/>
            </a:pPr>
            <a:endParaRPr lang="hu-HU" sz="1100" dirty="0"/>
          </a:p>
          <a:p>
            <a:pPr marL="0" indent="0">
              <a:buNone/>
            </a:pPr>
            <a:endParaRPr lang="hu-HU" sz="1100" dirty="0"/>
          </a:p>
          <a:p>
            <a:pPr marL="0" indent="0">
              <a:buNone/>
            </a:pPr>
            <a:r>
              <a:rPr lang="hu-HU" sz="1600" dirty="0">
                <a:solidFill>
                  <a:srgbClr val="2349AC"/>
                </a:solidFill>
              </a:rPr>
              <a:t>Elérhető általa:</a:t>
            </a:r>
          </a:p>
          <a:p>
            <a:pPr marL="0" indent="0">
              <a:buNone/>
            </a:pPr>
            <a:endParaRPr lang="hu-HU" sz="1600" dirty="0">
              <a:solidFill>
                <a:srgbClr val="2349AC"/>
              </a:solidFill>
            </a:endParaRPr>
          </a:p>
          <a:p>
            <a:pPr>
              <a:buFontTx/>
              <a:buChar char="-"/>
            </a:pPr>
            <a:r>
              <a:rPr lang="hu-HU" sz="1600" dirty="0"/>
              <a:t>minimumra csökkenjen a munkavállalók és a munkavégzés hatósugarában tartózkodók veszélyeztetése</a:t>
            </a:r>
          </a:p>
          <a:p>
            <a:pPr>
              <a:buFontTx/>
              <a:buChar char="-"/>
            </a:pPr>
            <a:r>
              <a:rPr lang="hu-HU" sz="1600" dirty="0"/>
              <a:t>elkerüljék az egészségkárosodásokat, így csökkenjenek költségei és a megszakítás nélküli, teljes létszámmal végzett termelés biztosításával növekedjen üzleti teljesítmény </a:t>
            </a:r>
          </a:p>
          <a:p>
            <a:pPr>
              <a:buFontTx/>
              <a:buChar char="-"/>
            </a:pPr>
            <a:r>
              <a:rPr lang="hu-HU" sz="1600" dirty="0"/>
              <a:t>a piacon kialakuló imázsa tükrözze a szervezet munkavállalókkal kapcsolatos felelősségtudatát</a:t>
            </a:r>
          </a:p>
        </p:txBody>
      </p:sp>
      <p:sp>
        <p:nvSpPr>
          <p:cNvPr id="5" name="Szövegdoboz 4">
            <a:extLst>
              <a:ext uri="{FF2B5EF4-FFF2-40B4-BE49-F238E27FC236}">
                <a16:creationId xmlns:a16="http://schemas.microsoft.com/office/drawing/2014/main" id="{1FB04223-0D1A-4566-B957-18C6B78A84C6}"/>
              </a:ext>
            </a:extLst>
          </p:cNvPr>
          <p:cNvSpPr txBox="1"/>
          <p:nvPr/>
        </p:nvSpPr>
        <p:spPr>
          <a:xfrm>
            <a:off x="447989" y="1600200"/>
            <a:ext cx="7940435" cy="1077218"/>
          </a:xfrm>
          <a:prstGeom prst="rect">
            <a:avLst/>
          </a:prstGeom>
          <a:noFill/>
        </p:spPr>
        <p:txBody>
          <a:bodyPr wrap="square" rtlCol="0">
            <a:spAutoFit/>
          </a:bodyPr>
          <a:lstStyle/>
          <a:p>
            <a:pPr marL="0" indent="0" algn="just">
              <a:buNone/>
            </a:pPr>
            <a:r>
              <a:rPr lang="hu-HU" sz="1600" dirty="0">
                <a:solidFill>
                  <a:srgbClr val="2349AC"/>
                </a:solidFill>
              </a:rPr>
              <a:t>Egy ISO 45001:2018 szabványnak megfelelő MEB irányítási rendszer bevezetése képessé teszi a szervezetet arra, hogy felmérje és kezelje MEB-kockázatait és javítsa MEB-teljesítményét. Egy MEB irányítási rendszer segítheti a szervezetet, hogy teljesítse a rá vonatkozó jogszabályi követelményeket és egyéb követelményeket.</a:t>
            </a:r>
          </a:p>
        </p:txBody>
      </p:sp>
    </p:spTree>
    <p:extLst>
      <p:ext uri="{BB962C8B-B14F-4D97-AF65-F5344CB8AC3E}">
        <p14:creationId xmlns:p14="http://schemas.microsoft.com/office/powerpoint/2010/main" val="13433788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48924EE8-BA2B-46D9-9B94-1181066FF51B}"/>
              </a:ext>
            </a:extLst>
          </p:cNvPr>
          <p:cNvSpPr>
            <a:spLocks noGrp="1"/>
          </p:cNvSpPr>
          <p:nvPr>
            <p:ph type="title"/>
          </p:nvPr>
        </p:nvSpPr>
        <p:spPr/>
        <p:txBody>
          <a:bodyPr/>
          <a:lstStyle/>
          <a:p>
            <a:r>
              <a:rPr lang="hu-HU" dirty="0" err="1"/>
              <a:t>Mebir</a:t>
            </a:r>
            <a:r>
              <a:rPr lang="hu-HU" dirty="0"/>
              <a:t> előnyei, sikere</a:t>
            </a:r>
          </a:p>
        </p:txBody>
      </p:sp>
      <p:sp>
        <p:nvSpPr>
          <p:cNvPr id="3" name="Tartalom helye 2">
            <a:extLst>
              <a:ext uri="{FF2B5EF4-FFF2-40B4-BE49-F238E27FC236}">
                <a16:creationId xmlns:a16="http://schemas.microsoft.com/office/drawing/2014/main" id="{8AD74B3F-73DF-4AD2-B689-ED43CE8ACF58}"/>
              </a:ext>
            </a:extLst>
          </p:cNvPr>
          <p:cNvSpPr>
            <a:spLocks noGrp="1"/>
          </p:cNvSpPr>
          <p:nvPr>
            <p:ph idx="1"/>
          </p:nvPr>
        </p:nvSpPr>
        <p:spPr/>
        <p:txBody>
          <a:bodyPr>
            <a:normAutofit/>
          </a:bodyPr>
          <a:lstStyle/>
          <a:p>
            <a:pPr marL="0" indent="0">
              <a:buNone/>
            </a:pPr>
            <a:r>
              <a:rPr lang="hu-HU" sz="1800" dirty="0"/>
              <a:t>Középpontjában a munkát végző (és a munkavégzés hatósugarában tartózkodó) ember áll, és a tevékenység végrehajtásával járó munkavédelmi kockázatokat és veszélyeket minimálisra csökkenti. </a:t>
            </a:r>
          </a:p>
          <a:p>
            <a:pPr marL="0" indent="0">
              <a:buNone/>
            </a:pPr>
            <a:endParaRPr lang="hu-HU" sz="1800" dirty="0"/>
          </a:p>
          <a:p>
            <a:pPr marL="0" indent="0">
              <a:buNone/>
            </a:pPr>
            <a:r>
              <a:rPr lang="hu-HU" sz="1800" dirty="0">
                <a:solidFill>
                  <a:srgbClr val="2349AC"/>
                </a:solidFill>
              </a:rPr>
              <a:t>Elérhető pozitív hatások (címszavakban):</a:t>
            </a:r>
          </a:p>
          <a:p>
            <a:pPr>
              <a:buFontTx/>
              <a:buChar char="-"/>
            </a:pPr>
            <a:r>
              <a:rPr lang="hu-HU" sz="1800" dirty="0"/>
              <a:t>munkavédelem és munkabiztonság erősítése</a:t>
            </a:r>
          </a:p>
          <a:p>
            <a:pPr>
              <a:buFontTx/>
              <a:buChar char="-"/>
            </a:pPr>
            <a:r>
              <a:rPr lang="hu-HU" sz="1800" dirty="0"/>
              <a:t>külső megítélés és jogszabályi megfelelés erősödése</a:t>
            </a:r>
          </a:p>
          <a:p>
            <a:pPr>
              <a:buFontTx/>
              <a:buChar char="-"/>
            </a:pPr>
            <a:r>
              <a:rPr lang="hu-HU" sz="1800" dirty="0"/>
              <a:t>dolgozói elégedettség növelése</a:t>
            </a:r>
          </a:p>
          <a:p>
            <a:pPr>
              <a:buFontTx/>
              <a:buChar char="-"/>
            </a:pPr>
            <a:r>
              <a:rPr lang="hu-HU" sz="1800" dirty="0"/>
              <a:t>gazdasági hatékonyság növelése</a:t>
            </a:r>
          </a:p>
          <a:p>
            <a:pPr>
              <a:buFontTx/>
              <a:buChar char="-"/>
            </a:pPr>
            <a:r>
              <a:rPr lang="hu-HU" sz="1800" dirty="0"/>
              <a:t>menedzsment eszköz</a:t>
            </a:r>
          </a:p>
          <a:p>
            <a:pPr marL="0" indent="0">
              <a:buNone/>
            </a:pPr>
            <a:endParaRPr lang="hu-HU" sz="1800" dirty="0"/>
          </a:p>
          <a:p>
            <a:pPr marL="0" indent="0">
              <a:buNone/>
            </a:pPr>
            <a:endParaRPr lang="hu-HU" sz="1800" dirty="0"/>
          </a:p>
        </p:txBody>
      </p:sp>
      <p:sp>
        <p:nvSpPr>
          <p:cNvPr id="8" name="Szövegdoboz 7">
            <a:extLst>
              <a:ext uri="{FF2B5EF4-FFF2-40B4-BE49-F238E27FC236}">
                <a16:creationId xmlns:a16="http://schemas.microsoft.com/office/drawing/2014/main" id="{4BB37EAA-8654-4546-832E-62F7120D4C07}"/>
              </a:ext>
            </a:extLst>
          </p:cNvPr>
          <p:cNvSpPr txBox="1"/>
          <p:nvPr/>
        </p:nvSpPr>
        <p:spPr>
          <a:xfrm rot="10800000" flipV="1">
            <a:off x="683568" y="4958588"/>
            <a:ext cx="7776864" cy="1477328"/>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marL="0" indent="0" algn="just">
              <a:buNone/>
            </a:pPr>
            <a:r>
              <a:rPr lang="hu-HU" sz="1800" dirty="0"/>
              <a:t>Egy munkahelyi egészségvédelem és biztonság irányítási rendszer sikere függ a szervezet minden szintjének és funkciójának, élén a felső vezetőségnek a szerepvállalásától, elkötelezettségétől és részvételétől. Továbbá az irányítási rendszer felelősének és a belső </a:t>
            </a:r>
            <a:r>
              <a:rPr lang="hu-HU" sz="1800" dirty="0" err="1"/>
              <a:t>auditor</a:t>
            </a:r>
            <a:r>
              <a:rPr lang="hu-HU" sz="1800" dirty="0"/>
              <a:t> szakmai felkészültségétől és elkötelezettségétől.</a:t>
            </a:r>
          </a:p>
        </p:txBody>
      </p:sp>
    </p:spTree>
    <p:extLst>
      <p:ext uri="{BB962C8B-B14F-4D97-AF65-F5344CB8AC3E}">
        <p14:creationId xmlns:p14="http://schemas.microsoft.com/office/powerpoint/2010/main" val="1950086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93FEDE80-883A-404A-BE39-3942ED646E8A}"/>
              </a:ext>
            </a:extLst>
          </p:cNvPr>
          <p:cNvSpPr>
            <a:spLocks noGrp="1"/>
          </p:cNvSpPr>
          <p:nvPr>
            <p:ph type="title"/>
          </p:nvPr>
        </p:nvSpPr>
        <p:spPr/>
        <p:txBody>
          <a:bodyPr/>
          <a:lstStyle/>
          <a:p>
            <a:r>
              <a:rPr lang="hu-HU" dirty="0" err="1"/>
              <a:t>Mebir</a:t>
            </a:r>
            <a:r>
              <a:rPr lang="hu-HU" dirty="0"/>
              <a:t> felépítése</a:t>
            </a:r>
          </a:p>
        </p:txBody>
      </p:sp>
      <p:sp>
        <p:nvSpPr>
          <p:cNvPr id="4" name="Rectangle 2">
            <a:extLst>
              <a:ext uri="{FF2B5EF4-FFF2-40B4-BE49-F238E27FC236}">
                <a16:creationId xmlns:a16="http://schemas.microsoft.com/office/drawing/2014/main" id="{CA4DB10A-16CB-4187-855A-6F944B2CF840}"/>
              </a:ext>
            </a:extLst>
          </p:cNvPr>
          <p:cNvSpPr>
            <a:spLocks noChangeArrowheads="1"/>
          </p:cNvSpPr>
          <p:nvPr/>
        </p:nvSpPr>
        <p:spPr bwMode="auto">
          <a:xfrm>
            <a:off x="1187624" y="1364094"/>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hu-HU"/>
          </a:p>
        </p:txBody>
      </p:sp>
      <p:pic>
        <p:nvPicPr>
          <p:cNvPr id="2049" name="Picture 1">
            <a:extLst>
              <a:ext uri="{FF2B5EF4-FFF2-40B4-BE49-F238E27FC236}">
                <a16:creationId xmlns:a16="http://schemas.microsoft.com/office/drawing/2014/main" id="{1B1230A2-CA50-475B-BA4F-19255BF84E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1488818"/>
            <a:ext cx="7200800" cy="53509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58153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lcím 4">
            <a:extLst>
              <a:ext uri="{FF2B5EF4-FFF2-40B4-BE49-F238E27FC236}">
                <a16:creationId xmlns:a16="http://schemas.microsoft.com/office/drawing/2014/main" id="{2CC38AB0-FEA0-438B-9F40-DA91760576E8}"/>
              </a:ext>
            </a:extLst>
          </p:cNvPr>
          <p:cNvSpPr>
            <a:spLocks noGrp="1"/>
          </p:cNvSpPr>
          <p:nvPr>
            <p:ph idx="1"/>
          </p:nvPr>
        </p:nvSpPr>
        <p:spPr/>
        <p:txBody>
          <a:bodyPr>
            <a:normAutofit/>
          </a:bodyPr>
          <a:lstStyle/>
          <a:p>
            <a:pPr marL="0" indent="0" algn="ctr">
              <a:buNone/>
            </a:pPr>
            <a:r>
              <a:rPr lang="hu-HU" dirty="0"/>
              <a:t>IV.</a:t>
            </a:r>
          </a:p>
          <a:p>
            <a:endParaRPr lang="hu-HU" b="1" dirty="0"/>
          </a:p>
          <a:p>
            <a:pPr marL="0" indent="0" algn="ctr">
              <a:buNone/>
            </a:pPr>
            <a:r>
              <a:rPr lang="hu-HU" dirty="0"/>
              <a:t>Auditálás gyakorlata</a:t>
            </a:r>
          </a:p>
          <a:p>
            <a:endParaRPr lang="hu-HU" sz="1500" dirty="0"/>
          </a:p>
          <a:p>
            <a:pPr marL="0" indent="0">
              <a:buNone/>
            </a:pPr>
            <a:endParaRPr lang="hu-HU" sz="1500" dirty="0"/>
          </a:p>
          <a:p>
            <a:pPr marL="0" indent="0">
              <a:buNone/>
            </a:pPr>
            <a:endParaRPr lang="hu-HU" sz="1500" dirty="0"/>
          </a:p>
          <a:p>
            <a:pPr marL="0" indent="0">
              <a:buNone/>
            </a:pPr>
            <a:endParaRPr lang="hu-HU" sz="1500" dirty="0"/>
          </a:p>
          <a:p>
            <a:pPr marL="0" indent="0" algn="ctr">
              <a:buNone/>
            </a:pPr>
            <a:r>
              <a:rPr lang="hu-HU" sz="1600" dirty="0"/>
              <a:t>Részletes tájékoztatás: </a:t>
            </a:r>
            <a:r>
              <a:rPr lang="hu-HU" sz="1600" dirty="0">
                <a:hlinkClick r:id="rId2"/>
              </a:rPr>
              <a:t>https://kepezz.hu/VideoLibraryArticle/Details/7</a:t>
            </a:r>
            <a:endParaRPr lang="hu-HU" sz="1600" dirty="0"/>
          </a:p>
          <a:p>
            <a:pPr marL="0" indent="0" algn="ctr">
              <a:buNone/>
            </a:pPr>
            <a:r>
              <a:rPr lang="hu-HU" sz="1600" dirty="0"/>
              <a:t> (regisztráció után)</a:t>
            </a:r>
          </a:p>
          <a:p>
            <a:endParaRPr lang="hu-HU" sz="1600" dirty="0"/>
          </a:p>
          <a:p>
            <a:pPr marL="0" indent="0">
              <a:buNone/>
            </a:pPr>
            <a:endParaRPr lang="hu-HU" dirty="0"/>
          </a:p>
        </p:txBody>
      </p:sp>
    </p:spTree>
    <p:extLst>
      <p:ext uri="{BB962C8B-B14F-4D97-AF65-F5344CB8AC3E}">
        <p14:creationId xmlns:p14="http://schemas.microsoft.com/office/powerpoint/2010/main" val="5028704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D35ABC3F-95BC-4DB9-B9F7-CCDAF5970794}"/>
              </a:ext>
            </a:extLst>
          </p:cNvPr>
          <p:cNvSpPr>
            <a:spLocks noGrp="1"/>
          </p:cNvSpPr>
          <p:nvPr>
            <p:ph type="title"/>
          </p:nvPr>
        </p:nvSpPr>
        <p:spPr/>
        <p:txBody>
          <a:bodyPr/>
          <a:lstStyle/>
          <a:p>
            <a:r>
              <a:rPr lang="hu-HU" dirty="0"/>
              <a:t>Auditálás gyakorlata</a:t>
            </a:r>
          </a:p>
        </p:txBody>
      </p:sp>
      <p:sp>
        <p:nvSpPr>
          <p:cNvPr id="3" name="Tartalom helye 2">
            <a:extLst>
              <a:ext uri="{FF2B5EF4-FFF2-40B4-BE49-F238E27FC236}">
                <a16:creationId xmlns:a16="http://schemas.microsoft.com/office/drawing/2014/main" id="{0A510DC5-D585-4A1C-80C5-63F77C70F67D}"/>
              </a:ext>
            </a:extLst>
          </p:cNvPr>
          <p:cNvSpPr>
            <a:spLocks noGrp="1"/>
          </p:cNvSpPr>
          <p:nvPr>
            <p:ph idx="1"/>
          </p:nvPr>
        </p:nvSpPr>
        <p:spPr/>
        <p:txBody>
          <a:bodyPr>
            <a:normAutofit/>
          </a:bodyPr>
          <a:lstStyle/>
          <a:p>
            <a:pPr marL="0" indent="0">
              <a:buNone/>
            </a:pPr>
            <a:r>
              <a:rPr lang="hu-HU" sz="1800" dirty="0"/>
              <a:t>Az auditálásról az ISO 19011 jelzetű, Útmutató irányítási rendszerek auditálásához című szabvány rendelkezik. A szabvány legújabb változata 2018. júliusában került kiadásra, ISO 19011:2018 jelzettel. </a:t>
            </a:r>
          </a:p>
          <a:p>
            <a:pPr marL="0" indent="0">
              <a:buNone/>
            </a:pPr>
            <a:endParaRPr lang="hu-HU" sz="1800" dirty="0"/>
          </a:p>
          <a:p>
            <a:pPr marL="0" indent="0">
              <a:buNone/>
            </a:pPr>
            <a:r>
              <a:rPr lang="hu-HU" sz="1800" dirty="0">
                <a:solidFill>
                  <a:srgbClr val="2349AC"/>
                </a:solidFill>
              </a:rPr>
              <a:t>Magyarországon a MSZ EN ISO 19011:2018 jelzetű szabvány van érvényben.</a:t>
            </a:r>
          </a:p>
          <a:p>
            <a:pPr marL="0" indent="0">
              <a:buNone/>
            </a:pPr>
            <a:endParaRPr lang="hu-HU" sz="1800" dirty="0"/>
          </a:p>
          <a:p>
            <a:pPr marL="0" indent="0">
              <a:buNone/>
            </a:pPr>
            <a:r>
              <a:rPr lang="hu-HU" sz="1800" dirty="0"/>
              <a:t>Ez a nemzetközi szabvány nem követelményeket állapít meg, hanem útmutatást ad az auditprogram irányításához, az irányítási rendszer auditjának megtervezéséhez és végrehajtásához, valamint egy </a:t>
            </a:r>
            <a:r>
              <a:rPr lang="hu-HU" sz="1800" dirty="0" err="1"/>
              <a:t>auditor</a:t>
            </a:r>
            <a:r>
              <a:rPr lang="hu-HU" sz="1800" dirty="0"/>
              <a:t> és egy auditcsoport felkészültségéhez és értékeléséhez.</a:t>
            </a:r>
          </a:p>
          <a:p>
            <a:pPr marL="0" indent="0">
              <a:buNone/>
            </a:pPr>
            <a:endParaRPr lang="hu-HU" sz="1800" dirty="0"/>
          </a:p>
          <a:p>
            <a:pPr marL="0" indent="0">
              <a:buNone/>
            </a:pPr>
            <a:endParaRPr lang="hu-HU" sz="1800" dirty="0"/>
          </a:p>
        </p:txBody>
      </p:sp>
    </p:spTree>
    <p:extLst>
      <p:ext uri="{BB962C8B-B14F-4D97-AF65-F5344CB8AC3E}">
        <p14:creationId xmlns:p14="http://schemas.microsoft.com/office/powerpoint/2010/main" val="12423856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43DD895B-E89A-402C-BE0C-D5ED84BD5746}"/>
              </a:ext>
            </a:extLst>
          </p:cNvPr>
          <p:cNvSpPr>
            <a:spLocks noGrp="1"/>
          </p:cNvSpPr>
          <p:nvPr>
            <p:ph type="title"/>
          </p:nvPr>
        </p:nvSpPr>
        <p:spPr/>
        <p:txBody>
          <a:bodyPr/>
          <a:lstStyle/>
          <a:p>
            <a:r>
              <a:rPr lang="hu-HU" dirty="0"/>
              <a:t>Az ISO 19011 szabvány felépítése</a:t>
            </a:r>
          </a:p>
        </p:txBody>
      </p:sp>
      <p:sp>
        <p:nvSpPr>
          <p:cNvPr id="3" name="Tartalom helye 2">
            <a:extLst>
              <a:ext uri="{FF2B5EF4-FFF2-40B4-BE49-F238E27FC236}">
                <a16:creationId xmlns:a16="http://schemas.microsoft.com/office/drawing/2014/main" id="{B1AC41DF-2AEC-47A7-A968-8FA79C86A0EA}"/>
              </a:ext>
            </a:extLst>
          </p:cNvPr>
          <p:cNvSpPr>
            <a:spLocks noGrp="1"/>
          </p:cNvSpPr>
          <p:nvPr>
            <p:ph idx="1"/>
          </p:nvPr>
        </p:nvSpPr>
        <p:spPr/>
        <p:txBody>
          <a:bodyPr>
            <a:normAutofit/>
          </a:bodyPr>
          <a:lstStyle/>
          <a:p>
            <a:pPr>
              <a:buFontTx/>
              <a:buChar char="-"/>
            </a:pPr>
            <a:r>
              <a:rPr lang="hu-HU" sz="1800" dirty="0"/>
              <a:t>a 3. fejezet megállapítja az ebben a nemzetközi szabványban használt szakkifejezéseket és meghatározásukat</a:t>
            </a:r>
          </a:p>
          <a:p>
            <a:pPr>
              <a:buFontTx/>
              <a:buChar char="-"/>
            </a:pPr>
            <a:r>
              <a:rPr lang="hu-HU" sz="1800" dirty="0"/>
              <a:t>a 4. fejezet leírja azokat az alapelveket, amelyeken az auditálás alapul</a:t>
            </a:r>
          </a:p>
          <a:p>
            <a:pPr>
              <a:buFontTx/>
              <a:buChar char="-"/>
            </a:pPr>
            <a:r>
              <a:rPr lang="hu-HU" sz="1800" dirty="0"/>
              <a:t>az 5. fejezet útmutatást nyújt egy auditprogram irányításához, azon belül a </a:t>
            </a:r>
            <a:r>
              <a:rPr lang="hu-HU" sz="1800" dirty="0" err="1"/>
              <a:t>a</a:t>
            </a:r>
            <a:r>
              <a:rPr lang="hu-HU" sz="1800" dirty="0"/>
              <a:t> célok meghatározásához, az auditprogram kockázatainak és lehetőségeinek meghatározásához és értékeléséhez, az auditprogram kidolgozásához és megvalósításához, figyelemmel kíséréséhez, valamint az auditprogram átvizsgálásához és fejlesztéséhez</a:t>
            </a:r>
          </a:p>
          <a:p>
            <a:pPr>
              <a:buFontTx/>
              <a:buChar char="-"/>
            </a:pPr>
            <a:r>
              <a:rPr lang="hu-HU" sz="1800" dirty="0"/>
              <a:t>a 6. fejezet útmutatást nyújt egy irányítási rendszer auditjának végrehajtásához</a:t>
            </a:r>
          </a:p>
          <a:p>
            <a:pPr>
              <a:buFontTx/>
              <a:buChar char="-"/>
            </a:pPr>
            <a:r>
              <a:rPr lang="hu-HU" sz="1800" dirty="0"/>
              <a:t>a 7. fejezet útmutatást nyújt az irányításirendszer-</a:t>
            </a:r>
            <a:r>
              <a:rPr lang="hu-HU" sz="1800" dirty="0" err="1"/>
              <a:t>auditorok</a:t>
            </a:r>
            <a:r>
              <a:rPr lang="hu-HU" sz="1800" dirty="0"/>
              <a:t> és -auditcsoportok felkészültségéhez és értékeléséhez</a:t>
            </a:r>
          </a:p>
          <a:p>
            <a:pPr>
              <a:buFontTx/>
              <a:buChar char="-"/>
            </a:pPr>
            <a:r>
              <a:rPr lang="hu-HU" sz="1800" dirty="0"/>
              <a:t>a melléklet tájékoztatásul további útmutatást nyújt </a:t>
            </a:r>
            <a:r>
              <a:rPr lang="hu-HU" sz="1800" dirty="0" err="1"/>
              <a:t>auditorok</a:t>
            </a:r>
            <a:r>
              <a:rPr lang="hu-HU" sz="1800" dirty="0"/>
              <a:t> számára az auditok megtervezéséhez és végrehajtásához</a:t>
            </a:r>
          </a:p>
        </p:txBody>
      </p:sp>
    </p:spTree>
    <p:extLst>
      <p:ext uri="{BB962C8B-B14F-4D97-AF65-F5344CB8AC3E}">
        <p14:creationId xmlns:p14="http://schemas.microsoft.com/office/powerpoint/2010/main" val="621087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366B8B37-E056-4A99-82D1-19D23DF43EF6}"/>
              </a:ext>
            </a:extLst>
          </p:cNvPr>
          <p:cNvSpPr>
            <a:spLocks noGrp="1"/>
          </p:cNvSpPr>
          <p:nvPr>
            <p:ph type="title"/>
          </p:nvPr>
        </p:nvSpPr>
        <p:spPr/>
        <p:txBody>
          <a:bodyPr/>
          <a:lstStyle/>
          <a:p>
            <a:r>
              <a:rPr lang="hu-HU" dirty="0"/>
              <a:t>Tanúsítási folyamat és ciklusok</a:t>
            </a:r>
          </a:p>
        </p:txBody>
      </p:sp>
      <p:sp>
        <p:nvSpPr>
          <p:cNvPr id="3" name="Tartalom helye 2">
            <a:extLst>
              <a:ext uri="{FF2B5EF4-FFF2-40B4-BE49-F238E27FC236}">
                <a16:creationId xmlns:a16="http://schemas.microsoft.com/office/drawing/2014/main" id="{A41F9E5A-DE1E-4501-931B-AF1A571EC0A8}"/>
              </a:ext>
            </a:extLst>
          </p:cNvPr>
          <p:cNvSpPr>
            <a:spLocks noGrp="1"/>
          </p:cNvSpPr>
          <p:nvPr>
            <p:ph idx="1"/>
          </p:nvPr>
        </p:nvSpPr>
        <p:spPr>
          <a:xfrm>
            <a:off x="539552" y="1600201"/>
            <a:ext cx="8147248" cy="3124943"/>
          </a:xfrm>
        </p:spPr>
        <p:txBody>
          <a:bodyPr>
            <a:normAutofit/>
          </a:bodyPr>
          <a:lstStyle/>
          <a:p>
            <a:pPr marL="0" indent="0">
              <a:buNone/>
            </a:pPr>
            <a:r>
              <a:rPr lang="hu-HU" sz="1800" dirty="0"/>
              <a:t>Egy akkreditált tanúsító szervezet által kiállított tanúsítvány a kiállítástól számítva három évig érvényes, amely időszak alatt különböző típusú és mélységű auditok végrehajtására kerül sor.</a:t>
            </a:r>
          </a:p>
          <a:p>
            <a:pPr marL="0" indent="0">
              <a:buNone/>
            </a:pPr>
            <a:endParaRPr lang="hu-HU" sz="1800" dirty="0"/>
          </a:p>
          <a:p>
            <a:pPr marL="0" indent="0">
              <a:buNone/>
            </a:pPr>
            <a:r>
              <a:rPr lang="hu-HU" sz="1800" dirty="0">
                <a:solidFill>
                  <a:srgbClr val="2349AC"/>
                </a:solidFill>
              </a:rPr>
              <a:t>Kezdeti (vagy tanúsító) audit, amely két szakaszból áll:</a:t>
            </a:r>
          </a:p>
          <a:p>
            <a:pPr>
              <a:buFontTx/>
              <a:buChar char="-"/>
            </a:pPr>
            <a:r>
              <a:rPr lang="hu-HU" sz="1600" dirty="0"/>
              <a:t>1. szakasz: előkészítő szakasz</a:t>
            </a:r>
          </a:p>
          <a:p>
            <a:pPr>
              <a:buFontTx/>
              <a:buChar char="-"/>
            </a:pPr>
            <a:r>
              <a:rPr lang="hu-HU" sz="1600" dirty="0"/>
              <a:t>2. szakasz: tanúsító szakasz</a:t>
            </a:r>
          </a:p>
          <a:p>
            <a:pPr marL="0" indent="0">
              <a:buNone/>
            </a:pPr>
            <a:r>
              <a:rPr lang="hu-HU" sz="1600" dirty="0">
                <a:solidFill>
                  <a:srgbClr val="2349AC"/>
                </a:solidFill>
              </a:rPr>
              <a:t>Felügyeleti auditok</a:t>
            </a:r>
          </a:p>
          <a:p>
            <a:pPr marL="0" indent="0">
              <a:buNone/>
            </a:pPr>
            <a:r>
              <a:rPr lang="hu-HU" sz="1600" dirty="0">
                <a:solidFill>
                  <a:srgbClr val="2349AC"/>
                </a:solidFill>
              </a:rPr>
              <a:t>Megújító auditok</a:t>
            </a:r>
          </a:p>
        </p:txBody>
      </p:sp>
      <p:sp>
        <p:nvSpPr>
          <p:cNvPr id="4" name="Rectangle 2">
            <a:extLst>
              <a:ext uri="{FF2B5EF4-FFF2-40B4-BE49-F238E27FC236}">
                <a16:creationId xmlns:a16="http://schemas.microsoft.com/office/drawing/2014/main" id="{5E64AAE4-248C-47C9-B5C8-6B47C5DD4E11}"/>
              </a:ext>
            </a:extLst>
          </p:cNvPr>
          <p:cNvSpPr>
            <a:spLocks noChangeArrowheads="1"/>
          </p:cNvSpPr>
          <p:nvPr/>
        </p:nvSpPr>
        <p:spPr bwMode="auto">
          <a:xfrm flipV="1">
            <a:off x="1115615" y="5456172"/>
            <a:ext cx="10092519"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hu-HU"/>
          </a:p>
        </p:txBody>
      </p:sp>
      <p:pic>
        <p:nvPicPr>
          <p:cNvPr id="4097" name="Picture 1">
            <a:extLst>
              <a:ext uri="{FF2B5EF4-FFF2-40B4-BE49-F238E27FC236}">
                <a16:creationId xmlns:a16="http://schemas.microsoft.com/office/drawing/2014/main" id="{288AED86-278B-4B31-B4DB-91B12D605E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2403" y="4986887"/>
            <a:ext cx="7554987" cy="16567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95956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AAA71240-7D5F-48BD-876B-1B066D61FDBF}"/>
              </a:ext>
            </a:extLst>
          </p:cNvPr>
          <p:cNvSpPr>
            <a:spLocks noGrp="1"/>
          </p:cNvSpPr>
          <p:nvPr>
            <p:ph type="title"/>
          </p:nvPr>
        </p:nvSpPr>
        <p:spPr/>
        <p:txBody>
          <a:bodyPr/>
          <a:lstStyle/>
          <a:p>
            <a:r>
              <a:rPr lang="hu-HU" dirty="0"/>
              <a:t>Az auditálás alapelvei</a:t>
            </a:r>
          </a:p>
        </p:txBody>
      </p:sp>
      <p:sp>
        <p:nvSpPr>
          <p:cNvPr id="3" name="Tartalom helye 2">
            <a:extLst>
              <a:ext uri="{FF2B5EF4-FFF2-40B4-BE49-F238E27FC236}">
                <a16:creationId xmlns:a16="http://schemas.microsoft.com/office/drawing/2014/main" id="{188567CD-5C73-4E74-B7A5-D7074A0E7DED}"/>
              </a:ext>
            </a:extLst>
          </p:cNvPr>
          <p:cNvSpPr>
            <a:spLocks noGrp="1"/>
          </p:cNvSpPr>
          <p:nvPr>
            <p:ph idx="1"/>
          </p:nvPr>
        </p:nvSpPr>
        <p:spPr/>
        <p:txBody>
          <a:bodyPr>
            <a:normAutofit/>
          </a:bodyPr>
          <a:lstStyle/>
          <a:p>
            <a:pPr marL="0" indent="0">
              <a:buNone/>
            </a:pPr>
            <a:r>
              <a:rPr lang="hu-HU" sz="1800" dirty="0">
                <a:solidFill>
                  <a:srgbClr val="2349AC"/>
                </a:solidFill>
              </a:rPr>
              <a:t>Az auditálásnak 7 alapelve van:</a:t>
            </a:r>
          </a:p>
          <a:p>
            <a:pPr marL="0" indent="0">
              <a:buNone/>
            </a:pPr>
            <a:endParaRPr lang="hu-HU" sz="1800" dirty="0">
              <a:solidFill>
                <a:srgbClr val="2349AC"/>
              </a:solidFill>
            </a:endParaRPr>
          </a:p>
          <a:p>
            <a:pPr>
              <a:buFontTx/>
              <a:buChar char="-"/>
            </a:pPr>
            <a:r>
              <a:rPr lang="hu-HU" sz="1700" dirty="0"/>
              <a:t>tisztességes magatartás: a szakmai hozzáértés alapja</a:t>
            </a:r>
          </a:p>
          <a:p>
            <a:pPr>
              <a:buFontTx/>
              <a:buChar char="-"/>
            </a:pPr>
            <a:r>
              <a:rPr lang="hu-HU" sz="1700" dirty="0"/>
              <a:t>tárgyilagos beszámolás: a valóságnak megfelelő és pontos jelentés kötelezettsége </a:t>
            </a:r>
          </a:p>
          <a:p>
            <a:pPr>
              <a:buFontTx/>
              <a:buChar char="-"/>
            </a:pPr>
            <a:r>
              <a:rPr lang="hu-HU" sz="1700" dirty="0"/>
              <a:t>kellő szakmai gondosság: szorgalom és ítélőképesség alkalmazása az auditálás során</a:t>
            </a:r>
          </a:p>
          <a:p>
            <a:pPr>
              <a:buFontTx/>
              <a:buChar char="-"/>
            </a:pPr>
            <a:r>
              <a:rPr lang="hu-HU" sz="1700" dirty="0"/>
              <a:t>bizalmasság: az információk biztonsága</a:t>
            </a:r>
          </a:p>
          <a:p>
            <a:pPr>
              <a:buFontTx/>
              <a:buChar char="-"/>
            </a:pPr>
            <a:r>
              <a:rPr lang="hu-HU" sz="1700" dirty="0"/>
              <a:t>függetlenség: az audit </a:t>
            </a:r>
            <a:r>
              <a:rPr lang="hu-HU" sz="1700" dirty="0" err="1"/>
              <a:t>pártatlanságának</a:t>
            </a:r>
            <a:r>
              <a:rPr lang="hu-HU" sz="1700" dirty="0"/>
              <a:t> és az auditkövetkeztetések objektivitásának alapja</a:t>
            </a:r>
          </a:p>
          <a:p>
            <a:pPr>
              <a:buFontTx/>
              <a:buChar char="-"/>
            </a:pPr>
            <a:r>
              <a:rPr lang="hu-HU" sz="1700" dirty="0"/>
              <a:t>bizonyítékokon alapuló megközelítés: ez az ésszerű módja annak, hogy – módszeres auditfolyamatban – megbízható és reprodukálható auditkövetkeztetésekre jussanak</a:t>
            </a:r>
          </a:p>
          <a:p>
            <a:pPr>
              <a:buFontTx/>
              <a:buChar char="-"/>
            </a:pPr>
            <a:r>
              <a:rPr lang="hu-HU" sz="1700" dirty="0"/>
              <a:t>kockázatalapú megközelítés: olyan audit megközelítés, amely figyelembe veszi a kockázatokat és a lehetőségeket</a:t>
            </a:r>
            <a:endParaRPr lang="hu-HU" sz="1700" dirty="0">
              <a:solidFill>
                <a:srgbClr val="2349AC"/>
              </a:solidFill>
            </a:endParaRPr>
          </a:p>
        </p:txBody>
      </p:sp>
    </p:spTree>
    <p:extLst>
      <p:ext uri="{BB962C8B-B14F-4D97-AF65-F5344CB8AC3E}">
        <p14:creationId xmlns:p14="http://schemas.microsoft.com/office/powerpoint/2010/main" val="13296854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3CFDE508-64F9-4B6E-8354-8D3FBF2C858F}"/>
              </a:ext>
            </a:extLst>
          </p:cNvPr>
          <p:cNvSpPr>
            <a:spLocks noGrp="1"/>
          </p:cNvSpPr>
          <p:nvPr>
            <p:ph type="title"/>
          </p:nvPr>
        </p:nvSpPr>
        <p:spPr/>
        <p:txBody>
          <a:bodyPr>
            <a:normAutofit fontScale="90000"/>
          </a:bodyPr>
          <a:lstStyle/>
          <a:p>
            <a:r>
              <a:rPr lang="hu-HU" dirty="0"/>
              <a:t>Az auditprogram irányítása, végrehajtása</a:t>
            </a:r>
          </a:p>
        </p:txBody>
      </p:sp>
      <p:sp>
        <p:nvSpPr>
          <p:cNvPr id="3" name="Tartalom helye 2">
            <a:extLst>
              <a:ext uri="{FF2B5EF4-FFF2-40B4-BE49-F238E27FC236}">
                <a16:creationId xmlns:a16="http://schemas.microsoft.com/office/drawing/2014/main" id="{07770917-9C85-4685-A6A2-19664DE5B632}"/>
              </a:ext>
            </a:extLst>
          </p:cNvPr>
          <p:cNvSpPr>
            <a:spLocks noGrp="1"/>
          </p:cNvSpPr>
          <p:nvPr>
            <p:ph idx="1"/>
          </p:nvPr>
        </p:nvSpPr>
        <p:spPr>
          <a:xfrm>
            <a:off x="457200" y="1600201"/>
            <a:ext cx="8229600" cy="3768822"/>
          </a:xfrm>
        </p:spPr>
        <p:txBody>
          <a:bodyPr>
            <a:normAutofit/>
          </a:bodyPr>
          <a:lstStyle/>
          <a:p>
            <a:pPr marL="0" indent="0">
              <a:buNone/>
            </a:pPr>
            <a:endParaRPr lang="hu-HU" sz="1800" dirty="0"/>
          </a:p>
          <a:p>
            <a:pPr marL="0" indent="0">
              <a:buNone/>
            </a:pPr>
            <a:endParaRPr lang="hu-HU" sz="1800" dirty="0"/>
          </a:p>
          <a:p>
            <a:pPr marL="0" indent="0">
              <a:buNone/>
            </a:pPr>
            <a:endParaRPr lang="hu-HU" sz="1800" dirty="0"/>
          </a:p>
          <a:p>
            <a:pPr marL="0" indent="0">
              <a:buNone/>
            </a:pPr>
            <a:endParaRPr lang="hu-HU" sz="1800" dirty="0"/>
          </a:p>
          <a:p>
            <a:pPr>
              <a:buFontTx/>
              <a:buChar char="-"/>
            </a:pPr>
            <a:r>
              <a:rPr lang="hu-HU" sz="1800" dirty="0"/>
              <a:t>Az audit elindítása</a:t>
            </a:r>
          </a:p>
          <a:p>
            <a:pPr>
              <a:buFontTx/>
              <a:buChar char="-"/>
            </a:pPr>
            <a:r>
              <a:rPr lang="hu-HU" sz="1800" dirty="0"/>
              <a:t>Az audittevékenységek előkészítése</a:t>
            </a:r>
          </a:p>
          <a:p>
            <a:pPr>
              <a:buFontTx/>
              <a:buChar char="-"/>
            </a:pPr>
            <a:r>
              <a:rPr lang="hu-HU" sz="1800" dirty="0"/>
              <a:t>Az audittevékenységek végrehajtása</a:t>
            </a:r>
          </a:p>
          <a:p>
            <a:pPr>
              <a:buFontTx/>
              <a:buChar char="-"/>
            </a:pPr>
            <a:r>
              <a:rPr lang="hu-HU" sz="1800" dirty="0"/>
              <a:t>Az auditjelentés elkészítése és elosztása</a:t>
            </a:r>
          </a:p>
          <a:p>
            <a:pPr>
              <a:buFontTx/>
              <a:buChar char="-"/>
            </a:pPr>
            <a:r>
              <a:rPr lang="hu-HU" sz="1800" dirty="0"/>
              <a:t>Az audit befejezése</a:t>
            </a:r>
          </a:p>
          <a:p>
            <a:pPr>
              <a:buFontTx/>
              <a:buChar char="-"/>
            </a:pPr>
            <a:r>
              <a:rPr lang="hu-HU" sz="1800" dirty="0"/>
              <a:t>Az auditot követő tevékenységek végrehajtása</a:t>
            </a:r>
          </a:p>
          <a:p>
            <a:pPr marL="0" indent="0">
              <a:buNone/>
            </a:pPr>
            <a:endParaRPr lang="hu-HU" sz="1800" dirty="0"/>
          </a:p>
        </p:txBody>
      </p:sp>
      <p:sp>
        <p:nvSpPr>
          <p:cNvPr id="7" name="Szövegdoboz 6">
            <a:extLst>
              <a:ext uri="{FF2B5EF4-FFF2-40B4-BE49-F238E27FC236}">
                <a16:creationId xmlns:a16="http://schemas.microsoft.com/office/drawing/2014/main" id="{F18C1347-9047-43BE-AE1A-A6CD354BEB5F}"/>
              </a:ext>
            </a:extLst>
          </p:cNvPr>
          <p:cNvSpPr txBox="1"/>
          <p:nvPr/>
        </p:nvSpPr>
        <p:spPr>
          <a:xfrm>
            <a:off x="755576" y="1700808"/>
            <a:ext cx="7632848" cy="923330"/>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just"/>
            <a:r>
              <a:rPr lang="hu-HU" dirty="0">
                <a:solidFill>
                  <a:srgbClr val="2349AC"/>
                </a:solidFill>
              </a:rPr>
              <a:t>Az auditprogram tartalmazza azokat az információkat és erőforrásokat, amelyek az auditok eredményes és hatékony megszervezéséhez és végrehajtásához szükségesek a megadott időkereten belül.</a:t>
            </a:r>
          </a:p>
        </p:txBody>
      </p:sp>
      <p:pic>
        <p:nvPicPr>
          <p:cNvPr id="5143" name="Egyenes összekötő 59">
            <a:extLst>
              <a:ext uri="{FF2B5EF4-FFF2-40B4-BE49-F238E27FC236}">
                <a16:creationId xmlns:a16="http://schemas.microsoft.com/office/drawing/2014/main" id="{367B8FE6-43BC-445D-9F08-8BC7581EF381}"/>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3743325"/>
            <a:ext cx="28575" cy="142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17667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8EDCBF6E-EBA7-4364-88E9-D96493D1832B}"/>
              </a:ext>
            </a:extLst>
          </p:cNvPr>
          <p:cNvSpPr>
            <a:spLocks noGrp="1"/>
          </p:cNvSpPr>
          <p:nvPr>
            <p:ph type="title"/>
          </p:nvPr>
        </p:nvSpPr>
        <p:spPr/>
        <p:txBody>
          <a:bodyPr/>
          <a:lstStyle/>
          <a:p>
            <a:r>
              <a:rPr lang="hu-HU" dirty="0"/>
              <a:t>Belső audit</a:t>
            </a:r>
          </a:p>
        </p:txBody>
      </p:sp>
      <p:sp>
        <p:nvSpPr>
          <p:cNvPr id="3" name="Tartalom helye 2">
            <a:extLst>
              <a:ext uri="{FF2B5EF4-FFF2-40B4-BE49-F238E27FC236}">
                <a16:creationId xmlns:a16="http://schemas.microsoft.com/office/drawing/2014/main" id="{B9E9C0A1-2183-4A20-91E5-780C3DF4EF92}"/>
              </a:ext>
            </a:extLst>
          </p:cNvPr>
          <p:cNvSpPr>
            <a:spLocks noGrp="1"/>
          </p:cNvSpPr>
          <p:nvPr>
            <p:ph idx="1"/>
          </p:nvPr>
        </p:nvSpPr>
        <p:spPr/>
        <p:txBody>
          <a:bodyPr>
            <a:normAutofit/>
          </a:bodyPr>
          <a:lstStyle/>
          <a:p>
            <a:pPr marL="0" indent="0">
              <a:buNone/>
            </a:pPr>
            <a:r>
              <a:rPr lang="hu-HU" sz="1800" dirty="0"/>
              <a:t>A belső audit tevékenység során a kijelölt belső </a:t>
            </a:r>
            <a:r>
              <a:rPr lang="hu-HU" sz="1800" dirty="0" err="1"/>
              <a:t>auditor</a:t>
            </a:r>
            <a:r>
              <a:rPr lang="hu-HU" sz="1800" dirty="0"/>
              <a:t> a kialakított irányítási rendszer követelményeinek való megfelelőségére keres igazolást és fejlesztési lehetőségeket.</a:t>
            </a:r>
          </a:p>
          <a:p>
            <a:pPr marL="0" indent="0">
              <a:buNone/>
            </a:pPr>
            <a:endParaRPr lang="hu-HU" sz="1800" dirty="0"/>
          </a:p>
          <a:p>
            <a:pPr marL="0" indent="0">
              <a:buNone/>
            </a:pPr>
            <a:r>
              <a:rPr lang="hu-HU" sz="1800" dirty="0">
                <a:solidFill>
                  <a:srgbClr val="2349AC"/>
                </a:solidFill>
              </a:rPr>
              <a:t>Belső </a:t>
            </a:r>
            <a:r>
              <a:rPr lang="hu-HU" sz="1800" dirty="0" err="1">
                <a:solidFill>
                  <a:srgbClr val="2349AC"/>
                </a:solidFill>
              </a:rPr>
              <a:t>auditor</a:t>
            </a:r>
            <a:r>
              <a:rPr lang="hu-HU" sz="1800" dirty="0">
                <a:solidFill>
                  <a:srgbClr val="2349AC"/>
                </a:solidFill>
              </a:rPr>
              <a:t>:</a:t>
            </a:r>
          </a:p>
          <a:p>
            <a:pPr marL="0" indent="0">
              <a:buNone/>
            </a:pPr>
            <a:endParaRPr lang="hu-HU" sz="1800" dirty="0">
              <a:solidFill>
                <a:srgbClr val="2349AC"/>
              </a:solidFill>
            </a:endParaRPr>
          </a:p>
          <a:p>
            <a:pPr>
              <a:buFontTx/>
              <a:buChar char="-"/>
            </a:pPr>
            <a:r>
              <a:rPr lang="hu-HU" sz="1800" dirty="0"/>
              <a:t>legyen független az auditált tevékenységtől, mentes legyen az elfogultságtól és összeférhetetlenségtől</a:t>
            </a:r>
          </a:p>
          <a:p>
            <a:pPr>
              <a:buFontTx/>
              <a:buChar char="-"/>
            </a:pPr>
            <a:r>
              <a:rPr lang="hu-HU" sz="1800" dirty="0"/>
              <a:t>legyen független a felülvizsgált funkció operatív irányítóitól</a:t>
            </a:r>
          </a:p>
          <a:p>
            <a:pPr>
              <a:buFontTx/>
              <a:buChar char="-"/>
            </a:pPr>
            <a:r>
              <a:rPr lang="hu-HU" sz="1800" dirty="0"/>
              <a:t>őrizze meg objektivitását a teljes auditfolyamat során, annak érdekében</a:t>
            </a:r>
          </a:p>
          <a:p>
            <a:pPr>
              <a:buFontTx/>
              <a:buChar char="-"/>
            </a:pPr>
            <a:r>
              <a:rPr lang="hu-HU" sz="1800" dirty="0"/>
              <a:t>rendelkezzen megfelelő felkészültséggel az auditált irányítási rendszer követelményeiről, és az auditált területről, folyamatról</a:t>
            </a:r>
          </a:p>
          <a:p>
            <a:pPr>
              <a:buFontTx/>
              <a:buChar char="-"/>
            </a:pPr>
            <a:endParaRPr lang="hu-HU" sz="1800" dirty="0"/>
          </a:p>
          <a:p>
            <a:pPr>
              <a:buFontTx/>
              <a:buChar char="-"/>
            </a:pPr>
            <a:endParaRPr lang="hu-HU" sz="1800" dirty="0"/>
          </a:p>
        </p:txBody>
      </p:sp>
    </p:spTree>
    <p:extLst>
      <p:ext uri="{BB962C8B-B14F-4D97-AF65-F5344CB8AC3E}">
        <p14:creationId xmlns:p14="http://schemas.microsoft.com/office/powerpoint/2010/main" val="33788461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7FD631FD-405C-4498-8140-989375CB14C2}"/>
              </a:ext>
            </a:extLst>
          </p:cNvPr>
          <p:cNvSpPr>
            <a:spLocks noGrp="1"/>
          </p:cNvSpPr>
          <p:nvPr>
            <p:ph type="title"/>
          </p:nvPr>
        </p:nvSpPr>
        <p:spPr/>
        <p:txBody>
          <a:bodyPr/>
          <a:lstStyle/>
          <a:p>
            <a:r>
              <a:rPr lang="hu-HU" dirty="0"/>
              <a:t>Belső audit célja, tárgya, gyakorisága</a:t>
            </a:r>
          </a:p>
        </p:txBody>
      </p:sp>
      <p:sp>
        <p:nvSpPr>
          <p:cNvPr id="3" name="Tartalom helye 2">
            <a:extLst>
              <a:ext uri="{FF2B5EF4-FFF2-40B4-BE49-F238E27FC236}">
                <a16:creationId xmlns:a16="http://schemas.microsoft.com/office/drawing/2014/main" id="{15A798B1-A897-421B-AEC8-91B72E113F64}"/>
              </a:ext>
            </a:extLst>
          </p:cNvPr>
          <p:cNvSpPr>
            <a:spLocks noGrp="1"/>
          </p:cNvSpPr>
          <p:nvPr>
            <p:ph idx="1"/>
          </p:nvPr>
        </p:nvSpPr>
        <p:spPr/>
        <p:txBody>
          <a:bodyPr>
            <a:normAutofit/>
          </a:bodyPr>
          <a:lstStyle/>
          <a:p>
            <a:pPr marL="0" indent="0">
              <a:buNone/>
            </a:pPr>
            <a:r>
              <a:rPr lang="hu-HU" sz="1800" dirty="0">
                <a:solidFill>
                  <a:srgbClr val="2349AC"/>
                </a:solidFill>
              </a:rPr>
              <a:t>A belső audit célja, </a:t>
            </a:r>
            <a:r>
              <a:rPr lang="hu-HU" sz="1800" dirty="0"/>
              <a:t>hogy a rendszer működésében megjelenő nem-megfelelősséget feltárja és indukálja azok kijavítását, feloldását.</a:t>
            </a:r>
          </a:p>
          <a:p>
            <a:pPr marL="0" indent="0">
              <a:buNone/>
            </a:pPr>
            <a:endParaRPr lang="hu-HU" sz="1800" dirty="0"/>
          </a:p>
          <a:p>
            <a:pPr marL="0" indent="0">
              <a:buNone/>
            </a:pPr>
            <a:r>
              <a:rPr lang="hu-HU" sz="1800" dirty="0">
                <a:solidFill>
                  <a:srgbClr val="2349AC"/>
                </a:solidFill>
              </a:rPr>
              <a:t>Az audit tárgya</a:t>
            </a:r>
            <a:r>
              <a:rPr lang="hu-HU" sz="1800" dirty="0"/>
              <a:t> szempontjából megkülönböztethetünk:</a:t>
            </a:r>
          </a:p>
          <a:p>
            <a:pPr>
              <a:buFontTx/>
              <a:buChar char="-"/>
            </a:pPr>
            <a:r>
              <a:rPr lang="hu-HU" sz="1800" dirty="0"/>
              <a:t>termékauditokat </a:t>
            </a:r>
          </a:p>
          <a:p>
            <a:pPr>
              <a:buFontTx/>
              <a:buChar char="-"/>
            </a:pPr>
            <a:r>
              <a:rPr lang="hu-HU" sz="1800" dirty="0"/>
              <a:t>folyamatauditokat (eljárásauditokat) </a:t>
            </a:r>
          </a:p>
          <a:p>
            <a:pPr>
              <a:buFontTx/>
              <a:buChar char="-"/>
            </a:pPr>
            <a:r>
              <a:rPr lang="hu-HU" sz="1800" dirty="0"/>
              <a:t>Rendszerauditokat</a:t>
            </a:r>
          </a:p>
          <a:p>
            <a:pPr>
              <a:buFontTx/>
              <a:buChar char="-"/>
            </a:pPr>
            <a:endParaRPr lang="hu-HU" sz="1800" dirty="0"/>
          </a:p>
          <a:p>
            <a:pPr marL="0" indent="0">
              <a:buNone/>
            </a:pPr>
            <a:r>
              <a:rPr lang="hu-HU" sz="1800" dirty="0">
                <a:solidFill>
                  <a:srgbClr val="2349AC"/>
                </a:solidFill>
              </a:rPr>
              <a:t>Gyakorisága: </a:t>
            </a:r>
            <a:r>
              <a:rPr lang="hu-HU" sz="1800" dirty="0"/>
              <a:t>javasolt a kritikusabb folyamatok megfelelőségét gyakrabban ellenőrizni, míg a jól működő folyamatok belső auditálására kisebb hangsúlyt elegendő helyezni.</a:t>
            </a:r>
            <a:endParaRPr lang="hu-HU" sz="1800" dirty="0">
              <a:solidFill>
                <a:srgbClr val="2349AC"/>
              </a:solidFill>
            </a:endParaRPr>
          </a:p>
        </p:txBody>
      </p:sp>
    </p:spTree>
    <p:extLst>
      <p:ext uri="{BB962C8B-B14F-4D97-AF65-F5344CB8AC3E}">
        <p14:creationId xmlns:p14="http://schemas.microsoft.com/office/powerpoint/2010/main" val="837935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FDE693B4-8BB4-4035-BFBF-F0B3C4BFED27}"/>
              </a:ext>
            </a:extLst>
          </p:cNvPr>
          <p:cNvSpPr>
            <a:spLocks noGrp="1"/>
          </p:cNvSpPr>
          <p:nvPr>
            <p:ph type="title"/>
          </p:nvPr>
        </p:nvSpPr>
        <p:spPr/>
        <p:txBody>
          <a:bodyPr/>
          <a:lstStyle/>
          <a:p>
            <a:r>
              <a:rPr lang="hu-HU" dirty="0"/>
              <a:t>Belső audit tervezése</a:t>
            </a:r>
          </a:p>
        </p:txBody>
      </p:sp>
      <p:sp>
        <p:nvSpPr>
          <p:cNvPr id="3" name="Tartalom helye 2">
            <a:extLst>
              <a:ext uri="{FF2B5EF4-FFF2-40B4-BE49-F238E27FC236}">
                <a16:creationId xmlns:a16="http://schemas.microsoft.com/office/drawing/2014/main" id="{852EC3B6-7A22-4537-A53D-C7FEFFEA226D}"/>
              </a:ext>
            </a:extLst>
          </p:cNvPr>
          <p:cNvSpPr>
            <a:spLocks noGrp="1"/>
          </p:cNvSpPr>
          <p:nvPr>
            <p:ph idx="1"/>
          </p:nvPr>
        </p:nvSpPr>
        <p:spPr/>
        <p:txBody>
          <a:bodyPr>
            <a:normAutofit/>
          </a:bodyPr>
          <a:lstStyle/>
          <a:p>
            <a:pPr marL="0" indent="0">
              <a:buNone/>
            </a:pPr>
            <a:r>
              <a:rPr lang="hu-HU" sz="1800" dirty="0"/>
              <a:t>A belső auditok tervezése során elkészítésre kerül egy audit program, amely részletesen meghatározza a belső auditok időpontját, célját, területét és az </a:t>
            </a:r>
            <a:r>
              <a:rPr lang="hu-HU" sz="1800" dirty="0" err="1"/>
              <a:t>auditor</a:t>
            </a:r>
            <a:r>
              <a:rPr lang="hu-HU" sz="1800" dirty="0"/>
              <a:t> személyét.</a:t>
            </a:r>
          </a:p>
          <a:p>
            <a:pPr marL="0" indent="0">
              <a:buNone/>
            </a:pPr>
            <a:endParaRPr lang="hu-HU" sz="1800" dirty="0"/>
          </a:p>
          <a:p>
            <a:pPr marL="0" indent="0">
              <a:buNone/>
            </a:pPr>
            <a:r>
              <a:rPr lang="hu-HU" sz="1800" dirty="0"/>
              <a:t>Egy részletes audit kérdéslista alkalmazásával biztosítható, hogy az összes szabvány követelmény ellenőrzésre </a:t>
            </a:r>
            <a:r>
              <a:rPr lang="hu-HU" sz="1800" dirty="0" err="1"/>
              <a:t>kerülhessen</a:t>
            </a:r>
            <a:r>
              <a:rPr lang="hu-HU" sz="1800" dirty="0"/>
              <a:t> az audit során.</a:t>
            </a:r>
          </a:p>
          <a:p>
            <a:pPr marL="0" indent="0">
              <a:buNone/>
            </a:pPr>
            <a:endParaRPr lang="hu-HU" sz="1800" dirty="0"/>
          </a:p>
          <a:p>
            <a:pPr marL="0" indent="0">
              <a:buNone/>
            </a:pPr>
            <a:r>
              <a:rPr lang="hu-HU" sz="1800" dirty="0"/>
              <a:t>Fontos, hogy legyen meg az </a:t>
            </a:r>
            <a:r>
              <a:rPr lang="hu-HU" sz="1800" dirty="0" err="1"/>
              <a:t>auditor</a:t>
            </a:r>
            <a:r>
              <a:rPr lang="hu-HU" sz="1800" dirty="0"/>
              <a:t> szabadsága, hogy ne csak a kérdéslista alapján végezhesse az auditot, hanem saját maga is megfogalmazhasson kérdéseket az eredményesebb audit érdekében.</a:t>
            </a:r>
          </a:p>
          <a:p>
            <a:pPr marL="0" indent="0">
              <a:buNone/>
            </a:pPr>
            <a:endParaRPr lang="hu-HU" sz="1800" dirty="0"/>
          </a:p>
          <a:p>
            <a:pPr marL="0" indent="0">
              <a:buNone/>
            </a:pPr>
            <a:r>
              <a:rPr lang="hu-HU" sz="1800" dirty="0"/>
              <a:t>A belső </a:t>
            </a:r>
            <a:r>
              <a:rPr lang="hu-HU" sz="1800" dirty="0" err="1"/>
              <a:t>auditori</a:t>
            </a:r>
            <a:r>
              <a:rPr lang="hu-HU" sz="1800" dirty="0"/>
              <a:t> kérdéslista, és az audit jelentési formátum az irányítási rendszerben rögzített dokumentumok.</a:t>
            </a:r>
          </a:p>
        </p:txBody>
      </p:sp>
    </p:spTree>
    <p:extLst>
      <p:ext uri="{BB962C8B-B14F-4D97-AF65-F5344CB8AC3E}">
        <p14:creationId xmlns:p14="http://schemas.microsoft.com/office/powerpoint/2010/main" val="23928137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F1EDC024-9AB5-42D6-852F-D8475CE07F97}"/>
              </a:ext>
            </a:extLst>
          </p:cNvPr>
          <p:cNvSpPr>
            <a:spLocks noGrp="1"/>
          </p:cNvSpPr>
          <p:nvPr>
            <p:ph type="title"/>
          </p:nvPr>
        </p:nvSpPr>
        <p:spPr/>
        <p:txBody>
          <a:bodyPr/>
          <a:lstStyle/>
          <a:p>
            <a:r>
              <a:rPr lang="hu-HU" dirty="0"/>
              <a:t>Belső audit végrehajtása</a:t>
            </a:r>
          </a:p>
        </p:txBody>
      </p:sp>
      <p:sp>
        <p:nvSpPr>
          <p:cNvPr id="3" name="Tartalom helye 2">
            <a:extLst>
              <a:ext uri="{FF2B5EF4-FFF2-40B4-BE49-F238E27FC236}">
                <a16:creationId xmlns:a16="http://schemas.microsoft.com/office/drawing/2014/main" id="{17425154-A19A-4370-AFB3-0474E3914253}"/>
              </a:ext>
            </a:extLst>
          </p:cNvPr>
          <p:cNvSpPr>
            <a:spLocks noGrp="1"/>
          </p:cNvSpPr>
          <p:nvPr>
            <p:ph idx="1"/>
          </p:nvPr>
        </p:nvSpPr>
        <p:spPr/>
        <p:txBody>
          <a:bodyPr>
            <a:normAutofit/>
          </a:bodyPr>
          <a:lstStyle/>
          <a:p>
            <a:pPr>
              <a:buFontTx/>
              <a:buChar char="-"/>
            </a:pPr>
            <a:r>
              <a:rPr lang="hu-HU" sz="1800" dirty="0"/>
              <a:t>Meghatározott időpontban kerül megtartásra a folyamat végrehajtási helyszínén</a:t>
            </a:r>
          </a:p>
          <a:p>
            <a:pPr>
              <a:buFontTx/>
              <a:buChar char="-"/>
            </a:pPr>
            <a:r>
              <a:rPr lang="hu-HU" sz="1800" dirty="0"/>
              <a:t>Résztvevői: belső </a:t>
            </a:r>
            <a:r>
              <a:rPr lang="hu-HU" sz="1800" dirty="0" err="1"/>
              <a:t>auditor</a:t>
            </a:r>
            <a:r>
              <a:rPr lang="hu-HU" sz="1800" dirty="0"/>
              <a:t>, az ellenőrzés alá vont folyamat felelőse</a:t>
            </a:r>
          </a:p>
          <a:p>
            <a:pPr>
              <a:buFontTx/>
              <a:buChar char="-"/>
            </a:pPr>
            <a:r>
              <a:rPr lang="hu-HU" sz="1800" dirty="0"/>
              <a:t>Nyitóértekezlettel kezdődik (audit célja, tárgya, keretei)</a:t>
            </a:r>
          </a:p>
          <a:p>
            <a:pPr>
              <a:buFontTx/>
              <a:buChar char="-"/>
            </a:pPr>
            <a:r>
              <a:rPr lang="hu-HU" sz="1800" dirty="0"/>
              <a:t>Kérdéslista alapján az audit elvégzése</a:t>
            </a:r>
          </a:p>
          <a:p>
            <a:pPr>
              <a:buFontTx/>
              <a:buChar char="-"/>
            </a:pPr>
            <a:r>
              <a:rPr lang="hu-HU" sz="1800" dirty="0"/>
              <a:t>Végeredmény rögzítése, megállapítások</a:t>
            </a:r>
          </a:p>
          <a:p>
            <a:pPr>
              <a:buFontTx/>
              <a:buChar char="-"/>
            </a:pPr>
            <a:r>
              <a:rPr lang="hu-HU" sz="1800" dirty="0"/>
              <a:t>Záróértekezlet (tapasztalatok, észrevételek megosztása)</a:t>
            </a:r>
          </a:p>
          <a:p>
            <a:pPr>
              <a:buFontTx/>
              <a:buChar char="-"/>
            </a:pPr>
            <a:r>
              <a:rPr lang="hu-HU" sz="1800" dirty="0"/>
              <a:t>Lezárás után audit riport (</a:t>
            </a:r>
            <a:r>
              <a:rPr lang="hu-HU" sz="1800" dirty="0" err="1"/>
              <a:t>auditor</a:t>
            </a:r>
            <a:r>
              <a:rPr lang="hu-HU" sz="1800" dirty="0"/>
              <a:t> készíti; rögzítésre kerül: nem megfelelőségek, fejlesztési lehetőségek, intézkedési terv)</a:t>
            </a:r>
          </a:p>
          <a:p>
            <a:pPr>
              <a:buFontTx/>
              <a:buChar char="-"/>
            </a:pPr>
            <a:r>
              <a:rPr lang="hu-HU" sz="1800" dirty="0"/>
              <a:t>A tervezett intézkedések végrehajtását követően ellenőrzés, valamint ennek rögzítése </a:t>
            </a:r>
          </a:p>
        </p:txBody>
      </p:sp>
    </p:spTree>
    <p:extLst>
      <p:ext uri="{BB962C8B-B14F-4D97-AF65-F5344CB8AC3E}">
        <p14:creationId xmlns:p14="http://schemas.microsoft.com/office/powerpoint/2010/main" val="3804578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lcím 2">
            <a:extLst>
              <a:ext uri="{FF2B5EF4-FFF2-40B4-BE49-F238E27FC236}">
                <a16:creationId xmlns:a16="http://schemas.microsoft.com/office/drawing/2014/main" id="{AFFADF7B-5EC1-41FE-A9D6-50001699C8B0}"/>
              </a:ext>
            </a:extLst>
          </p:cNvPr>
          <p:cNvSpPr>
            <a:spLocks noGrp="1"/>
          </p:cNvSpPr>
          <p:nvPr>
            <p:ph idx="1"/>
          </p:nvPr>
        </p:nvSpPr>
        <p:spPr/>
        <p:txBody>
          <a:bodyPr>
            <a:normAutofit/>
          </a:bodyPr>
          <a:lstStyle/>
          <a:p>
            <a:pPr marL="0" indent="0" algn="ctr">
              <a:buNone/>
            </a:pPr>
            <a:r>
              <a:rPr lang="hu-HU" dirty="0"/>
              <a:t>V. </a:t>
            </a:r>
          </a:p>
          <a:p>
            <a:endParaRPr lang="hu-HU" dirty="0"/>
          </a:p>
          <a:p>
            <a:pPr marL="0" indent="0" algn="ctr">
              <a:buNone/>
            </a:pPr>
            <a:r>
              <a:rPr lang="hu-HU" dirty="0"/>
              <a:t>A belső </a:t>
            </a:r>
            <a:r>
              <a:rPr lang="hu-HU" dirty="0" err="1"/>
              <a:t>auditor</a:t>
            </a:r>
            <a:r>
              <a:rPr lang="hu-HU" dirty="0"/>
              <a:t> képzés javasolt tematikája</a:t>
            </a:r>
          </a:p>
          <a:p>
            <a:endParaRPr lang="hu-HU" dirty="0"/>
          </a:p>
          <a:p>
            <a:pPr marL="0" indent="0">
              <a:buNone/>
            </a:pPr>
            <a:endParaRPr lang="hu-HU" dirty="0"/>
          </a:p>
          <a:p>
            <a:pPr marL="0" indent="0" algn="ctr">
              <a:buNone/>
            </a:pPr>
            <a:r>
              <a:rPr lang="hu-HU" sz="1600" dirty="0"/>
              <a:t>Részletes tájékoztatás: </a:t>
            </a:r>
            <a:r>
              <a:rPr lang="hu-HU" sz="1600" dirty="0">
                <a:hlinkClick r:id="rId2"/>
              </a:rPr>
              <a:t>https://kepezz.hu/VideoLibraryArticle/Details/7</a:t>
            </a:r>
            <a:endParaRPr lang="hu-HU" sz="1600" dirty="0"/>
          </a:p>
          <a:p>
            <a:pPr marL="0" indent="0" algn="ctr">
              <a:buNone/>
            </a:pPr>
            <a:r>
              <a:rPr lang="hu-HU" sz="1600" dirty="0"/>
              <a:t> (regisztráció után)</a:t>
            </a:r>
          </a:p>
          <a:p>
            <a:pPr marL="0" indent="0">
              <a:buNone/>
            </a:pPr>
            <a:endParaRPr lang="hu-HU" dirty="0"/>
          </a:p>
          <a:p>
            <a:endParaRPr lang="hu-HU" dirty="0"/>
          </a:p>
        </p:txBody>
      </p:sp>
    </p:spTree>
    <p:extLst>
      <p:ext uri="{BB962C8B-B14F-4D97-AF65-F5344CB8AC3E}">
        <p14:creationId xmlns:p14="http://schemas.microsoft.com/office/powerpoint/2010/main" val="32133263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CF985E00-9ED6-445E-A61E-7B88727F7B7F}"/>
              </a:ext>
            </a:extLst>
          </p:cNvPr>
          <p:cNvSpPr>
            <a:spLocks noGrp="1"/>
          </p:cNvSpPr>
          <p:nvPr>
            <p:ph type="title"/>
          </p:nvPr>
        </p:nvSpPr>
        <p:spPr>
          <a:xfrm>
            <a:off x="447989" y="44624"/>
            <a:ext cx="7868427" cy="936104"/>
          </a:xfrm>
        </p:spPr>
        <p:txBody>
          <a:bodyPr>
            <a:normAutofit/>
          </a:bodyPr>
          <a:lstStyle/>
          <a:p>
            <a:r>
              <a:rPr lang="hu-HU" dirty="0"/>
              <a:t>Jogszabályi előírások, szakmai elvárások</a:t>
            </a:r>
          </a:p>
        </p:txBody>
      </p:sp>
      <p:sp>
        <p:nvSpPr>
          <p:cNvPr id="3" name="Tartalom helye 2">
            <a:extLst>
              <a:ext uri="{FF2B5EF4-FFF2-40B4-BE49-F238E27FC236}">
                <a16:creationId xmlns:a16="http://schemas.microsoft.com/office/drawing/2014/main" id="{410BD30B-BBD3-4026-9B65-3C7F71BF8668}"/>
              </a:ext>
            </a:extLst>
          </p:cNvPr>
          <p:cNvSpPr>
            <a:spLocks noGrp="1"/>
          </p:cNvSpPr>
          <p:nvPr>
            <p:ph idx="1"/>
          </p:nvPr>
        </p:nvSpPr>
        <p:spPr/>
        <p:txBody>
          <a:bodyPr>
            <a:normAutofit fontScale="92500"/>
          </a:bodyPr>
          <a:lstStyle/>
          <a:p>
            <a:pPr marL="0" indent="0">
              <a:buNone/>
            </a:pPr>
            <a:r>
              <a:rPr lang="hu-HU" sz="1800" dirty="0">
                <a:solidFill>
                  <a:srgbClr val="2349AC"/>
                </a:solidFill>
              </a:rPr>
              <a:t>A munkahelyi egészségvédelem és biztonság irányítási rendszere belső </a:t>
            </a:r>
            <a:r>
              <a:rPr lang="hu-HU" sz="1800" dirty="0" err="1">
                <a:solidFill>
                  <a:srgbClr val="2349AC"/>
                </a:solidFill>
              </a:rPr>
              <a:t>auditori</a:t>
            </a:r>
            <a:r>
              <a:rPr lang="hu-HU" sz="1800" dirty="0">
                <a:solidFill>
                  <a:srgbClr val="2349AC"/>
                </a:solidFill>
              </a:rPr>
              <a:t> képzés követelményeire, tartalmára és gyakoriságára nincs jogszabályi előírás.</a:t>
            </a:r>
            <a:endParaRPr lang="hu-HU" sz="1800" dirty="0"/>
          </a:p>
          <a:p>
            <a:pPr marL="0" indent="0" algn="just">
              <a:buNone/>
            </a:pPr>
            <a:r>
              <a:rPr lang="hu-HU" sz="1800" dirty="0"/>
              <a:t>A különböző képzéssel foglalkozó szervezettek a munkahelyi egészségvédelem és biztonság irányítási rendszer belső </a:t>
            </a:r>
            <a:r>
              <a:rPr lang="hu-HU" sz="1800" dirty="0" err="1"/>
              <a:t>auditori</a:t>
            </a:r>
            <a:r>
              <a:rPr lang="hu-HU" sz="1800" dirty="0"/>
              <a:t> képzést 2 vagy 3 nap időkeretben oktatják.</a:t>
            </a:r>
          </a:p>
          <a:p>
            <a:pPr marL="0" indent="0">
              <a:buNone/>
            </a:pPr>
            <a:endParaRPr lang="hu-HU" sz="1800" dirty="0"/>
          </a:p>
          <a:p>
            <a:pPr marL="0" indent="0" algn="just">
              <a:buNone/>
            </a:pPr>
            <a:r>
              <a:rPr lang="hu-HU" sz="1800" dirty="0">
                <a:solidFill>
                  <a:srgbClr val="2349AC"/>
                </a:solidFill>
              </a:rPr>
              <a:t>Ha állami pályázati forrásból történik egy képzés megtartása, akkor csak hatósági engedéllyel rendelkező képzést lehet elvégezi.</a:t>
            </a:r>
          </a:p>
          <a:p>
            <a:pPr marL="0" indent="0">
              <a:buNone/>
            </a:pPr>
            <a:endParaRPr lang="hu-HU" sz="1800" dirty="0"/>
          </a:p>
          <a:p>
            <a:pPr marL="0" indent="0">
              <a:buNone/>
            </a:pPr>
            <a:r>
              <a:rPr lang="hu-HU" sz="1800" dirty="0">
                <a:solidFill>
                  <a:srgbClr val="2349AC"/>
                </a:solidFill>
              </a:rPr>
              <a:t>Szakmai elvárások:</a:t>
            </a:r>
          </a:p>
          <a:p>
            <a:pPr marL="0" indent="0">
              <a:buNone/>
            </a:pPr>
            <a:endParaRPr lang="hu-HU" sz="1800" dirty="0">
              <a:solidFill>
                <a:srgbClr val="2349AC"/>
              </a:solidFill>
            </a:endParaRPr>
          </a:p>
          <a:p>
            <a:pPr>
              <a:buFontTx/>
              <a:buChar char="-"/>
            </a:pPr>
            <a:r>
              <a:rPr lang="hu-HU" sz="1800" dirty="0"/>
              <a:t>általános szemléletformálás</a:t>
            </a:r>
          </a:p>
          <a:p>
            <a:pPr>
              <a:buFontTx/>
              <a:buChar char="-"/>
            </a:pPr>
            <a:r>
              <a:rPr lang="hu-HU" sz="1800" dirty="0"/>
              <a:t>kulcsfolyamatok, elemek részletes megismerése</a:t>
            </a:r>
          </a:p>
          <a:p>
            <a:pPr>
              <a:buFontTx/>
              <a:buChar char="-"/>
            </a:pPr>
            <a:r>
              <a:rPr lang="hu-HU" sz="1800" dirty="0"/>
              <a:t>különböző iparági tapasztalatok ismertetése és gyakorlati feladatok végrehajtása, melyek segítik a majdani önálló munkavégzést</a:t>
            </a:r>
          </a:p>
          <a:p>
            <a:pPr marL="0" indent="0">
              <a:buNone/>
            </a:pPr>
            <a:endParaRPr lang="hu-HU" sz="1800" dirty="0"/>
          </a:p>
          <a:p>
            <a:pPr marL="0" indent="0">
              <a:buNone/>
            </a:pPr>
            <a:endParaRPr lang="hu-HU" sz="1800" dirty="0"/>
          </a:p>
        </p:txBody>
      </p:sp>
    </p:spTree>
    <p:extLst>
      <p:ext uri="{BB962C8B-B14F-4D97-AF65-F5344CB8AC3E}">
        <p14:creationId xmlns:p14="http://schemas.microsoft.com/office/powerpoint/2010/main" val="21313955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AC021B28-CEA3-48CB-8A27-3867FBCFDCD6}"/>
              </a:ext>
            </a:extLst>
          </p:cNvPr>
          <p:cNvSpPr>
            <a:spLocks noGrp="1"/>
          </p:cNvSpPr>
          <p:nvPr>
            <p:ph type="title"/>
          </p:nvPr>
        </p:nvSpPr>
        <p:spPr/>
        <p:txBody>
          <a:bodyPr/>
          <a:lstStyle/>
          <a:p>
            <a:r>
              <a:rPr lang="hu-HU" dirty="0"/>
              <a:t>Képzés javasolt felépítése</a:t>
            </a:r>
          </a:p>
        </p:txBody>
      </p:sp>
      <p:sp>
        <p:nvSpPr>
          <p:cNvPr id="3" name="Tartalom helye 2">
            <a:extLst>
              <a:ext uri="{FF2B5EF4-FFF2-40B4-BE49-F238E27FC236}">
                <a16:creationId xmlns:a16="http://schemas.microsoft.com/office/drawing/2014/main" id="{FB733EB1-ECF9-4889-9E54-3C635B083C85}"/>
              </a:ext>
            </a:extLst>
          </p:cNvPr>
          <p:cNvSpPr>
            <a:spLocks noGrp="1"/>
          </p:cNvSpPr>
          <p:nvPr>
            <p:ph idx="1"/>
          </p:nvPr>
        </p:nvSpPr>
        <p:spPr/>
        <p:txBody>
          <a:bodyPr>
            <a:normAutofit/>
          </a:bodyPr>
          <a:lstStyle/>
          <a:p>
            <a:pPr marL="0" indent="0">
              <a:buNone/>
            </a:pPr>
            <a:r>
              <a:rPr lang="hu-HU" sz="1800" dirty="0">
                <a:solidFill>
                  <a:srgbClr val="2349AC"/>
                </a:solidFill>
              </a:rPr>
              <a:t>A munkahelyi egészségvédelem és biztonság irányítási rendszer belső </a:t>
            </a:r>
            <a:r>
              <a:rPr lang="hu-HU" sz="1800" dirty="0" err="1">
                <a:solidFill>
                  <a:srgbClr val="2349AC"/>
                </a:solidFill>
              </a:rPr>
              <a:t>auditori</a:t>
            </a:r>
            <a:r>
              <a:rPr lang="hu-HU" sz="1800" dirty="0">
                <a:solidFill>
                  <a:srgbClr val="2349AC"/>
                </a:solidFill>
              </a:rPr>
              <a:t> képzését 3 napban javasolt megtartani az alábbi bontásban:</a:t>
            </a:r>
          </a:p>
          <a:p>
            <a:pPr marL="0" indent="0">
              <a:buNone/>
            </a:pPr>
            <a:endParaRPr lang="hu-HU" sz="1800" dirty="0">
              <a:solidFill>
                <a:srgbClr val="2349AC"/>
              </a:solidFill>
            </a:endParaRPr>
          </a:p>
          <a:p>
            <a:pPr marL="0" indent="0">
              <a:buNone/>
            </a:pPr>
            <a:endParaRPr lang="hu-HU" sz="1800" dirty="0">
              <a:solidFill>
                <a:srgbClr val="2349AC"/>
              </a:solidFill>
            </a:endParaRPr>
          </a:p>
          <a:p>
            <a:pPr>
              <a:buFontTx/>
              <a:buChar char="-"/>
            </a:pPr>
            <a:r>
              <a:rPr lang="hu-HU" sz="1800" dirty="0"/>
              <a:t>ISO 45001:2018 munkahelyi egészségvédelem és biztonság irányítási rendszer szabvány ismertetése (1,0-1,5 nap)</a:t>
            </a:r>
          </a:p>
          <a:p>
            <a:pPr>
              <a:buFontTx/>
              <a:buChar char="-"/>
            </a:pPr>
            <a:r>
              <a:rPr lang="hu-HU" sz="1800" dirty="0"/>
              <a:t>munkavédelmi jogszabályok és kötelezettségek ismertetése (0,5-1,0 nap)</a:t>
            </a:r>
          </a:p>
          <a:p>
            <a:pPr>
              <a:buFontTx/>
              <a:buChar char="-"/>
            </a:pPr>
            <a:r>
              <a:rPr lang="hu-HU" sz="1800" dirty="0"/>
              <a:t>a belső auditálás elmélete és gyakorlata (1,0 nap)</a:t>
            </a:r>
          </a:p>
          <a:p>
            <a:pPr marL="0" indent="0">
              <a:buNone/>
            </a:pPr>
            <a:endParaRPr lang="hu-HU" sz="1800" dirty="0"/>
          </a:p>
        </p:txBody>
      </p:sp>
    </p:spTree>
    <p:extLst>
      <p:ext uri="{BB962C8B-B14F-4D97-AF65-F5344CB8AC3E}">
        <p14:creationId xmlns:p14="http://schemas.microsoft.com/office/powerpoint/2010/main" val="27329764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lcím 2">
            <a:extLst>
              <a:ext uri="{FF2B5EF4-FFF2-40B4-BE49-F238E27FC236}">
                <a16:creationId xmlns:a16="http://schemas.microsoft.com/office/drawing/2014/main" id="{06E5790B-F460-4683-98B9-DACB564810AD}"/>
              </a:ext>
            </a:extLst>
          </p:cNvPr>
          <p:cNvSpPr>
            <a:spLocks noGrp="1"/>
          </p:cNvSpPr>
          <p:nvPr>
            <p:ph idx="1"/>
          </p:nvPr>
        </p:nvSpPr>
        <p:spPr/>
        <p:txBody>
          <a:bodyPr>
            <a:normAutofit/>
          </a:bodyPr>
          <a:lstStyle/>
          <a:p>
            <a:pPr marL="0" indent="0" algn="ctr">
              <a:buNone/>
            </a:pPr>
            <a:r>
              <a:rPr lang="hu-HU" dirty="0"/>
              <a:t>VI. </a:t>
            </a:r>
          </a:p>
          <a:p>
            <a:endParaRPr lang="hu-HU" b="1" dirty="0"/>
          </a:p>
          <a:p>
            <a:pPr marL="0" indent="0" algn="ctr">
              <a:buNone/>
            </a:pPr>
            <a:r>
              <a:rPr lang="hu-HU" dirty="0"/>
              <a:t>A képzéssel elérhető versenyelőnyök, a képzés elmaradásából származó versenyhátrány, összefoglalás</a:t>
            </a:r>
          </a:p>
          <a:p>
            <a:pPr marL="0" indent="0">
              <a:buNone/>
            </a:pPr>
            <a:endParaRPr lang="hu-HU" sz="1500" b="1" dirty="0"/>
          </a:p>
          <a:p>
            <a:pPr marL="0" indent="0">
              <a:buNone/>
            </a:pPr>
            <a:endParaRPr lang="hu-HU" sz="1500" b="1" dirty="0"/>
          </a:p>
          <a:p>
            <a:pPr marL="0" indent="0" algn="ctr">
              <a:buNone/>
            </a:pPr>
            <a:r>
              <a:rPr lang="hu-HU" sz="1800" dirty="0"/>
              <a:t>Részletes tájékoztatás: </a:t>
            </a:r>
            <a:r>
              <a:rPr lang="hu-HU" sz="1800" dirty="0">
                <a:hlinkClick r:id="rId2"/>
              </a:rPr>
              <a:t>https://kepezz.hu/VideoLibraryArticle/Details/7</a:t>
            </a:r>
            <a:endParaRPr lang="hu-HU" sz="1800" dirty="0"/>
          </a:p>
          <a:p>
            <a:pPr marL="0" indent="0" algn="ctr">
              <a:buNone/>
            </a:pPr>
            <a:r>
              <a:rPr lang="hu-HU" sz="1800" dirty="0"/>
              <a:t> (regisztráció után)</a:t>
            </a:r>
          </a:p>
          <a:p>
            <a:pPr marL="0" indent="0">
              <a:buNone/>
            </a:pPr>
            <a:endParaRPr lang="hu-HU" b="1" dirty="0"/>
          </a:p>
        </p:txBody>
      </p:sp>
    </p:spTree>
    <p:extLst>
      <p:ext uri="{BB962C8B-B14F-4D97-AF65-F5344CB8AC3E}">
        <p14:creationId xmlns:p14="http://schemas.microsoft.com/office/powerpoint/2010/main" val="21845603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B23C12CB-F714-4330-A65E-DB7711C3A73D}"/>
              </a:ext>
            </a:extLst>
          </p:cNvPr>
          <p:cNvSpPr>
            <a:spLocks noGrp="1"/>
          </p:cNvSpPr>
          <p:nvPr>
            <p:ph type="title"/>
          </p:nvPr>
        </p:nvSpPr>
        <p:spPr/>
        <p:txBody>
          <a:bodyPr/>
          <a:lstStyle/>
          <a:p>
            <a:r>
              <a:rPr lang="hu-HU" dirty="0"/>
              <a:t>versenyelőnyök</a:t>
            </a:r>
          </a:p>
        </p:txBody>
      </p:sp>
      <p:sp>
        <p:nvSpPr>
          <p:cNvPr id="3" name="Tartalom helye 2">
            <a:extLst>
              <a:ext uri="{FF2B5EF4-FFF2-40B4-BE49-F238E27FC236}">
                <a16:creationId xmlns:a16="http://schemas.microsoft.com/office/drawing/2014/main" id="{8B2DFC5C-A691-44AF-B065-EDD3EA58E741}"/>
              </a:ext>
            </a:extLst>
          </p:cNvPr>
          <p:cNvSpPr>
            <a:spLocks noGrp="1"/>
          </p:cNvSpPr>
          <p:nvPr>
            <p:ph idx="1"/>
          </p:nvPr>
        </p:nvSpPr>
        <p:spPr/>
        <p:txBody>
          <a:bodyPr>
            <a:normAutofit fontScale="92500" lnSpcReduction="10000"/>
          </a:bodyPr>
          <a:lstStyle/>
          <a:p>
            <a:pPr>
              <a:buFontTx/>
              <a:buChar char="-"/>
            </a:pPr>
            <a:r>
              <a:rPr lang="hu-HU" sz="1800" dirty="0"/>
              <a:t>jogszabályi előírások teljes körű azonosítása, majd teljesítése, munkavédelmi bírságok elkerülése</a:t>
            </a:r>
          </a:p>
          <a:p>
            <a:pPr>
              <a:buFontTx/>
              <a:buChar char="-"/>
            </a:pPr>
            <a:r>
              <a:rPr lang="hu-HU" sz="1800" dirty="0"/>
              <a:t>csökkenthetővé válik a munkahelyi balesetek gyakorisága, száma és súlyossága</a:t>
            </a:r>
          </a:p>
          <a:p>
            <a:pPr>
              <a:buFontTx/>
              <a:buChar char="-"/>
            </a:pPr>
            <a:r>
              <a:rPr lang="hu-HU" sz="1800" dirty="0"/>
              <a:t>visszaszoríthatóvá válnak a dolgozókat ért egyéb egészségkárosodások </a:t>
            </a:r>
          </a:p>
          <a:p>
            <a:pPr>
              <a:buFontTx/>
              <a:buChar char="-"/>
            </a:pPr>
            <a:r>
              <a:rPr lang="hu-HU" sz="1800" dirty="0"/>
              <a:t>költségcsökkentés elérése, rendszeres munkavédelmi ellenőrzési rendszer kerülhet kialakításra </a:t>
            </a:r>
          </a:p>
          <a:p>
            <a:pPr>
              <a:buFontTx/>
              <a:buChar char="-"/>
            </a:pPr>
            <a:r>
              <a:rPr lang="hu-HU" sz="1800" dirty="0"/>
              <a:t>szisztematikus fejlődés érhető el a rendelkezésre álló erőforrások optimális felhasználásával </a:t>
            </a:r>
          </a:p>
          <a:p>
            <a:pPr>
              <a:buFontTx/>
              <a:buChar char="-"/>
            </a:pPr>
            <a:r>
              <a:rPr lang="hu-HU" sz="1800" dirty="0"/>
              <a:t>az egyes rendszer elemek és folyamatok folyamatos fejlesztése lehetséges a belső auditok rendszeres végrehajtásával </a:t>
            </a:r>
          </a:p>
          <a:p>
            <a:pPr>
              <a:buFontTx/>
              <a:buChar char="-"/>
            </a:pPr>
            <a:r>
              <a:rPr lang="hu-HU" sz="1800" dirty="0"/>
              <a:t>a MEBIR rendszer folyamatos fejlődik az egyes elemek erősödésével </a:t>
            </a:r>
          </a:p>
          <a:p>
            <a:pPr>
              <a:buFontTx/>
              <a:buChar char="-"/>
            </a:pPr>
            <a:r>
              <a:rPr lang="hu-HU" sz="1800" dirty="0"/>
              <a:t>a teljes szervezet elkötelezettsége és szemlélete erősödik a munkavédelem területén</a:t>
            </a:r>
          </a:p>
          <a:p>
            <a:pPr>
              <a:buFontTx/>
              <a:buChar char="-"/>
            </a:pPr>
            <a:r>
              <a:rPr lang="hu-HU" sz="1800" dirty="0"/>
              <a:t>érdekelt feleknél (pl. vevőknél) jó pont a megfelelő munkavédelmi szemlélet</a:t>
            </a:r>
          </a:p>
          <a:p>
            <a:pPr>
              <a:buFontTx/>
              <a:buChar char="-"/>
            </a:pPr>
            <a:r>
              <a:rPr lang="hu-HU" sz="1800" dirty="0"/>
              <a:t>munkavállalók megtartása a munkakörnyezet fejlesztésével</a:t>
            </a:r>
          </a:p>
          <a:p>
            <a:pPr marL="0" indent="0">
              <a:buNone/>
            </a:pPr>
            <a:endParaRPr lang="hu-HU" sz="1800" dirty="0"/>
          </a:p>
          <a:p>
            <a:pPr marL="0" indent="0">
              <a:buNone/>
            </a:pPr>
            <a:endParaRPr lang="hu-HU" sz="1200" dirty="0"/>
          </a:p>
          <a:p>
            <a:pPr marL="0" indent="0">
              <a:buNone/>
            </a:pPr>
            <a:endParaRPr lang="hu-HU" sz="2000" dirty="0"/>
          </a:p>
        </p:txBody>
      </p:sp>
    </p:spTree>
    <p:extLst>
      <p:ext uri="{BB962C8B-B14F-4D97-AF65-F5344CB8AC3E}">
        <p14:creationId xmlns:p14="http://schemas.microsoft.com/office/powerpoint/2010/main" val="6033966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65CF51EA-0D5F-4FAB-9C0A-F4D14B20D4DC}"/>
              </a:ext>
            </a:extLst>
          </p:cNvPr>
          <p:cNvSpPr>
            <a:spLocks noGrp="1"/>
          </p:cNvSpPr>
          <p:nvPr>
            <p:ph type="title"/>
          </p:nvPr>
        </p:nvSpPr>
        <p:spPr/>
        <p:txBody>
          <a:bodyPr/>
          <a:lstStyle/>
          <a:p>
            <a:r>
              <a:rPr lang="hu-HU" dirty="0"/>
              <a:t>versenyhátrányok</a:t>
            </a:r>
          </a:p>
        </p:txBody>
      </p:sp>
      <p:sp>
        <p:nvSpPr>
          <p:cNvPr id="3" name="Tartalom helye 2">
            <a:extLst>
              <a:ext uri="{FF2B5EF4-FFF2-40B4-BE49-F238E27FC236}">
                <a16:creationId xmlns:a16="http://schemas.microsoft.com/office/drawing/2014/main" id="{F5F7FBB1-5832-428E-A187-0FC6C0130AFC}"/>
              </a:ext>
            </a:extLst>
          </p:cNvPr>
          <p:cNvSpPr>
            <a:spLocks noGrp="1"/>
          </p:cNvSpPr>
          <p:nvPr>
            <p:ph idx="1"/>
          </p:nvPr>
        </p:nvSpPr>
        <p:spPr/>
        <p:txBody>
          <a:bodyPr>
            <a:normAutofit/>
          </a:bodyPr>
          <a:lstStyle/>
          <a:p>
            <a:pPr>
              <a:buFontTx/>
              <a:buChar char="-"/>
            </a:pPr>
            <a:r>
              <a:rPr lang="hu-HU" sz="1800" dirty="0"/>
              <a:t>a munkabalesetek száma nem csökken, előfordulhatnak súlyos munkabalesetek is, ahol a munkáltató büntetőjogi felelőssége növekszik</a:t>
            </a:r>
          </a:p>
          <a:p>
            <a:pPr>
              <a:buFontTx/>
              <a:buChar char="-"/>
            </a:pPr>
            <a:r>
              <a:rPr lang="hu-HU" sz="1800" dirty="0"/>
              <a:t>érdekelt felek (pl. vevők, munkavállalók, média, lakosság) szemében csökkenő presztízs, rosszabb megítélés, elpártolás</a:t>
            </a:r>
          </a:p>
          <a:p>
            <a:pPr>
              <a:buFontTx/>
              <a:buChar char="-"/>
            </a:pPr>
            <a:r>
              <a:rPr lang="hu-HU" sz="1800" dirty="0"/>
              <a:t>jogszabályi előírások nem teljesítése, bírságok</a:t>
            </a:r>
          </a:p>
          <a:p>
            <a:pPr>
              <a:buFontTx/>
              <a:buChar char="-"/>
            </a:pPr>
            <a:r>
              <a:rPr lang="hu-HU" sz="1800" dirty="0"/>
              <a:t>munkavédelmi perek és a kártalanítás költségei magasak</a:t>
            </a:r>
          </a:p>
          <a:p>
            <a:pPr>
              <a:buFontTx/>
              <a:buChar char="-"/>
            </a:pPr>
            <a:r>
              <a:rPr lang="hu-HU" sz="1800" dirty="0"/>
              <a:t>a munkáltató nem tudja igazolni, hogy kellő gondossággal járt el a munkabalesetek megelőzésében, a rendszer üzemeltetése nehézkes</a:t>
            </a:r>
          </a:p>
          <a:p>
            <a:pPr>
              <a:buFontTx/>
              <a:buChar char="-"/>
            </a:pPr>
            <a:r>
              <a:rPr lang="hu-HU" sz="1800" dirty="0"/>
              <a:t>a rendszer nem tölti be a tervezett szerepét </a:t>
            </a:r>
          </a:p>
          <a:p>
            <a:pPr>
              <a:buFontTx/>
              <a:buChar char="-"/>
            </a:pPr>
            <a:r>
              <a:rPr lang="hu-HU" sz="1800" dirty="0"/>
              <a:t>az időszakos ellenőrzések, felülvizsgálatok, karbantartások elmaradnak</a:t>
            </a:r>
          </a:p>
        </p:txBody>
      </p:sp>
    </p:spTree>
    <p:extLst>
      <p:ext uri="{BB962C8B-B14F-4D97-AF65-F5344CB8AC3E}">
        <p14:creationId xmlns:p14="http://schemas.microsoft.com/office/powerpoint/2010/main" val="30302509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a:extLst>
              <a:ext uri="{FF2B5EF4-FFF2-40B4-BE49-F238E27FC236}">
                <a16:creationId xmlns:a16="http://schemas.microsoft.com/office/drawing/2014/main" id="{94DF1795-729E-4A19-A638-2CC22470CEE5}"/>
              </a:ext>
            </a:extLst>
          </p:cNvPr>
          <p:cNvSpPr>
            <a:spLocks noGrp="1"/>
          </p:cNvSpPr>
          <p:nvPr>
            <p:ph idx="1"/>
          </p:nvPr>
        </p:nvSpPr>
        <p:spPr/>
        <p:txBody>
          <a:bodyPr>
            <a:normAutofit/>
          </a:bodyPr>
          <a:lstStyle/>
          <a:p>
            <a:pPr marL="0" indent="0" algn="ctr">
              <a:buNone/>
            </a:pPr>
            <a:endParaRPr lang="hu-HU" sz="1800" dirty="0"/>
          </a:p>
          <a:p>
            <a:pPr marL="0" indent="0" algn="ctr">
              <a:buNone/>
            </a:pPr>
            <a:r>
              <a:rPr lang="hu-HU" dirty="0"/>
              <a:t>VII.</a:t>
            </a:r>
          </a:p>
          <a:p>
            <a:pPr marL="0" indent="0" algn="ctr">
              <a:buNone/>
            </a:pPr>
            <a:endParaRPr lang="hu-HU" dirty="0"/>
          </a:p>
          <a:p>
            <a:pPr marL="0" indent="0" algn="ctr">
              <a:buNone/>
            </a:pPr>
            <a:r>
              <a:rPr lang="hu-HU" dirty="0"/>
              <a:t>Összefoglalás</a:t>
            </a:r>
          </a:p>
          <a:p>
            <a:pPr marL="0" indent="0" algn="ctr">
              <a:buNone/>
            </a:pPr>
            <a:endParaRPr lang="hu-HU" dirty="0"/>
          </a:p>
          <a:p>
            <a:pPr marL="0" indent="0" algn="ctr">
              <a:buNone/>
            </a:pPr>
            <a:r>
              <a:rPr lang="hu-HU" sz="1800" dirty="0"/>
              <a:t>Részletes tájékoztatás: </a:t>
            </a:r>
            <a:r>
              <a:rPr lang="hu-HU" sz="1800" dirty="0">
                <a:hlinkClick r:id="rId2"/>
              </a:rPr>
              <a:t>https://kepezz.hu/VideoLibraryArticle/Details/7</a:t>
            </a:r>
            <a:endParaRPr lang="hu-HU" sz="1800" dirty="0"/>
          </a:p>
          <a:p>
            <a:pPr marL="0" indent="0" algn="ctr">
              <a:buNone/>
            </a:pPr>
            <a:r>
              <a:rPr lang="hu-HU" sz="1800" dirty="0"/>
              <a:t> (regisztráció után)</a:t>
            </a:r>
          </a:p>
          <a:p>
            <a:pPr marL="0" indent="0" algn="ctr">
              <a:buNone/>
            </a:pPr>
            <a:endParaRPr lang="hu-HU" dirty="0"/>
          </a:p>
        </p:txBody>
      </p:sp>
    </p:spTree>
    <p:extLst>
      <p:ext uri="{BB962C8B-B14F-4D97-AF65-F5344CB8AC3E}">
        <p14:creationId xmlns:p14="http://schemas.microsoft.com/office/powerpoint/2010/main" val="22423961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EDD77065-B7C3-4592-B2E8-99E226A7876F}"/>
              </a:ext>
            </a:extLst>
          </p:cNvPr>
          <p:cNvSpPr>
            <a:spLocks noGrp="1"/>
          </p:cNvSpPr>
          <p:nvPr>
            <p:ph type="title"/>
          </p:nvPr>
        </p:nvSpPr>
        <p:spPr/>
        <p:txBody>
          <a:bodyPr/>
          <a:lstStyle/>
          <a:p>
            <a:r>
              <a:rPr lang="hu-HU" dirty="0"/>
              <a:t>összefoglalás</a:t>
            </a:r>
          </a:p>
        </p:txBody>
      </p:sp>
      <p:sp>
        <p:nvSpPr>
          <p:cNvPr id="3" name="Tartalom helye 2">
            <a:extLst>
              <a:ext uri="{FF2B5EF4-FFF2-40B4-BE49-F238E27FC236}">
                <a16:creationId xmlns:a16="http://schemas.microsoft.com/office/drawing/2014/main" id="{D5F02BE7-89BB-48E7-8652-55F15A4AD4A1}"/>
              </a:ext>
            </a:extLst>
          </p:cNvPr>
          <p:cNvSpPr>
            <a:spLocks noGrp="1"/>
          </p:cNvSpPr>
          <p:nvPr>
            <p:ph idx="1"/>
          </p:nvPr>
        </p:nvSpPr>
        <p:spPr/>
        <p:txBody>
          <a:bodyPr>
            <a:normAutofit fontScale="92500" lnSpcReduction="10000"/>
          </a:bodyPr>
          <a:lstStyle/>
          <a:p>
            <a:pPr marL="0" indent="0">
              <a:buNone/>
            </a:pPr>
            <a:r>
              <a:rPr lang="hu-HU" sz="1800" dirty="0"/>
              <a:t>Az ISO 45001:2018 szabvány szerinti munkahelyi egészségvédelem és biztonság irányítási rendszer más irányítási rendszerekhez hasonlóan egy önként vállalt kötelezettség bármely szervezet részére.</a:t>
            </a:r>
          </a:p>
          <a:p>
            <a:pPr marL="0" indent="0">
              <a:buNone/>
            </a:pPr>
            <a:endParaRPr lang="hu-HU" sz="1800" dirty="0">
              <a:solidFill>
                <a:srgbClr val="2349AC"/>
              </a:solidFill>
            </a:endParaRPr>
          </a:p>
          <a:p>
            <a:pPr marL="0" indent="0">
              <a:buNone/>
            </a:pPr>
            <a:r>
              <a:rPr lang="hu-HU" sz="1800" dirty="0">
                <a:solidFill>
                  <a:srgbClr val="2349AC"/>
                </a:solidFill>
              </a:rPr>
              <a:t>A szabvány alkalmazása segíti:</a:t>
            </a:r>
          </a:p>
          <a:p>
            <a:pPr>
              <a:buFontTx/>
              <a:buChar char="-"/>
            </a:pPr>
            <a:r>
              <a:rPr lang="hu-HU" sz="1800" dirty="0"/>
              <a:t>összehangolni a biztonsági feltételeket a törvényi előírásokkal</a:t>
            </a:r>
          </a:p>
          <a:p>
            <a:pPr>
              <a:buFontTx/>
              <a:buChar char="-"/>
            </a:pPr>
            <a:r>
              <a:rPr lang="hu-HU" sz="1800" dirty="0"/>
              <a:t>beazonosítani, szabályozni és csökkenteni a biztonsági kockázatokat, veszélyeket</a:t>
            </a:r>
          </a:p>
          <a:p>
            <a:pPr>
              <a:buFontTx/>
              <a:buChar char="-"/>
            </a:pPr>
            <a:r>
              <a:rPr lang="hu-HU" sz="1800" dirty="0"/>
              <a:t>csökkenteni a munkabalesetek számát és súlyosságát, továbbá elkerülni az egészségkárosodásokat </a:t>
            </a:r>
          </a:p>
          <a:p>
            <a:pPr>
              <a:buFontTx/>
              <a:buChar char="-"/>
            </a:pPr>
            <a:r>
              <a:rPr lang="hu-HU" sz="1800" dirty="0"/>
              <a:t>Ezeket folyamatosan fejleszteni</a:t>
            </a:r>
          </a:p>
          <a:p>
            <a:pPr>
              <a:buFontTx/>
              <a:buChar char="-"/>
            </a:pPr>
            <a:endParaRPr lang="hu-HU" sz="1800" dirty="0"/>
          </a:p>
          <a:p>
            <a:pPr marL="0" indent="0">
              <a:buNone/>
            </a:pPr>
            <a:r>
              <a:rPr lang="hu-HU" sz="1800" dirty="0"/>
              <a:t>Egy munkahelyi egészségvédelem és biztonság irányítási rendszer sikere függ a szervezet minden szintjének és funkciójának, élén a felső vezetőségnek a szerepvállalásától, elkötelezettségétől és részvételétől. Továbbá az irányítási rendszer felelősének és a belső </a:t>
            </a:r>
            <a:r>
              <a:rPr lang="hu-HU" sz="1800" dirty="0" err="1"/>
              <a:t>auditor</a:t>
            </a:r>
            <a:r>
              <a:rPr lang="hu-HU" sz="1800" dirty="0"/>
              <a:t> szakmai felkészültségétől és elkötelezettségétől.</a:t>
            </a:r>
          </a:p>
        </p:txBody>
      </p:sp>
    </p:spTree>
    <p:extLst>
      <p:ext uri="{BB962C8B-B14F-4D97-AF65-F5344CB8AC3E}">
        <p14:creationId xmlns:p14="http://schemas.microsoft.com/office/powerpoint/2010/main" val="36795817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Cím 1"/>
          <p:cNvSpPr>
            <a:spLocks noGrp="1"/>
          </p:cNvSpPr>
          <p:nvPr>
            <p:ph type="title"/>
          </p:nvPr>
        </p:nvSpPr>
        <p:spPr>
          <a:xfrm>
            <a:off x="1043608" y="908720"/>
            <a:ext cx="5355704" cy="1656184"/>
          </a:xfrm>
        </p:spPr>
        <p:txBody>
          <a:bodyPr/>
          <a:lstStyle/>
          <a:p>
            <a:r>
              <a:rPr lang="hu-HU" sz="2000" dirty="0"/>
              <a:t>Részletes tájékoztatásért látogasson el a </a:t>
            </a:r>
            <a:r>
              <a:rPr lang="hu-HU" sz="2000" dirty="0">
                <a:hlinkClick r:id="rId4"/>
              </a:rPr>
              <a:t>www.kepezz.hu</a:t>
            </a:r>
            <a:r>
              <a:rPr lang="hu-HU" sz="2000" dirty="0"/>
              <a:t> oldalra</a:t>
            </a:r>
            <a:br>
              <a:rPr lang="hu-HU" dirty="0"/>
            </a:br>
            <a:br>
              <a:rPr lang="hu-HU" dirty="0"/>
            </a:br>
            <a:br>
              <a:rPr lang="hu-HU" dirty="0"/>
            </a:br>
            <a:r>
              <a:rPr lang="hu-HU" sz="2000" dirty="0"/>
              <a:t>MAGYAR KERESKEDELMI ÉS IPARKAMARA	</a:t>
            </a:r>
            <a:br>
              <a:rPr lang="hu-HU" sz="2000" dirty="0"/>
            </a:br>
            <a:br>
              <a:rPr lang="hu-HU" sz="2000" dirty="0"/>
            </a:br>
            <a:r>
              <a:rPr lang="hu-HU" sz="1000" dirty="0"/>
              <a:t>info.ginop617@mkik.hu		</a:t>
            </a:r>
            <a:br>
              <a:rPr lang="hu-HU" sz="1000" dirty="0"/>
            </a:br>
            <a:r>
              <a:rPr lang="hu-HU" sz="1200" dirty="0"/>
              <a:t>	</a:t>
            </a:r>
            <a:br>
              <a:rPr lang="hu-HU" sz="1000" dirty="0"/>
            </a:br>
            <a:r>
              <a:rPr lang="hu-HU" sz="1000" dirty="0"/>
              <a:t> 	</a:t>
            </a:r>
            <a:r>
              <a:rPr lang="hu-HU" sz="2000" dirty="0"/>
              <a:t>	</a:t>
            </a:r>
            <a:endParaRPr lang="hu-HU" sz="1000" dirty="0"/>
          </a:p>
        </p:txBody>
      </p:sp>
      <p:pic>
        <p:nvPicPr>
          <p:cNvPr id="4" name="Kép 3">
            <a:extLst>
              <a:ext uri="{FF2B5EF4-FFF2-40B4-BE49-F238E27FC236}">
                <a16:creationId xmlns:a16="http://schemas.microsoft.com/office/drawing/2014/main" id="{4CA0E00F-A913-486C-ACD8-EF3A827F2863}"/>
              </a:ext>
            </a:extLst>
          </p:cNvPr>
          <p:cNvPicPr>
            <a:picLocks noChangeAspect="1"/>
          </p:cNvPicPr>
          <p:nvPr/>
        </p:nvPicPr>
        <p:blipFill>
          <a:blip r:embed="rId5"/>
          <a:stretch>
            <a:fillRect/>
          </a:stretch>
        </p:blipFill>
        <p:spPr>
          <a:xfrm>
            <a:off x="899592" y="4770580"/>
            <a:ext cx="2449598" cy="788952"/>
          </a:xfrm>
          <a:prstGeom prst="rect">
            <a:avLst/>
          </a:prstGeom>
        </p:spPr>
      </p:pic>
    </p:spTree>
    <p:extLst>
      <p:ext uri="{BB962C8B-B14F-4D97-AF65-F5344CB8AC3E}">
        <p14:creationId xmlns:p14="http://schemas.microsoft.com/office/powerpoint/2010/main" val="3765528970"/>
      </p:ext>
    </p:extLst>
  </p:cSld>
  <p:clrMapOvr>
    <a:masterClrMapping/>
  </p:clrMapOvr>
</p:sld>
</file>

<file path=ppt/theme/theme1.xml><?xml version="1.0" encoding="utf-8"?>
<a:theme xmlns:a="http://schemas.openxmlformats.org/drawingml/2006/main" name="Office-té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GYENI">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é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10269</TotalTime>
  <Words>2320</Words>
  <Application>Microsoft Office PowerPoint</Application>
  <PresentationFormat>Diavetítés a képernyőre (4:3 oldalarány)</PresentationFormat>
  <Paragraphs>303</Paragraphs>
  <Slides>36</Slides>
  <Notes>3</Notes>
  <HiddenSlides>0</HiddenSlides>
  <MMClips>0</MMClips>
  <ScaleCrop>false</ScaleCrop>
  <HeadingPairs>
    <vt:vector size="6" baseType="variant">
      <vt:variant>
        <vt:lpstr>Használt betűtípusok</vt:lpstr>
      </vt:variant>
      <vt:variant>
        <vt:i4>2</vt:i4>
      </vt:variant>
      <vt:variant>
        <vt:lpstr>Téma</vt:lpstr>
      </vt:variant>
      <vt:variant>
        <vt:i4>1</vt:i4>
      </vt:variant>
      <vt:variant>
        <vt:lpstr>Diacímek</vt:lpstr>
      </vt:variant>
      <vt:variant>
        <vt:i4>36</vt:i4>
      </vt:variant>
    </vt:vector>
  </HeadingPairs>
  <TitlesOfParts>
    <vt:vector size="39" baseType="lpstr">
      <vt:lpstr>Arial</vt:lpstr>
      <vt:lpstr>Calibri</vt:lpstr>
      <vt:lpstr>Office-téma</vt:lpstr>
      <vt:lpstr>GINOP 6.1.7-17   Munkahelyi képzések támogatása mikro-, kis- és középvállalatok és nagyvállalatok munkavállalói számára indított képzések szakmai támogató programja    </vt:lpstr>
      <vt:lpstr>  munkahelyi egészségvédelem és biztonság irányítási rendszer belső auditor képzés     2021</vt:lpstr>
      <vt:lpstr>PowerPoint-bemutató</vt:lpstr>
      <vt:lpstr>Jogszabályi előírások</vt:lpstr>
      <vt:lpstr>Munkavédelmi szakképesítés</vt:lpstr>
      <vt:lpstr>PowerPoint-bemutató</vt:lpstr>
      <vt:lpstr>szabványosítás</vt:lpstr>
      <vt:lpstr>Irányítási rendszerek</vt:lpstr>
      <vt:lpstr>Pdca ciklus</vt:lpstr>
      <vt:lpstr>PowerPoint-bemutató</vt:lpstr>
      <vt:lpstr>mebir</vt:lpstr>
      <vt:lpstr>mebir</vt:lpstr>
      <vt:lpstr>Mebir kapcsolódása más irányítási rendszerekhez</vt:lpstr>
      <vt:lpstr>PCDA ciklus a mebir szabványban</vt:lpstr>
      <vt:lpstr>Egy meb irányítási rendszer célja</vt:lpstr>
      <vt:lpstr>Mebir előnyei, sikere</vt:lpstr>
      <vt:lpstr>Mebir felépítése</vt:lpstr>
      <vt:lpstr>PowerPoint-bemutató</vt:lpstr>
      <vt:lpstr>Auditálás gyakorlata</vt:lpstr>
      <vt:lpstr>Az ISO 19011 szabvány felépítése</vt:lpstr>
      <vt:lpstr>Tanúsítási folyamat és ciklusok</vt:lpstr>
      <vt:lpstr>Az auditálás alapelvei</vt:lpstr>
      <vt:lpstr>Az auditprogram irányítása, végrehajtása</vt:lpstr>
      <vt:lpstr>Belső audit</vt:lpstr>
      <vt:lpstr>Belső audit célja, tárgya, gyakorisága</vt:lpstr>
      <vt:lpstr>Belső audit tervezése</vt:lpstr>
      <vt:lpstr>Belső audit végrehajtása</vt:lpstr>
      <vt:lpstr>PowerPoint-bemutató</vt:lpstr>
      <vt:lpstr>Jogszabályi előírások, szakmai elvárások</vt:lpstr>
      <vt:lpstr>Képzés javasolt felépítése</vt:lpstr>
      <vt:lpstr>PowerPoint-bemutató</vt:lpstr>
      <vt:lpstr>versenyelőnyök</vt:lpstr>
      <vt:lpstr>versenyhátrányok</vt:lpstr>
      <vt:lpstr>PowerPoint-bemutató</vt:lpstr>
      <vt:lpstr>összefoglalás</vt:lpstr>
      <vt:lpstr>Részletes tájékoztatásért látogasson el a www.kepezz.hu oldalra   MAGYAR KERESKEDELMI ÉS IPARKAMARA   info.ginop617@mkik.hu        </vt:lpstr>
    </vt:vector>
  </TitlesOfParts>
  <Company>novak.adam@gmail.com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Asdfsdafa dsfasd asdf</dc:title>
  <dc:creator>Ádám Novák</dc:creator>
  <cp:lastModifiedBy>Kiss Violetta</cp:lastModifiedBy>
  <cp:revision>711</cp:revision>
  <cp:lastPrinted>2019-09-17T07:24:41Z</cp:lastPrinted>
  <dcterms:created xsi:type="dcterms:W3CDTF">2014-03-03T11:13:53Z</dcterms:created>
  <dcterms:modified xsi:type="dcterms:W3CDTF">2021-04-16T07:52:07Z</dcterms:modified>
</cp:coreProperties>
</file>