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39"/>
  </p:notesMasterIdLst>
  <p:sldIdLst>
    <p:sldId id="256" r:id="rId2"/>
    <p:sldId id="297" r:id="rId3"/>
    <p:sldId id="329" r:id="rId4"/>
    <p:sldId id="303" r:id="rId5"/>
    <p:sldId id="262" r:id="rId6"/>
    <p:sldId id="260" r:id="rId7"/>
    <p:sldId id="265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316" r:id="rId21"/>
    <p:sldId id="269" r:id="rId22"/>
    <p:sldId id="317" r:id="rId23"/>
    <p:sldId id="318" r:id="rId24"/>
    <p:sldId id="319" r:id="rId25"/>
    <p:sldId id="320" r:id="rId26"/>
    <p:sldId id="321" r:id="rId27"/>
    <p:sldId id="322" r:id="rId28"/>
    <p:sldId id="323" r:id="rId29"/>
    <p:sldId id="324" r:id="rId30"/>
    <p:sldId id="325" r:id="rId31"/>
    <p:sldId id="296" r:id="rId32"/>
    <p:sldId id="293" r:id="rId33"/>
    <p:sldId id="326" r:id="rId34"/>
    <p:sldId id="327" r:id="rId35"/>
    <p:sldId id="295" r:id="rId36"/>
    <p:sldId id="328" r:id="rId37"/>
    <p:sldId id="258" r:id="rId38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84" autoAdjust="0"/>
    <p:restoredTop sz="94622" autoAdjust="0"/>
  </p:normalViewPr>
  <p:slideViewPr>
    <p:cSldViewPr snapToObjects="1">
      <p:cViewPr varScale="1">
        <p:scale>
          <a:sx n="82" d="100"/>
          <a:sy n="82" d="100"/>
        </p:scale>
        <p:origin x="172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521487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822102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37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9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9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9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9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9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4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/>
              <a:t>munkavédelmi képviselő képzés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3717032"/>
            <a:ext cx="49685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Németh Balázs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22995F22-EDE8-4136-8F20-2F2649961F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3648" y="1916832"/>
            <a:ext cx="6491064" cy="36332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b="1" dirty="0">
                <a:solidFill>
                  <a:schemeClr val="tx1">
                    <a:tint val="75000"/>
                  </a:schemeClr>
                </a:solidFill>
              </a:rPr>
              <a:t>I. </a:t>
            </a:r>
          </a:p>
          <a:p>
            <a:pPr marL="0" indent="0" algn="ctr">
              <a:buNone/>
            </a:pPr>
            <a:endParaRPr lang="hu-HU" dirty="0">
              <a:solidFill>
                <a:schemeClr val="tx1">
                  <a:tint val="75000"/>
                </a:schemeClr>
              </a:solidFill>
            </a:endParaRPr>
          </a:p>
          <a:p>
            <a:pPr marL="0" indent="0" algn="ctr">
              <a:buNone/>
            </a:pPr>
            <a:r>
              <a:rPr lang="hu-HU" dirty="0">
                <a:solidFill>
                  <a:schemeClr val="tx1">
                    <a:tint val="75000"/>
                  </a:schemeClr>
                </a:solidFill>
              </a:rPr>
              <a:t>Jogszabályi előírások és szakmai elvárások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https://kepezz.hu/VideoLibraryArticle/Details/9</a:t>
            </a:r>
            <a:r>
              <a:rPr lang="hu-HU" sz="1500" dirty="0"/>
              <a:t> (regisztráció után)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525631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A4FC924-8A82-445D-BD8E-C4617B8A2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Munkavédelem célja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D169DD8-AE58-4466-837F-8DA92B10EF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pPr marL="0" indent="0">
              <a:buNone/>
            </a:pPr>
            <a:endParaRPr lang="hu-HU" sz="2200" dirty="0"/>
          </a:p>
          <a:p>
            <a:pPr marL="0" indent="0">
              <a:buNone/>
            </a:pPr>
            <a:endParaRPr lang="hu-HU" sz="2200" dirty="0"/>
          </a:p>
          <a:p>
            <a:pPr marL="0" indent="0">
              <a:buNone/>
            </a:pPr>
            <a:endParaRPr lang="hu-HU" sz="2200" dirty="0"/>
          </a:p>
          <a:p>
            <a:pPr marL="0" indent="0">
              <a:buNone/>
            </a:pPr>
            <a:endParaRPr lang="hu-HU" sz="2200" dirty="0"/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r>
              <a:rPr lang="hu-HU" sz="2000" dirty="0"/>
              <a:t>A munkáltató az egészséges és biztonságos munkavégzés érdekében köteles a munkavállalókkal, illetve munkavédelmi képviselőikkel tanácskozni, valamint biztosítani részükre a lehetőséget, hogy részt vehessenek az egészségre és biztonságra vonatkozó munkáltatói intézkedés kellő időben történő előzetes megvitatásában, a munkavállalókat érintő munkavédelmi információk, dokumentációk megismerésében, véleményezésében. </a:t>
            </a:r>
          </a:p>
          <a:p>
            <a:pPr marL="0" indent="0">
              <a:buNone/>
            </a:pPr>
            <a:endParaRPr lang="hu-HU" sz="2200" dirty="0"/>
          </a:p>
          <a:p>
            <a:pPr marL="0" indent="0">
              <a:buNone/>
            </a:pPr>
            <a:endParaRPr lang="hu-HU" sz="2200" dirty="0"/>
          </a:p>
          <a:p>
            <a:pPr marL="0" indent="0">
              <a:buNone/>
            </a:pPr>
            <a:endParaRPr lang="hu-HU" sz="20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74A3F40F-5785-4F97-B7B9-DFA4149ADC79}"/>
              </a:ext>
            </a:extLst>
          </p:cNvPr>
          <p:cNvSpPr txBox="1"/>
          <p:nvPr/>
        </p:nvSpPr>
        <p:spPr>
          <a:xfrm>
            <a:off x="971600" y="1590292"/>
            <a:ext cx="7056784" cy="1754326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hu-HU" dirty="0">
              <a:solidFill>
                <a:srgbClr val="2349AC"/>
              </a:solidFill>
            </a:endParaRPr>
          </a:p>
          <a:p>
            <a:r>
              <a:rPr lang="hu-HU" dirty="0">
                <a:solidFill>
                  <a:srgbClr val="2349AC"/>
                </a:solidFill>
              </a:rPr>
              <a:t>A munkavédelem célja a munkát végzők egészségének, munkavégző képességének megóvása és a munkakörülmények humanizálása a munkabalesetek és a foglalkozással összefüggő megbetegedések megelőzése érdekében.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23454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483080" y="591885"/>
            <a:ext cx="7848872" cy="720080"/>
          </a:xfrm>
        </p:spPr>
        <p:txBody>
          <a:bodyPr>
            <a:normAutofit/>
          </a:bodyPr>
          <a:lstStyle/>
          <a:p>
            <a:pPr lvl="1"/>
            <a:endParaRPr lang="hu-HU" dirty="0"/>
          </a:p>
          <a:p>
            <a:pPr lvl="1"/>
            <a:endParaRPr lang="hu-HU" dirty="0"/>
          </a:p>
          <a:p>
            <a:pPr lvl="1"/>
            <a:endParaRPr lang="hu-HU" sz="2200" u="sng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89166" y="168776"/>
            <a:ext cx="7436379" cy="1008112"/>
          </a:xfrm>
        </p:spPr>
        <p:txBody>
          <a:bodyPr>
            <a:normAutofit/>
          </a:bodyPr>
          <a:lstStyle/>
          <a:p>
            <a:r>
              <a:rPr lang="hu-HU" dirty="0"/>
              <a:t>Munkavédelemre vonatkozó szabályok</a:t>
            </a:r>
          </a:p>
        </p:txBody>
      </p:sp>
      <p:pic>
        <p:nvPicPr>
          <p:cNvPr id="1027" name="Objektum 7">
            <a:extLst>
              <a:ext uri="{FF2B5EF4-FFF2-40B4-BE49-F238E27FC236}">
                <a16:creationId xmlns:a16="http://schemas.microsoft.com/office/drawing/2014/main" id="{F16FD337-F0C7-45C6-9F92-DF2217EEACC3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04" r="-182" b="-620"/>
          <a:stretch>
            <a:fillRect/>
          </a:stretch>
        </p:blipFill>
        <p:spPr bwMode="auto">
          <a:xfrm>
            <a:off x="787919" y="1569571"/>
            <a:ext cx="7568161" cy="5109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3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683568" y="1435100"/>
            <a:ext cx="7992888" cy="5162252"/>
          </a:xfrm>
        </p:spPr>
        <p:txBody>
          <a:bodyPr>
            <a:normAutofit/>
          </a:bodyPr>
          <a:lstStyle/>
          <a:p>
            <a:pPr lvl="1"/>
            <a:endParaRPr lang="hu-HU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800100" lvl="1" indent="-342900">
              <a:buFontTx/>
              <a:buChar char="-"/>
            </a:pPr>
            <a:r>
              <a:rPr lang="hu-HU" sz="2200" dirty="0"/>
              <a:t>Római szerződés (1957)</a:t>
            </a:r>
          </a:p>
          <a:p>
            <a:pPr marL="800100" lvl="1" indent="-342900">
              <a:buFontTx/>
              <a:buChar char="-"/>
            </a:pPr>
            <a:r>
              <a:rPr lang="hu-HU" sz="2200" dirty="0"/>
              <a:t>Gazdasági, Szociális, Kulturális Jogok Nemzetközi Egyezségokmánya (1966)</a:t>
            </a:r>
          </a:p>
          <a:p>
            <a:pPr marL="800100" lvl="1" indent="-342900">
              <a:buFontTx/>
              <a:buChar char="-"/>
            </a:pPr>
            <a:r>
              <a:rPr lang="hu-HU" sz="2200" dirty="0"/>
              <a:t>A munkavállalók biztonságáról, egészségéről és a munkakörnyezetről szóló 155. számú Nemzetközi Munkaügyi Konferencia ILO Egyezmény (1981) 1981. évi 67. </a:t>
            </a:r>
            <a:r>
              <a:rPr lang="hu-HU" sz="2200" dirty="0" err="1"/>
              <a:t>ülésszakán</a:t>
            </a:r>
            <a:r>
              <a:rPr lang="hu-HU" sz="2200" dirty="0"/>
              <a:t> elfogadott 155. számú Egyezmény</a:t>
            </a:r>
          </a:p>
          <a:p>
            <a:pPr marL="800100" lvl="1" indent="-342900">
              <a:buFontTx/>
              <a:buChar char="-"/>
            </a:pPr>
            <a:r>
              <a:rPr lang="hu-HU" sz="2200" dirty="0"/>
              <a:t>Európai Szociális Charta (1991) </a:t>
            </a:r>
          </a:p>
          <a:p>
            <a:pPr marL="800100" lvl="1" indent="-342900">
              <a:buFontTx/>
              <a:buChar char="-"/>
            </a:pPr>
            <a:r>
              <a:rPr lang="hu-HU" sz="2200" dirty="0"/>
              <a:t>Az Európai Unió munkahelyi biztonsággal és egészségvédelemmel kapcsolatos, 2014–2020-as stratégiája </a:t>
            </a:r>
          </a:p>
          <a:p>
            <a:pPr marL="800100" lvl="1" indent="-342900">
              <a:buFontTx/>
              <a:buChar char="-"/>
            </a:pPr>
            <a:r>
              <a:rPr lang="hu-HU" sz="2200" dirty="0"/>
              <a:t>WHO Globális Cselekvési Terve a Munkavállalók Egészségéért (2008–2017)</a:t>
            </a:r>
          </a:p>
          <a:p>
            <a:pPr marL="800100" lvl="1" indent="-342900">
              <a:buFontTx/>
              <a:buChar char="-"/>
            </a:pPr>
            <a:endParaRPr lang="hu-HU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hu-HU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7292363" cy="864096"/>
          </a:xfrm>
        </p:spPr>
        <p:txBody>
          <a:bodyPr>
            <a:normAutofit/>
          </a:bodyPr>
          <a:lstStyle/>
          <a:p>
            <a:r>
              <a:rPr lang="hu-HU" dirty="0"/>
              <a:t>Legfontosabb nemzetközi előírások, egyezmények</a:t>
            </a:r>
          </a:p>
        </p:txBody>
      </p:sp>
    </p:spTree>
    <p:extLst>
      <p:ext uri="{BB962C8B-B14F-4D97-AF65-F5344CB8AC3E}">
        <p14:creationId xmlns:p14="http://schemas.microsoft.com/office/powerpoint/2010/main" val="3614651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65741DBD-AAD9-4EB6-9655-63F2F4F5F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4000" b="1" dirty="0"/>
              <a:t>II.</a:t>
            </a:r>
          </a:p>
          <a:p>
            <a:endParaRPr lang="hu-HU" dirty="0"/>
          </a:p>
          <a:p>
            <a:pPr marL="0" indent="0" algn="ctr">
              <a:buNone/>
            </a:pPr>
            <a:r>
              <a:rPr lang="hu-HU" dirty="0"/>
              <a:t>Munkavédelmi érdekképviselet, érdekegyeztetés</a:t>
            </a:r>
          </a:p>
          <a:p>
            <a:endParaRPr lang="hu-HU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https://kepezz.hu/VideoLibraryArticle/Details/9</a:t>
            </a:r>
            <a:r>
              <a:rPr lang="hu-HU" sz="1500" dirty="0"/>
              <a:t> (regisztráció után)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832219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A9B09EA-7528-4967-A564-23DA9BCF7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munkavállalókkal folytatott tanácskozás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84741AC-227D-4E10-8907-6BFE1E65F4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2000" dirty="0"/>
              <a:t>A munkavállalók közvetlenül vagy munkavédelmi képviselőik útján minden az egészséges és biztonságos munkavégzést érintő témában, munkavédelemmel közvetlenül összefüggő kérdésben, de különösen a következő munkáltatói kötelezettségek tekintetében jogosultak tanácskozást folytatni:</a:t>
            </a:r>
          </a:p>
          <a:p>
            <a:r>
              <a:rPr lang="hu-HU" sz="2000" dirty="0"/>
              <a:t>a munkavédelmi feladatok elvégzésében érintett személyek kijelölése, foglalkoztatása, tevékenysége</a:t>
            </a:r>
          </a:p>
          <a:p>
            <a:r>
              <a:rPr lang="hu-HU" sz="2000" dirty="0"/>
              <a:t>munkavédelmi tartalmú információk biztosítása</a:t>
            </a:r>
          </a:p>
          <a:p>
            <a:r>
              <a:rPr lang="hu-HU" sz="2000" dirty="0"/>
              <a:t>munkavédelmi oktatás megtervezése és megszervezése</a:t>
            </a:r>
          </a:p>
          <a:p>
            <a:pPr>
              <a:buFontTx/>
              <a:buChar char="-"/>
            </a:pPr>
            <a:endParaRPr lang="hu-HU" sz="2000" dirty="0"/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r>
              <a:rPr lang="hu-HU" sz="2000" dirty="0"/>
              <a:t>A tanácskozás módja jogilag nem szabályozott. </a:t>
            </a:r>
          </a:p>
          <a:p>
            <a:pPr marL="0" indent="0">
              <a:buNone/>
            </a:pPr>
            <a:endParaRPr lang="hu-HU" sz="20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69202246-A49F-4BE5-8745-9CF08DAE65C3}"/>
              </a:ext>
            </a:extLst>
          </p:cNvPr>
          <p:cNvSpPr txBox="1"/>
          <p:nvPr/>
        </p:nvSpPr>
        <p:spPr>
          <a:xfrm>
            <a:off x="611560" y="4653136"/>
            <a:ext cx="7704856" cy="92333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>
                <a:solidFill>
                  <a:srgbClr val="2349AC"/>
                </a:solidFill>
              </a:rPr>
              <a:t>A munkáltató felelős azért, hogy minden munkavállaló az általa értett nyelven ismerhesse meg az egészséget nem veszélyeztető és biztonságos munkavégzés rá vonatkozó szabályait.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112219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95361B5-2FBA-4692-97E4-1E9BBAA18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Munkavédelmi képviselő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306F117-6F40-4ED4-AECE-5A8B3E3851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2000" dirty="0"/>
              <a:t>A munkavállalók az egészséget nem veszélyeztető és biztonságos munkavégzéssel összefüggő jogaik és érdekeik képviseletére jogosultak maguk közül képviselőt vagy képviselőket választani. </a:t>
            </a:r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r>
              <a:rPr lang="hu-HU" sz="2000" dirty="0"/>
              <a:t>A munkavédelemről szóló 1993. évi XCIII. törvény 2016. július 8-ával hatályba lépő módosítása előtt, munkavédelmi képviselő választást kellett tartani azoknál a munkáltatóknál ahol az Mt. hatálya alá tartozó munkavállalók létszáma legalább 50 fő volt. A módosítással pedig lecsökkentették az 50 fős létszámot 20 főre és kikerült a munka törvénykönyve hatálya alá tartozó munkavállalói korlátozás is.</a:t>
            </a:r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r>
              <a:rPr lang="hu-HU" sz="2000" dirty="0"/>
              <a:t>Részletes tájékoztatás: </a:t>
            </a:r>
            <a:r>
              <a:rPr lang="hu-HU" sz="2000" dirty="0">
                <a:hlinkClick r:id="rId2"/>
              </a:rPr>
              <a:t>https://kepezz.hu/VideoLibraryArticle/Details/9</a:t>
            </a:r>
            <a:r>
              <a:rPr lang="hu-HU" sz="2000" dirty="0"/>
              <a:t> (regisztráció után)</a:t>
            </a:r>
          </a:p>
        </p:txBody>
      </p:sp>
    </p:spTree>
    <p:extLst>
      <p:ext uri="{BB962C8B-B14F-4D97-AF65-F5344CB8AC3E}">
        <p14:creationId xmlns:p14="http://schemas.microsoft.com/office/powerpoint/2010/main" val="1136090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8ADAD90-CE06-47A5-BA50-B933C9CB3D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508387" cy="936104"/>
          </a:xfrm>
        </p:spPr>
        <p:txBody>
          <a:bodyPr/>
          <a:lstStyle/>
          <a:p>
            <a:r>
              <a:rPr lang="hu-HU" dirty="0"/>
              <a:t>Munkavédelmi képviselő választása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6A57F24-9938-4942-B33F-69E86A6E91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u-HU" sz="2000" dirty="0"/>
              <a:t>A képviselő választással a cél, hogy a munkavállalói munkavédelmi érdekképviseletet napi munkájuk végzése mellett, maguk közül választott dolgozók, munkavállalók lássák el.</a:t>
            </a:r>
          </a:p>
          <a:p>
            <a:pPr marL="0" indent="0">
              <a:buNone/>
            </a:pPr>
            <a:r>
              <a:rPr lang="hu-HU" sz="1900" dirty="0">
                <a:solidFill>
                  <a:srgbClr val="2349AC"/>
                </a:solidFill>
                <a:latin typeface="+mn-lt"/>
                <a:cs typeface="+mn-cs"/>
              </a:rPr>
              <a:t>A munkavédelmi képviselő választására az </a:t>
            </a:r>
            <a:r>
              <a:rPr lang="hu-HU" sz="1900" b="1" dirty="0">
                <a:solidFill>
                  <a:srgbClr val="2349AC"/>
                </a:solidFill>
                <a:latin typeface="+mn-lt"/>
                <a:cs typeface="+mn-cs"/>
              </a:rPr>
              <a:t>Mt. 238. §-át </a:t>
            </a:r>
            <a:r>
              <a:rPr lang="hu-HU" sz="1900" dirty="0">
                <a:solidFill>
                  <a:srgbClr val="2349AC"/>
                </a:solidFill>
                <a:latin typeface="+mn-lt"/>
                <a:cs typeface="+mn-cs"/>
              </a:rPr>
              <a:t>kell alkalmazni, miszerint munkavédelmi képviselővé választható aki:</a:t>
            </a:r>
          </a:p>
          <a:p>
            <a:r>
              <a:rPr lang="hu-HU" sz="1800" dirty="0"/>
              <a:t>az a cselekvőképes munkavállaló, aki – az újonnan alakult munkáltatót kivéve – legalább hat hónapja a munkáltatóval munkaviszonyban áll és az adott telephelyen dolgozik</a:t>
            </a:r>
          </a:p>
          <a:p>
            <a:r>
              <a:rPr lang="hu-HU" sz="1800" dirty="0"/>
              <a:t>nem gyakorol munkáltató jogot (munkáltatói jognak minősül a munkaviszony létesítése, módosítása és megszüntetése)</a:t>
            </a:r>
          </a:p>
          <a:p>
            <a:r>
              <a:rPr lang="hu-HU" sz="1800" dirty="0"/>
              <a:t>nem a vezető hozzátartozója</a:t>
            </a:r>
          </a:p>
          <a:p>
            <a:r>
              <a:rPr lang="pt-BR" sz="1800" dirty="0"/>
              <a:t>nem a választási bizottság tagja</a:t>
            </a: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/>
              <a:t>Nem választható munkavédelmi képviselővé az, aki a munkáltatónál munkaviszony keretében főtevékenységként a munkáltató megbízásából munkavédelmi feladatokat lát el.</a:t>
            </a:r>
          </a:p>
        </p:txBody>
      </p:sp>
    </p:spTree>
    <p:extLst>
      <p:ext uri="{BB962C8B-B14F-4D97-AF65-F5344CB8AC3E}">
        <p14:creationId xmlns:p14="http://schemas.microsoft.com/office/powerpoint/2010/main" val="30316947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2BA9D9E-36BB-4EC2-87DF-00CCCE80C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508387" cy="936104"/>
          </a:xfrm>
        </p:spPr>
        <p:txBody>
          <a:bodyPr/>
          <a:lstStyle/>
          <a:p>
            <a:r>
              <a:rPr lang="hu-HU" dirty="0"/>
              <a:t>Munkavédelmi képviselő választása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2D3F90D-79C5-483F-B8CD-D1232539D1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r>
              <a:rPr lang="hu-HU" sz="1800" dirty="0"/>
              <a:t>-    Titkos és közvetlen szavazással 5 évre választják</a:t>
            </a:r>
          </a:p>
          <a:p>
            <a:pPr>
              <a:buFontTx/>
              <a:buChar char="-"/>
            </a:pPr>
            <a:r>
              <a:rPr lang="hu-HU" sz="1800" dirty="0"/>
              <a:t>Személyéről a munkavállalókat tájékoztatni kell</a:t>
            </a:r>
          </a:p>
          <a:p>
            <a:pPr>
              <a:buFontTx/>
              <a:buChar char="-"/>
            </a:pPr>
            <a:r>
              <a:rPr lang="hu-HU" sz="1800" dirty="0"/>
              <a:t>Megválasztásának, megbízatása megszűnésének, visszahívásának rendjére, működési területére az Mt.-</a:t>
            </a:r>
            <a:r>
              <a:rPr lang="hu-HU" sz="1800" dirty="0" err="1"/>
              <a:t>nek</a:t>
            </a:r>
            <a:r>
              <a:rPr lang="hu-HU" sz="1800" dirty="0"/>
              <a:t> az üzemi tanács tagjaira, illetve az üzemi megbízottra vonatkozó rendelkezéseit kell megfelelően alkalmazni</a:t>
            </a:r>
          </a:p>
          <a:p>
            <a:pPr>
              <a:buFontTx/>
              <a:buChar char="-"/>
            </a:pPr>
            <a:r>
              <a:rPr lang="hu-HU" sz="1800" dirty="0"/>
              <a:t>Választásra minden munkavállaló jogosult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>
                <a:solidFill>
                  <a:srgbClr val="2349AC"/>
                </a:solidFill>
                <a:latin typeface="+mn-lt"/>
                <a:cs typeface="+mn-cs"/>
              </a:rPr>
              <a:t>Választás menete: </a:t>
            </a:r>
          </a:p>
          <a:p>
            <a:pPr>
              <a:buFontTx/>
              <a:buChar char="-"/>
            </a:pPr>
            <a:r>
              <a:rPr lang="hu-HU" sz="1800" dirty="0"/>
              <a:t>Munkáltatói tájékoztató a képviselő választásról, annak előírásairól, menetrendjéről </a:t>
            </a:r>
          </a:p>
          <a:p>
            <a:pPr>
              <a:buFontTx/>
              <a:buChar char="-"/>
            </a:pPr>
            <a:r>
              <a:rPr lang="hu-HU" sz="1800" dirty="0"/>
              <a:t>Választási bizottság létrehozása</a:t>
            </a:r>
          </a:p>
          <a:p>
            <a:pPr>
              <a:buFontTx/>
              <a:buChar char="-"/>
            </a:pPr>
            <a:r>
              <a:rPr lang="hu-HU" sz="1800" dirty="0"/>
              <a:t>Jelöltek állítása</a:t>
            </a:r>
          </a:p>
          <a:p>
            <a:pPr>
              <a:buFontTx/>
              <a:buChar char="-"/>
            </a:pPr>
            <a:r>
              <a:rPr lang="hu-HU" sz="1800" dirty="0"/>
              <a:t>Választás</a:t>
            </a:r>
          </a:p>
          <a:p>
            <a:pPr>
              <a:buFontTx/>
              <a:buChar char="-"/>
            </a:pPr>
            <a:r>
              <a:rPr lang="hu-HU" sz="1800" dirty="0"/>
              <a:t>Eredményhirdetés</a:t>
            </a:r>
          </a:p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140940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35C9AD7-DD40-4B26-9E01-E245C7B7F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220355" cy="936104"/>
          </a:xfrm>
        </p:spPr>
        <p:txBody>
          <a:bodyPr/>
          <a:lstStyle/>
          <a:p>
            <a:r>
              <a:rPr lang="hu-HU" dirty="0"/>
              <a:t>Munkavédelmi képviselő választása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832602A-A083-43CA-B468-3786AE6101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2000" dirty="0"/>
              <a:t>Érvénytelen választás esetén a választást 90 napon belül meg kell ismételni (de az új választást 30 napon belül nem lehet tartani). A megismételt választás érvényes, ha a választásra jogosult munkavállalók több mint egyharmada részt vett. Ha a megismételt választás is érvénytelen, újabb választást 1 év múlva lehet tartani.</a:t>
            </a:r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r>
              <a:rPr lang="hu-HU" sz="2000" dirty="0"/>
              <a:t>Az Mvt. nem írja elő a megválasztható képviselők számát és nem köti kötelezően az üzemi tanácsokra vonatkozó létszámokhoz sem.</a:t>
            </a:r>
          </a:p>
          <a:p>
            <a:pPr marL="0" indent="0">
              <a:buNone/>
            </a:pPr>
            <a:r>
              <a:rPr lang="hu-HU" sz="2000" dirty="0"/>
              <a:t>(Javasolt figyelembe venni a munkavállalói létszámot, telephelyeket, munkahelyeket, munkaidőt, műszakokat, a tevékenység jellegét, gazdasági szempontokat, idénymunkásokat, stb.)</a:t>
            </a:r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r>
              <a:rPr lang="hu-HU" sz="2000" dirty="0"/>
              <a:t>A munkáltatónak a munkavédelmi képviselő hiányában is biztosítania kell a munkavállalói jogokat</a:t>
            </a:r>
          </a:p>
        </p:txBody>
      </p:sp>
    </p:spTree>
    <p:extLst>
      <p:ext uri="{BB962C8B-B14F-4D97-AF65-F5344CB8AC3E}">
        <p14:creationId xmlns:p14="http://schemas.microsoft.com/office/powerpoint/2010/main" val="26969265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BDE19EB-14BA-46A3-9630-3C90CCF3F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156459" cy="936104"/>
          </a:xfrm>
        </p:spPr>
        <p:txBody>
          <a:bodyPr>
            <a:normAutofit/>
          </a:bodyPr>
          <a:lstStyle/>
          <a:p>
            <a:r>
              <a:rPr lang="hu-HU" dirty="0"/>
              <a:t>Munkavédelmi képviselő megbízatásának megszűnése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DC91616-D7BD-4CA8-BCCA-B8183A41A6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hu-HU" sz="1900" dirty="0">
                <a:solidFill>
                  <a:srgbClr val="2349AC"/>
                </a:solidFill>
                <a:latin typeface="+mn-lt"/>
                <a:cs typeface="+mn-cs"/>
              </a:rPr>
              <a:t>A munkavédelmi képviselő megbízatása megszűnik:</a:t>
            </a:r>
          </a:p>
          <a:p>
            <a:r>
              <a:rPr lang="hu-HU" sz="1800" dirty="0"/>
              <a:t>Mandátum lejártával</a:t>
            </a:r>
          </a:p>
          <a:p>
            <a:r>
              <a:rPr lang="hu-HU" sz="1800" dirty="0"/>
              <a:t>Lemondással</a:t>
            </a:r>
          </a:p>
          <a:p>
            <a:r>
              <a:rPr lang="hu-HU" sz="1800" dirty="0"/>
              <a:t>Visszahívással</a:t>
            </a:r>
          </a:p>
          <a:p>
            <a:r>
              <a:rPr lang="hu-HU" sz="1800" dirty="0"/>
              <a:t>Cselekvőképességének elvesztésével</a:t>
            </a:r>
          </a:p>
          <a:p>
            <a:r>
              <a:rPr lang="hu-HU" sz="1800" dirty="0"/>
              <a:t>Ha a munkáltatói jogkör gyakorlójává válik</a:t>
            </a:r>
          </a:p>
          <a:p>
            <a:r>
              <a:rPr lang="hu-HU" sz="1800" dirty="0"/>
              <a:t>Ha a munkáltatónál munkaviszony keretében munkavédelmi szakfeladatokat lát el</a:t>
            </a:r>
          </a:p>
          <a:p>
            <a:r>
              <a:rPr lang="hu-HU" sz="1800" dirty="0"/>
              <a:t>Ha a munkáltató vagy a munkáltató vezetőjének hozzátartozójává válik</a:t>
            </a:r>
          </a:p>
          <a:p>
            <a:r>
              <a:rPr lang="hu-HU" sz="1800" dirty="0"/>
              <a:t>Munkaviszonya megszűnésével</a:t>
            </a:r>
          </a:p>
          <a:p>
            <a:r>
              <a:rPr lang="hu-HU" sz="1800" dirty="0"/>
              <a:t>Ha a munkáltató jogutód nélkül szűnik meg</a:t>
            </a:r>
          </a:p>
          <a:p>
            <a:r>
              <a:rPr lang="hu-HU" sz="1800" dirty="0"/>
              <a:t>Ha az adott telephely megszűnik</a:t>
            </a:r>
          </a:p>
          <a:p>
            <a:r>
              <a:rPr lang="hu-HU" sz="1800" dirty="0"/>
              <a:t>A munkavédelmi képviselő halálával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600" dirty="0"/>
              <a:t>A kieső képviselő helyére a legegyszerűbb a megválasztott pótképviselőt behívni, de lehet új választást is tartani és új képviselőt választani, a lényeg, hogy pótlásra kerüljön a kiesett képviselői szerepkör.</a:t>
            </a:r>
          </a:p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29666605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7176F6D-FC6C-4B12-99A8-CECA270BF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364371" cy="936104"/>
          </a:xfrm>
        </p:spPr>
        <p:txBody>
          <a:bodyPr>
            <a:normAutofit/>
          </a:bodyPr>
          <a:lstStyle/>
          <a:p>
            <a:r>
              <a:rPr lang="hu-HU" dirty="0"/>
              <a:t>A munkavédelmi képviselő jogai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BAA4A96-911A-46D1-A79B-62ADAB92C3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2349AC"/>
                </a:solidFill>
                <a:latin typeface="+mn-lt"/>
                <a:cs typeface="+mn-cs"/>
              </a:rPr>
              <a:t>A munkavédelmi képviselő a 3.1. fejezetben leírtakat is figyelembe véve jogosult meggyőződni a munkahelyeken az egészséget nem veszélyeztető és biztonságos munkavégzés követelményeinek érvényesüléséről [Mvt.72.§ (1) bekezdése alapján], így különösen:</a:t>
            </a:r>
          </a:p>
          <a:p>
            <a:pPr marL="0" indent="0">
              <a:buNone/>
            </a:pPr>
            <a:endParaRPr lang="hu-HU" sz="2000" dirty="0"/>
          </a:p>
          <a:p>
            <a:r>
              <a:rPr lang="hu-HU" sz="1800" dirty="0"/>
              <a:t>a munkahelyek, a munkaeszközök és egyéni védőeszközök biztonságos állapotáról</a:t>
            </a:r>
          </a:p>
          <a:p>
            <a:r>
              <a:rPr lang="hu-HU" sz="1800" dirty="0"/>
              <a:t>az egészség megóvására, illetőleg a munkabalesetek és foglalkozási megbetegedések megelőzésére tett intézkedések végrehajtásáról</a:t>
            </a:r>
          </a:p>
          <a:p>
            <a:r>
              <a:rPr lang="hu-HU" sz="1800" dirty="0"/>
              <a:t>a munkavállalóknak az egészséget nem veszélyeztető és biztonságos munkavégzésre történő felkészítéséről és felkészültségéről</a:t>
            </a:r>
          </a:p>
        </p:txBody>
      </p:sp>
    </p:spTree>
    <p:extLst>
      <p:ext uri="{BB962C8B-B14F-4D97-AF65-F5344CB8AC3E}">
        <p14:creationId xmlns:p14="http://schemas.microsoft.com/office/powerpoint/2010/main" val="24133575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C0DE290-E747-4F02-9857-B0DA7A759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6860315" cy="936104"/>
          </a:xfrm>
        </p:spPr>
        <p:txBody>
          <a:bodyPr/>
          <a:lstStyle/>
          <a:p>
            <a:r>
              <a:rPr lang="hu-HU" dirty="0"/>
              <a:t>A munkavédelmi képviselő jogai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3354291-AF9F-48FD-804C-B911BAE378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hu-HU" sz="2100" dirty="0">
                <a:solidFill>
                  <a:srgbClr val="2349AC"/>
                </a:solidFill>
                <a:latin typeface="+mn-lt"/>
                <a:cs typeface="+mn-cs"/>
              </a:rPr>
              <a:t>A munkavédelmi képviselő a fentiekben meghatározott jogának gyakorlása keretében:</a:t>
            </a:r>
          </a:p>
          <a:p>
            <a:pPr marL="0" indent="0">
              <a:buNone/>
            </a:pPr>
            <a:endParaRPr lang="hu-HU" sz="2000" dirty="0"/>
          </a:p>
          <a:p>
            <a:pPr>
              <a:buFontTx/>
              <a:buChar char="-"/>
            </a:pPr>
            <a:r>
              <a:rPr lang="hu-HU" sz="1900" dirty="0"/>
              <a:t>a működési területén a munkahelyekre munkaidőben beléphet, tájékozódhat az ott dolgozó munkavállalóktól</a:t>
            </a:r>
          </a:p>
          <a:p>
            <a:pPr>
              <a:buFontTx/>
              <a:buChar char="-"/>
            </a:pPr>
            <a:r>
              <a:rPr lang="hu-HU" sz="1900" dirty="0"/>
              <a:t>részt vehet a munkáltató azon döntései előkészítésében, amelyek hatással lehetnek a munkavállalók egészségére és biztonságára</a:t>
            </a:r>
          </a:p>
          <a:p>
            <a:pPr>
              <a:buFontTx/>
              <a:buChar char="-"/>
            </a:pPr>
            <a:r>
              <a:rPr lang="hu-HU" sz="1900" dirty="0"/>
              <a:t>tájékoztatást kérhet a munkáltatótól minden kérdésben, amely érinti az egészséget nem veszélyeztető és biztonságos munkavégzést</a:t>
            </a:r>
          </a:p>
          <a:p>
            <a:pPr>
              <a:buFontTx/>
              <a:buChar char="-"/>
            </a:pPr>
            <a:r>
              <a:rPr lang="hu-HU" sz="1900" dirty="0"/>
              <a:t>véleményt nyilváníthat, kezdeményezheti a munkáltatónál a szükséges intézkedés megtételét</a:t>
            </a:r>
          </a:p>
          <a:p>
            <a:pPr>
              <a:buFontTx/>
              <a:buChar char="-"/>
            </a:pPr>
            <a:r>
              <a:rPr lang="hu-HU" sz="1900" dirty="0"/>
              <a:t>az adatvédelmi előírások betartásával részt vehet a munkabalesetek kivizsgálásában, közreműködhet a foglalkozási megbetegedés és a fokozott expozíciós eset körülményeinek feltárásában</a:t>
            </a:r>
          </a:p>
          <a:p>
            <a:pPr>
              <a:buFontTx/>
              <a:buChar char="-"/>
            </a:pPr>
            <a:r>
              <a:rPr lang="hu-HU" sz="1900" dirty="0"/>
              <a:t>indokolt esetben a hatáskörrel rendelkező munkavédelmi hatósághoz fordulhat</a:t>
            </a:r>
          </a:p>
          <a:p>
            <a:pPr>
              <a:buFontTx/>
              <a:buChar char="-"/>
            </a:pPr>
            <a:r>
              <a:rPr lang="hu-HU" sz="1900" dirty="0"/>
              <a:t>a hatósági ellenőrzés során az ellenőrzést végző személlyel közölheti észrevételeit</a:t>
            </a:r>
          </a:p>
          <a:p>
            <a:pPr>
              <a:buFontTx/>
              <a:buChar char="-"/>
            </a:pPr>
            <a:endParaRPr lang="hu-HU" sz="1800" dirty="0"/>
          </a:p>
          <a:p>
            <a:pPr marL="0" indent="0">
              <a:buNone/>
            </a:pPr>
            <a:r>
              <a:rPr lang="hu-HU" sz="1900" dirty="0"/>
              <a:t>Amennyiben a munkavédelmi képviselői kezdeményezéssel a munkáltató nem ért egyet, az álláspontjának indokait — kivéve az azonnali intézkedést követelő esetben — írásban köteles közölni.</a:t>
            </a:r>
          </a:p>
        </p:txBody>
      </p:sp>
    </p:spTree>
    <p:extLst>
      <p:ext uri="{BB962C8B-B14F-4D97-AF65-F5344CB8AC3E}">
        <p14:creationId xmlns:p14="http://schemas.microsoft.com/office/powerpoint/2010/main" val="19326053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4AA64E9-682C-4535-9882-7E8EE0CF3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940435" cy="936104"/>
          </a:xfrm>
        </p:spPr>
        <p:txBody>
          <a:bodyPr>
            <a:normAutofit/>
          </a:bodyPr>
          <a:lstStyle/>
          <a:p>
            <a:r>
              <a:rPr lang="hu-HU" dirty="0"/>
              <a:t>A munkavédelmi képviselő kötelezettségei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A90E0EE-D10A-4CC3-A886-FE3FC0993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hu-HU" sz="1800" dirty="0"/>
              <a:t>Köteles a munkavállalók érdekében gondosan eljárni a munkáltatónál</a:t>
            </a:r>
          </a:p>
          <a:p>
            <a:pPr>
              <a:buFontTx/>
              <a:buChar char="-"/>
            </a:pPr>
            <a:r>
              <a:rPr lang="hu-HU" sz="1800" dirty="0"/>
              <a:t>A munkavállalókat tájékoztatja a rendelkezésre álló ismeretekről</a:t>
            </a:r>
          </a:p>
          <a:p>
            <a:pPr>
              <a:buFontTx/>
              <a:buChar char="-"/>
            </a:pPr>
            <a:r>
              <a:rPr lang="hu-HU" sz="1800" dirty="0"/>
              <a:t>Az egészséget nem veszélyeztető és biztonságos munkavégzés érdekében együtt kell működnie a munkáltatóval. Jogaikat és kötelezettségeiket rendeltetésüknek megfelelően kell gyakorolnia, illetve teljesítenie, így különösen a szükséges információt (tájékoztatást) a kellő időben átadnia</a:t>
            </a:r>
          </a:p>
          <a:p>
            <a:pPr>
              <a:buFontTx/>
              <a:buChar char="-"/>
            </a:pPr>
            <a:r>
              <a:rPr lang="hu-HU" sz="1800" dirty="0"/>
              <a:t>A munkavédelmi képviselő (bizottság) a működése során tudomására jutott adatok, tények nyilvánosságra hozatala tekintetében az üzemi tanács tagjára megállapított munkajogi szabályoknak megfelelően köteles eljárni</a:t>
            </a:r>
          </a:p>
          <a:p>
            <a:pPr>
              <a:buFontTx/>
              <a:buChar char="-"/>
            </a:pPr>
            <a:r>
              <a:rPr lang="hu-HU" sz="1800" dirty="0"/>
              <a:t>A munkáltatónál szervezett sztrájkkal kapcsolatban pártatlan magatartásra köteles, sztrájkot nem szervezhet, a sztrájkot nem támogathatja, és nem akadályozhatja. A sztrájkban részt vevő képviselő megbízatása a sztrájk idejére szünetel.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/>
              <a:t>A kötelezettségek megszegése joghátránnyal, esetlegesen szankcionálással járhat</a:t>
            </a:r>
          </a:p>
        </p:txBody>
      </p:sp>
    </p:spTree>
    <p:extLst>
      <p:ext uri="{BB962C8B-B14F-4D97-AF65-F5344CB8AC3E}">
        <p14:creationId xmlns:p14="http://schemas.microsoft.com/office/powerpoint/2010/main" val="35829779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4ACA7CB-5320-4EA8-A9AE-A394193C27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696011" cy="936104"/>
          </a:xfrm>
        </p:spPr>
        <p:txBody>
          <a:bodyPr>
            <a:normAutofit/>
          </a:bodyPr>
          <a:lstStyle/>
          <a:p>
            <a:r>
              <a:rPr lang="hu-HU" dirty="0"/>
              <a:t>A munkavédelmi képviselő működési feltételei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0A34B4E-DC1E-4AD7-B487-2911D18FC1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800" dirty="0"/>
              <a:t>a feladatai elvégzéséhez szükséges, távolléti díjjal fizetett munkaidő-kedvezmény, amely a munkavédelmi képviselő, a testület tagja esetében a havi munkaidő legalább tíz százaléka</a:t>
            </a:r>
          </a:p>
          <a:p>
            <a:pPr>
              <a:buFontTx/>
              <a:buChar char="-"/>
            </a:pPr>
            <a:r>
              <a:rPr lang="hu-HU" sz="1800" dirty="0"/>
              <a:t>a szükséges eszközök, így különösen a működési, technikai, anyagi feltételek, továbbá a vonatkozó szakmai előírások</a:t>
            </a:r>
          </a:p>
          <a:p>
            <a:pPr>
              <a:buFontTx/>
              <a:buChar char="-"/>
            </a:pPr>
            <a:r>
              <a:rPr lang="hu-HU" sz="1800" dirty="0"/>
              <a:t>egy választási ciklusban, a képviselő megválasztását követő egy éven belül legalább 16 órás képzésben, ezt követően, valamint újraválasztása esetén évente legalább 8 órás továbbképzésben való részvétel lehetősége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/>
              <a:t>A feltételek juttatásának költségei a munkáltatót terhelik, továbbá a képzés csak rendes munkaidőben és szakmai képzés keretében történhet. A munkáltató és a munkavállalók a fentieken túl egyéb kedvezményekben is megállapodhatnak. </a:t>
            </a:r>
          </a:p>
        </p:txBody>
      </p:sp>
    </p:spTree>
    <p:extLst>
      <p:ext uri="{BB962C8B-B14F-4D97-AF65-F5344CB8AC3E}">
        <p14:creationId xmlns:p14="http://schemas.microsoft.com/office/powerpoint/2010/main" val="6368092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DC6DC0E-12D8-42B8-BD4A-81DD7C308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516499" cy="936104"/>
          </a:xfrm>
        </p:spPr>
        <p:txBody>
          <a:bodyPr>
            <a:normAutofit/>
          </a:bodyPr>
          <a:lstStyle/>
          <a:p>
            <a:r>
              <a:rPr lang="hu-HU" dirty="0"/>
              <a:t>A munkavédelmi képviselő munkajogi védelme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E2B1095-B121-4939-A303-9361614AB5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2000" dirty="0"/>
              <a:t>A munkavédelmi képviselőt (bizottságot) jogai gyakorlása miatt hátrány nem érheti. Valamennyi munkavédelmi képviselő munkajogi védelmére az Mt. 273. § (1), (2) és (6) bekezdése szerinti szabályokat kell megfelelően alkalmazni azzal, hogy a közvetlen felsőbb szakszervezeti szerven a bizottságot, annak hiányában a munkavédelmi képviselő választás során létrejött választási bizottság tagjait kell érteni.</a:t>
            </a:r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r>
              <a:rPr lang="hu-HU" sz="2000" dirty="0"/>
              <a:t>A munkáltató és a munkavédelmi képviselő (bizottság) között felmerült kollektív viták feloldására az Mt. 291. – 293 §-a ad iránymutatást, mi szerint a felek egyeztető bizottságot alakíthatnak a problémák megoldására</a:t>
            </a:r>
          </a:p>
        </p:txBody>
      </p:sp>
    </p:spTree>
    <p:extLst>
      <p:ext uri="{BB962C8B-B14F-4D97-AF65-F5344CB8AC3E}">
        <p14:creationId xmlns:p14="http://schemas.microsoft.com/office/powerpoint/2010/main" val="18662855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0F4EFBB-CAD3-4D14-9716-39E7B4578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300475" cy="936104"/>
          </a:xfrm>
        </p:spPr>
        <p:txBody>
          <a:bodyPr>
            <a:normAutofit/>
          </a:bodyPr>
          <a:lstStyle/>
          <a:p>
            <a:r>
              <a:rPr lang="hu-HU" dirty="0"/>
              <a:t>A munkahelyi védelmi bizottság; </a:t>
            </a:r>
            <a:br>
              <a:rPr lang="hu-HU" dirty="0"/>
            </a:br>
            <a:r>
              <a:rPr lang="hu-HU" dirty="0"/>
              <a:t>a paritásos munkavédelmi testület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BCD22CA-8A50-4261-B293-AAF854311E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2000" dirty="0"/>
              <a:t>Abban az esetben, ha a megválasztott munkavédelmi képviselők száma eléri a hármat, munkahelyi </a:t>
            </a:r>
            <a:r>
              <a:rPr lang="hu-HU" sz="2000" b="1" dirty="0"/>
              <a:t>munkavédelmi bizottságot </a:t>
            </a:r>
            <a:r>
              <a:rPr lang="hu-HU" sz="2000" dirty="0"/>
              <a:t>hozhatnak létre. A bizottság lehet egy, vagy több is, célszerű a szervezeti felépítéssel, telephelyekkel, képviselt területekkel, munkavállalói létszámokkal összhangba hozni.</a:t>
            </a:r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r>
              <a:rPr lang="hu-HU" sz="2000" dirty="0"/>
              <a:t>Annál a munkáltatónál, ahol a foglalkoztatottak száma legalább húsz fő, és munkavédelmi képviselők működnek, a munkáltató </a:t>
            </a:r>
            <a:r>
              <a:rPr lang="hu-HU" sz="2000" dirty="0" err="1"/>
              <a:t>összmunkáltatói</a:t>
            </a:r>
            <a:r>
              <a:rPr lang="hu-HU" sz="2000" dirty="0"/>
              <a:t> szinten </a:t>
            </a:r>
            <a:r>
              <a:rPr lang="hu-HU" sz="2000" b="1" dirty="0"/>
              <a:t>paritásos munkavédelmi testületet </a:t>
            </a:r>
            <a:r>
              <a:rPr lang="hu-HU" sz="2000" dirty="0"/>
              <a:t>(a továbbiakban: testület) hoz létre, amelyben egyenlő számban vesznek részt a munkavállalók és a munkáltató képviselői.” [Mvt. 70/B. § (1) </a:t>
            </a:r>
            <a:r>
              <a:rPr lang="hu-HU" sz="2000" dirty="0" err="1"/>
              <a:t>bek</a:t>
            </a:r>
            <a:r>
              <a:rPr lang="hu-HU" sz="2000" dirty="0"/>
              <a:t>.]</a:t>
            </a:r>
          </a:p>
        </p:txBody>
      </p:sp>
    </p:spTree>
    <p:extLst>
      <p:ext uri="{BB962C8B-B14F-4D97-AF65-F5344CB8AC3E}">
        <p14:creationId xmlns:p14="http://schemas.microsoft.com/office/powerpoint/2010/main" val="39330472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24564D9-C0D7-49B1-A09D-D016224F7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Munkavédelmi bizottság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3C5B07C-758A-405E-928E-D98F39DA30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2000" dirty="0"/>
              <a:t>Országos szinten az egészséget nem veszélyeztető és biztonságos munkavégzéssel kapcsolatos érdekegyeztetést a munkavállalók, a munkáltatók érdekképviseleti szervezetei és a Kormány képviselőiből álló, saját ügyrend szerint működő Munkavédelmi Bizottság látja el.</a:t>
            </a:r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r>
              <a:rPr lang="hu-HU" sz="2000" dirty="0"/>
              <a:t>A Munkavédelmi Bizottság két anyagot készített a munkavédelmi képviselő választás egységesebb, könnyebb lebonyolítása érdekében:</a:t>
            </a:r>
          </a:p>
          <a:p>
            <a:pPr marL="0" indent="0">
              <a:buNone/>
            </a:pPr>
            <a:endParaRPr lang="hu-HU" sz="2000" dirty="0"/>
          </a:p>
          <a:p>
            <a:pPr>
              <a:buFontTx/>
              <a:buChar char="-"/>
            </a:pPr>
            <a:r>
              <a:rPr lang="hu-HU" sz="1800" dirty="0"/>
              <a:t>Munkavédelmi Bizottság Tájékoztatása és Ajánlása a munkavédelmi érdekképviselet, érdekegyeztetés egyes kérdéseiről</a:t>
            </a:r>
          </a:p>
          <a:p>
            <a:pPr>
              <a:buFontTx/>
              <a:buChar char="-"/>
            </a:pPr>
            <a:r>
              <a:rPr lang="hu-HU" sz="1800" dirty="0"/>
              <a:t>Függelék az Ajánláshoz: Munkavédelmi képviselők választásának szabályai</a:t>
            </a:r>
          </a:p>
        </p:txBody>
      </p:sp>
    </p:spTree>
    <p:extLst>
      <p:ext uri="{BB962C8B-B14F-4D97-AF65-F5344CB8AC3E}">
        <p14:creationId xmlns:p14="http://schemas.microsoft.com/office/powerpoint/2010/main" val="22786359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D2AE924-5D5F-47F9-9520-825435A952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4000" b="1" dirty="0"/>
              <a:t>III.</a:t>
            </a:r>
          </a:p>
          <a:p>
            <a:endParaRPr lang="hu-HU" sz="4000" b="1" dirty="0"/>
          </a:p>
          <a:p>
            <a:pPr marL="0" indent="0" algn="ctr">
              <a:buNone/>
            </a:pPr>
            <a:r>
              <a:rPr lang="hu-HU" dirty="0"/>
              <a:t>Munkavédelmi képzés ajánlott tematikája</a:t>
            </a:r>
          </a:p>
          <a:p>
            <a:endParaRPr lang="hu-HU" b="1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https://kepezz.hu/VideoLibraryArticle/Details/9</a:t>
            </a:r>
            <a:r>
              <a:rPr lang="hu-HU" sz="1500" dirty="0"/>
              <a:t> (regisztráció után)</a:t>
            </a:r>
          </a:p>
          <a:p>
            <a:endParaRPr lang="hu-HU" sz="1500" b="1" dirty="0"/>
          </a:p>
          <a:p>
            <a:endParaRPr lang="hu-HU" b="1" dirty="0"/>
          </a:p>
        </p:txBody>
      </p:sp>
    </p:spTree>
    <p:extLst>
      <p:ext uri="{BB962C8B-B14F-4D97-AF65-F5344CB8AC3E}">
        <p14:creationId xmlns:p14="http://schemas.microsoft.com/office/powerpoint/2010/main" val="27128823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CDF1593-9C13-4ECA-9C12-8BE00CD0F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 célja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ADB5803-A168-45C9-B5CD-46A33861A9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/>
              <a:t>A képzéssel a munkavédelmi képviselők az Mvt. és a kapcsolódó jogszabályok széles körű előírásait, szabályozását, a munkavédelmi képviselők jogait, kötelezettségeit, feladatait megismerik. A továbbképzéssel az ismeretek rendszeres felfrissítése a cél.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/>
              <a:t>Az Mvt. 75. § (1) bekezdés c) pontja alapján: „egy választási ciklusban, a képviselő megválasztását követő egy éven belül legalább 16 órás képzésben, ezt követően, valamint újraválasztása esetén évente legalább 8 órás továbbképzésben való részvétel lehetőségét” a munkáltatónak biztosítania kell annak érdekében, hogy a munkavédelmi képviselő a jogait gyakorolhassa.</a:t>
            </a:r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endParaRPr lang="hu-HU" sz="20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B0B9939B-F0D8-4141-BC30-9D5A021509ED}"/>
              </a:ext>
            </a:extLst>
          </p:cNvPr>
          <p:cNvSpPr txBox="1"/>
          <p:nvPr/>
        </p:nvSpPr>
        <p:spPr>
          <a:xfrm>
            <a:off x="827584" y="1412776"/>
            <a:ext cx="7056784" cy="1200329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>
                <a:solidFill>
                  <a:srgbClr val="2349AC"/>
                </a:solidFill>
              </a:rPr>
              <a:t>A munkavédelmi képviselő képzés célja a megválasztott munkavédelmi képviselők felkészítése, hogy a tevékenységük során minél céltudatosabban, hatékonyabban elvégezhessék a munkájukat, és eredményes érdekképviseletet tudjanak nyújtani.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177691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EDC1CB2-8185-4FFC-A286-9A75E0FBE5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220355" cy="936104"/>
          </a:xfrm>
        </p:spPr>
        <p:txBody>
          <a:bodyPr/>
          <a:lstStyle/>
          <a:p>
            <a:r>
              <a:rPr lang="hu-HU" dirty="0"/>
              <a:t>Munkavédelmi képviselők képzése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F98FA14-8BBD-40C4-86CD-674AB244B2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2000" dirty="0"/>
              <a:t>2019.01.01.-től a munkavédelmi képviselők képzése, oktatása a felnőttképzésről szóló 2013. évi LXXVII. törvény hatálya alá tartozik.</a:t>
            </a:r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r>
              <a:rPr lang="hu-HU" sz="2000" dirty="0"/>
              <a:t>A képzést illetően változások voltak/vannak, ugyanis a felnőttképzésről szóló 2013. évi LXXVII. törvényt 2020. január 1-jével módosította a szakképzésről szóló 2019. évi LXXX. törvény hatálybalépésével összefüggő módosító és hatályon kívül helyező rendelkezésekről szóló 2019. évi CXII. törvény.</a:t>
            </a:r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r>
              <a:rPr lang="hu-HU" sz="2000" dirty="0"/>
              <a:t>2020. július 1-jéig csak a „régi” a felnőttképzésről szóló 2013. évi LXXVII. törvény szerinti képzések folytathatók, majd 2022. december 31-ig a régi felnőttképzés az új képzéssel párhuzamosan folyik.</a:t>
            </a:r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1141008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039B748-0019-4641-84B3-81CDA88EB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364371" cy="936104"/>
          </a:xfrm>
        </p:spPr>
        <p:txBody>
          <a:bodyPr/>
          <a:lstStyle/>
          <a:p>
            <a:r>
              <a:rPr lang="hu-HU" dirty="0"/>
              <a:t>Képzés ajánlott tematikája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8A0A559-048F-44B8-BA15-453A025416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hu-HU" sz="1800" dirty="0"/>
              <a:t>Jelenleg a munkavédelmi képzés tematikáját nem írja elő jogszabály, a képzés így intézményenként, oktatóként, más és más lehet.</a:t>
            </a:r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r>
              <a:rPr lang="hu-HU" sz="1900" dirty="0">
                <a:solidFill>
                  <a:srgbClr val="2349AC"/>
                </a:solidFill>
                <a:latin typeface="+mn-lt"/>
                <a:cs typeface="+mn-cs"/>
              </a:rPr>
              <a:t>A Munkavédelmi Bizottság 2016. december 12-én közzétett, a munkavédelmi érdekképviselet, érdekegyeztetés egyes kérdéseiről szóló Tájékoztatása és Ajánlása alapján az ajánlott képzési témák az alábbiak: </a:t>
            </a:r>
          </a:p>
          <a:p>
            <a:pPr marL="0" indent="0">
              <a:buNone/>
            </a:pPr>
            <a:endParaRPr lang="hu-HU" sz="1900" dirty="0">
              <a:solidFill>
                <a:srgbClr val="2349AC"/>
              </a:solidFill>
              <a:latin typeface="+mn-lt"/>
              <a:cs typeface="+mn-cs"/>
            </a:endParaRPr>
          </a:p>
          <a:p>
            <a:pPr>
              <a:buFontTx/>
              <a:buChar char="-"/>
            </a:pPr>
            <a:r>
              <a:rPr lang="hu-HU" sz="1800" dirty="0"/>
              <a:t>Munkavédelmi érdekegyeztetés szerepe, szervezeti kerete, mechanizmusa</a:t>
            </a:r>
          </a:p>
          <a:p>
            <a:pPr>
              <a:buFontTx/>
              <a:buChar char="-"/>
            </a:pPr>
            <a:r>
              <a:rPr lang="hu-HU" sz="1800" dirty="0"/>
              <a:t>Munkavédelmi képviselő, munkahelyi munkavédelmi bizottság, paritásos munkavédelmi testület jogállása, jogai és kötelezettségei, továbbá a képviselők munkajogi védelme</a:t>
            </a:r>
          </a:p>
          <a:p>
            <a:pPr>
              <a:buFontTx/>
              <a:buChar char="-"/>
            </a:pPr>
            <a:r>
              <a:rPr lang="hu-HU" sz="1800" dirty="0"/>
              <a:t>Együttműködés a munkáltatóval, a munkabiztonsági, foglalkozás egészségügyi szakemberekkel, a hatóságokkal, a munkahelyi érdekképviseletekkel</a:t>
            </a:r>
          </a:p>
          <a:p>
            <a:pPr>
              <a:buFontTx/>
              <a:buChar char="-"/>
            </a:pPr>
            <a:r>
              <a:rPr lang="hu-HU" sz="1800" dirty="0"/>
              <a:t>A munkavédelmi bizottság ügyrendje, feladatterve</a:t>
            </a:r>
          </a:p>
          <a:p>
            <a:pPr>
              <a:buFontTx/>
              <a:buChar char="-"/>
            </a:pPr>
            <a:r>
              <a:rPr lang="hu-HU" sz="1800" dirty="0"/>
              <a:t>A munkáltatóval kötendő együttműködési megállapodás tartalma, formája</a:t>
            </a:r>
          </a:p>
          <a:p>
            <a:pPr>
              <a:buFontTx/>
              <a:buChar char="-"/>
            </a:pPr>
            <a:r>
              <a:rPr lang="hu-HU" sz="1800" dirty="0"/>
              <a:t>A munkavédelemről, a kémiai biztonságról szóló törvényekből, valamint a hozzájuk kapcsolódó rendeletekből a képviselőkre háruló feladatok</a:t>
            </a:r>
          </a:p>
          <a:p>
            <a:pPr marL="0" indent="0">
              <a:buNone/>
            </a:pPr>
            <a:endParaRPr lang="hu-HU" sz="1200" dirty="0"/>
          </a:p>
          <a:p>
            <a:pPr>
              <a:buFontTx/>
              <a:buChar char="-"/>
            </a:pP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23859613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B3119F1-A591-4985-B336-B99B875ECD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940435" cy="936104"/>
          </a:xfrm>
        </p:spPr>
        <p:txBody>
          <a:bodyPr/>
          <a:lstStyle/>
          <a:p>
            <a:r>
              <a:rPr lang="hu-HU" dirty="0"/>
              <a:t>Munkavédelmi képviselők gyakorlati feladata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C04ECE9-1B8F-4054-99ED-176A074876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2000" dirty="0"/>
          </a:p>
          <a:p>
            <a:pPr>
              <a:buFontTx/>
              <a:buChar char="-"/>
            </a:pPr>
            <a:r>
              <a:rPr lang="hu-HU" sz="2000" dirty="0"/>
              <a:t>munkahelyek, munkaeszközök és egyéni védőeszközök helyszíni ellenőrzése</a:t>
            </a:r>
          </a:p>
          <a:p>
            <a:pPr>
              <a:buFontTx/>
              <a:buChar char="-"/>
            </a:pPr>
            <a:r>
              <a:rPr lang="hu-HU" sz="2000" dirty="0"/>
              <a:t>munkabalesetek megelőzésére tett intézkedések</a:t>
            </a:r>
          </a:p>
          <a:p>
            <a:pPr>
              <a:buFontTx/>
              <a:buChar char="-"/>
            </a:pPr>
            <a:r>
              <a:rPr lang="hu-HU" sz="2000" dirty="0"/>
              <a:t>részvétel a munkabalesetek kivizsgálásában</a:t>
            </a:r>
          </a:p>
          <a:p>
            <a:pPr>
              <a:buFontTx/>
              <a:buChar char="-"/>
            </a:pPr>
            <a:r>
              <a:rPr lang="hu-HU" sz="2000" dirty="0"/>
              <a:t>kártérítési, munkáltatói kötelezettségek teljesülése</a:t>
            </a:r>
          </a:p>
          <a:p>
            <a:pPr>
              <a:buFontTx/>
              <a:buChar char="-"/>
            </a:pPr>
            <a:r>
              <a:rPr lang="hu-HU" sz="2000" dirty="0"/>
              <a:t>munkavállalók biztonságos munkavégzésre való felkészítése és felkészültségük figyelemmel kísérése</a:t>
            </a:r>
          </a:p>
          <a:p>
            <a:pPr>
              <a:buFontTx/>
              <a:buChar char="-"/>
            </a:pPr>
            <a:r>
              <a:rPr lang="hu-HU" sz="2000" dirty="0"/>
              <a:t>tájékozódás és tájékoztatás: zöldszámok, munkavédelmi honlapok, </a:t>
            </a:r>
            <a:r>
              <a:rPr lang="hu-HU" sz="2000" dirty="0" err="1"/>
              <a:t>stb</a:t>
            </a: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25449752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08DB1A1-7FF9-4EA2-BAA6-A22173CDF0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238811" cy="936104"/>
          </a:xfrm>
        </p:spPr>
        <p:txBody>
          <a:bodyPr>
            <a:normAutofit/>
          </a:bodyPr>
          <a:lstStyle/>
          <a:p>
            <a:r>
              <a:rPr lang="hu-HU" dirty="0"/>
              <a:t>Továbbképzés ajánlott témái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7D9E5F7-9479-417B-8AEE-5503415658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2000" dirty="0"/>
          </a:p>
          <a:p>
            <a:pPr>
              <a:buFontTx/>
              <a:buChar char="-"/>
            </a:pPr>
            <a:r>
              <a:rPr lang="hu-HU" sz="2000" dirty="0"/>
              <a:t>A munkavédelmi hatósági ellenőrzés tapasztalataiból adódó feladatok</a:t>
            </a:r>
          </a:p>
          <a:p>
            <a:pPr>
              <a:buFontTx/>
              <a:buChar char="-"/>
            </a:pPr>
            <a:r>
              <a:rPr lang="hu-HU" sz="2000" dirty="0"/>
              <a:t>Európai uniós és hazai jogszabályváltozások, a szabványok változásai</a:t>
            </a:r>
          </a:p>
          <a:p>
            <a:pPr>
              <a:buFontTx/>
              <a:buChar char="-"/>
            </a:pPr>
            <a:r>
              <a:rPr lang="hu-HU" sz="2000" dirty="0"/>
              <a:t>A kockázatértékelésen alapuló munkahelyi megelőzési stratégia kidolgozásának és megvalósításának, továbbá a munkahelyi munkavédelmi programnak, az éves intézkedési terveknek a tapasztalatai, tennivalói</a:t>
            </a:r>
          </a:p>
          <a:p>
            <a:pPr>
              <a:buFontTx/>
              <a:buChar char="-"/>
            </a:pPr>
            <a:r>
              <a:rPr lang="hu-HU" sz="2000" dirty="0"/>
              <a:t>A képviselői, a bizottsági és a paritásos testületi munka tapasztalatai, problémái, feladatai</a:t>
            </a:r>
          </a:p>
          <a:p>
            <a:pPr>
              <a:buFontTx/>
              <a:buChar char="-"/>
            </a:pPr>
            <a:r>
              <a:rPr lang="hu-HU" sz="2000" dirty="0"/>
              <a:t>Kommunikációs fogások</a:t>
            </a:r>
          </a:p>
        </p:txBody>
      </p:sp>
    </p:spTree>
    <p:extLst>
      <p:ext uri="{BB962C8B-B14F-4D97-AF65-F5344CB8AC3E}">
        <p14:creationId xmlns:p14="http://schemas.microsoft.com/office/powerpoint/2010/main" val="41868825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64E9847-8914-4C24-8975-F2A071331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444491" cy="936104"/>
          </a:xfrm>
        </p:spPr>
        <p:txBody>
          <a:bodyPr>
            <a:normAutofit/>
          </a:bodyPr>
          <a:lstStyle/>
          <a:p>
            <a:r>
              <a:rPr lang="hu-HU" dirty="0"/>
              <a:t>A legalább 16 órás alapképzés során ajánlott további témák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3FFB2B2-B780-4AA4-99E9-67BA0279BE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hu-HU" sz="1600" dirty="0"/>
              <a:t>fogalmak, definíciók, értelmező rendelkezések ismertetése, bemutatása (pl. baleset, veszélyforrás, munkaeszköz, egyéni védőeszköz, stb.);</a:t>
            </a:r>
          </a:p>
          <a:p>
            <a:pPr>
              <a:buFontTx/>
              <a:buChar char="-"/>
            </a:pPr>
            <a:r>
              <a:rPr lang="hu-HU" sz="1600" dirty="0"/>
              <a:t> veszélyességi osztályok, besorolás; </a:t>
            </a:r>
          </a:p>
          <a:p>
            <a:pPr>
              <a:buFontTx/>
              <a:buChar char="-"/>
            </a:pPr>
            <a:r>
              <a:rPr lang="hu-HU" sz="1600" dirty="0"/>
              <a:t>a munkáltatók jogai és kötelezettségei; </a:t>
            </a:r>
          </a:p>
          <a:p>
            <a:pPr>
              <a:buFontTx/>
              <a:buChar char="-"/>
            </a:pPr>
            <a:r>
              <a:rPr lang="hu-HU" sz="1600" dirty="0"/>
              <a:t>tárgyi feltételek, létesítés, munkavédelmi üzembe helyezés; </a:t>
            </a:r>
          </a:p>
          <a:p>
            <a:pPr>
              <a:buFontTx/>
              <a:buChar char="-"/>
            </a:pPr>
            <a:r>
              <a:rPr lang="hu-HU" sz="1600" dirty="0"/>
              <a:t>személyi feltételek, követelmények (képzettségek, munkaköri orvosi alkalmasság, orvosi vizsgálatok rendje); </a:t>
            </a:r>
          </a:p>
          <a:p>
            <a:pPr>
              <a:buFontTx/>
              <a:buChar char="-"/>
            </a:pPr>
            <a:r>
              <a:rPr lang="hu-HU" sz="1600" dirty="0"/>
              <a:t>szervezési feltételek; </a:t>
            </a:r>
          </a:p>
          <a:p>
            <a:pPr>
              <a:buFontTx/>
              <a:buChar char="-"/>
            </a:pPr>
            <a:r>
              <a:rPr lang="hu-HU" sz="1600" dirty="0"/>
              <a:t>kockázatértékelés fajtái, tartalmi elemei, kockázatkezelés, kommunikáció; </a:t>
            </a:r>
          </a:p>
          <a:p>
            <a:pPr>
              <a:buFontTx/>
              <a:buChar char="-"/>
            </a:pPr>
            <a:r>
              <a:rPr lang="hu-HU" sz="1600" dirty="0"/>
              <a:t>balesetek, ártalmak fajtái, kivizsgálási, nyilvántartási, bejelentési szabályai, előírásai; </a:t>
            </a:r>
          </a:p>
          <a:p>
            <a:pPr>
              <a:buFontTx/>
              <a:buChar char="-"/>
            </a:pPr>
            <a:r>
              <a:rPr lang="hu-HU" sz="1600" dirty="0"/>
              <a:t>munkavédelmi oktatásra vonatkozó előírások (pl. típusai, gyakoriságai); </a:t>
            </a:r>
          </a:p>
          <a:p>
            <a:pPr>
              <a:buFontTx/>
              <a:buChar char="-"/>
            </a:pPr>
            <a:r>
              <a:rPr lang="hu-HU" sz="1600" dirty="0"/>
              <a:t>egyéni védőfelszerelések típusai, juttatása, használatának követelményei; </a:t>
            </a:r>
          </a:p>
          <a:p>
            <a:pPr>
              <a:buFontTx/>
              <a:buChar char="-"/>
            </a:pPr>
            <a:r>
              <a:rPr lang="hu-HU" sz="1600" dirty="0"/>
              <a:t>munkavédelmi időszakos feladatok (ellenőrzések, alkoholos ellenőrzés, felülvizsgálatok), soron kívüli ellenőrzések; </a:t>
            </a:r>
          </a:p>
          <a:p>
            <a:pPr>
              <a:buFontTx/>
              <a:buChar char="-"/>
            </a:pPr>
            <a:r>
              <a:rPr lang="hu-HU" sz="1600" dirty="0"/>
              <a:t>munkakörnyezeti, munkahigiénés előírások, kóroki tényezők (mesterséges szellőztetés, megvilágítás, zaj, hőmérséklet, légsebesség, légszennyező anyagok, stb.);</a:t>
            </a:r>
          </a:p>
        </p:txBody>
      </p:sp>
    </p:spTree>
    <p:extLst>
      <p:ext uri="{BB962C8B-B14F-4D97-AF65-F5344CB8AC3E}">
        <p14:creationId xmlns:p14="http://schemas.microsoft.com/office/powerpoint/2010/main" val="34922689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4F656A9-3823-4CFE-B8F8-39FCA9A03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084451" cy="936104"/>
          </a:xfrm>
        </p:spPr>
        <p:txBody>
          <a:bodyPr>
            <a:normAutofit/>
          </a:bodyPr>
          <a:lstStyle/>
          <a:p>
            <a:r>
              <a:rPr lang="hu-HU" dirty="0"/>
              <a:t>A legalább 16 órás alapképzés során ajánlott további témák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9FC8094-1CDA-4159-99BC-24D3642888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hu-HU" sz="1600" dirty="0"/>
              <a:t>ergonómia; </a:t>
            </a:r>
          </a:p>
          <a:p>
            <a:pPr>
              <a:buFontTx/>
              <a:buChar char="-"/>
            </a:pPr>
            <a:r>
              <a:rPr lang="hu-HU" sz="1600" dirty="0"/>
              <a:t>gépek, berendezések, munkaeszközök követelményei, CE jelölés folyamata; </a:t>
            </a:r>
          </a:p>
          <a:p>
            <a:pPr>
              <a:buFontTx/>
              <a:buChar char="-"/>
            </a:pPr>
            <a:r>
              <a:rPr lang="hu-HU" sz="1600" dirty="0"/>
              <a:t>kémiai biztonság;</a:t>
            </a:r>
          </a:p>
          <a:p>
            <a:pPr>
              <a:buFontTx/>
              <a:buChar char="-"/>
            </a:pPr>
            <a:r>
              <a:rPr lang="hu-HU" sz="1600" dirty="0"/>
              <a:t>biztonsági és egészségvédelmi jelek; </a:t>
            </a:r>
          </a:p>
          <a:p>
            <a:pPr>
              <a:buFontTx/>
              <a:buChar char="-"/>
            </a:pPr>
            <a:r>
              <a:rPr lang="hu-HU" sz="1600" dirty="0"/>
              <a:t>nemdohányzók védelme; </a:t>
            </a:r>
          </a:p>
          <a:p>
            <a:pPr>
              <a:buFontTx/>
              <a:buChar char="-"/>
            </a:pPr>
            <a:r>
              <a:rPr lang="hu-HU" sz="1600" dirty="0" err="1"/>
              <a:t>pszichoszociális</a:t>
            </a:r>
            <a:r>
              <a:rPr lang="hu-HU" sz="1600" dirty="0"/>
              <a:t> kockázat, stressz; </a:t>
            </a:r>
          </a:p>
          <a:p>
            <a:pPr>
              <a:buFontTx/>
              <a:buChar char="-"/>
            </a:pPr>
            <a:r>
              <a:rPr lang="hu-HU" sz="1600" dirty="0"/>
              <a:t>rendellenes körülmények, hőségriadók és egyéb vészhelyzetek és teendőik, gyakorlatok; </a:t>
            </a:r>
          </a:p>
          <a:p>
            <a:pPr>
              <a:buFontTx/>
              <a:buChar char="-"/>
            </a:pPr>
            <a:r>
              <a:rPr lang="hu-HU" sz="1600" dirty="0"/>
              <a:t>szaktevékenységek (munkabiztonsági, munkaegészségügyi); </a:t>
            </a:r>
          </a:p>
          <a:p>
            <a:pPr>
              <a:buFontTx/>
              <a:buChar char="-"/>
            </a:pPr>
            <a:r>
              <a:rPr lang="hu-HU" sz="1600" dirty="0"/>
              <a:t>foglalkozás egészségügyi szolgáltatók feladatai; </a:t>
            </a:r>
          </a:p>
          <a:p>
            <a:pPr>
              <a:buFontTx/>
              <a:buChar char="-"/>
            </a:pPr>
            <a:r>
              <a:rPr lang="hu-HU" sz="1600" dirty="0"/>
              <a:t>munkavédelmi hatóság és egyéb felügyeleti szervek, (pl. Népegészségügy, mérésügyi hivatal, stb.) tevékenysége; </a:t>
            </a:r>
          </a:p>
          <a:p>
            <a:pPr>
              <a:buFontTx/>
              <a:buChar char="-"/>
            </a:pPr>
            <a:r>
              <a:rPr lang="hu-HU" sz="1600" dirty="0"/>
              <a:t>munkavédelmi, közigazgatási bírság;</a:t>
            </a:r>
          </a:p>
          <a:p>
            <a:pPr>
              <a:buFontTx/>
              <a:buChar char="-"/>
            </a:pPr>
            <a:r>
              <a:rPr lang="hu-HU" sz="1600" dirty="0"/>
              <a:t>munkavédelmi statisztikák, felmérések, jelentések célvizsgálatok </a:t>
            </a:r>
          </a:p>
          <a:p>
            <a:pPr>
              <a:buFontTx/>
              <a:buChar char="-"/>
            </a:pPr>
            <a:r>
              <a:rPr lang="hu-HU" sz="1600" dirty="0"/>
              <a:t>Nemzeti stratégia, politika, országos programok, szakszervetek (MUFOSZ, MET, MMK, Ligaszakszervezet), nemzetközi egyezmények;</a:t>
            </a:r>
          </a:p>
        </p:txBody>
      </p:sp>
    </p:spTree>
    <p:extLst>
      <p:ext uri="{BB962C8B-B14F-4D97-AF65-F5344CB8AC3E}">
        <p14:creationId xmlns:p14="http://schemas.microsoft.com/office/powerpoint/2010/main" val="12326808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310085D-677C-4287-B853-CF61BD554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238811" cy="936104"/>
          </a:xfrm>
        </p:spPr>
        <p:txBody>
          <a:bodyPr>
            <a:normAutofit/>
          </a:bodyPr>
          <a:lstStyle/>
          <a:p>
            <a:r>
              <a:rPr lang="hu-HU" dirty="0"/>
              <a:t>A legalább 16 órás alapképzés során ajánlott további témák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D77B97C-0478-4F9A-8BE1-27D6FF1BD8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pályázati lehetőségek, fejlesztési programok </a:t>
            </a:r>
          </a:p>
          <a:p>
            <a:pPr>
              <a:buFontTx/>
              <a:buChar char="-"/>
            </a:pPr>
            <a:r>
              <a:rPr lang="hu-HU" sz="1600" dirty="0"/>
              <a:t>szabványok; </a:t>
            </a:r>
          </a:p>
          <a:p>
            <a:pPr>
              <a:buFontTx/>
              <a:buChar char="-"/>
            </a:pPr>
            <a:r>
              <a:rPr lang="hu-HU" sz="1600" dirty="0"/>
              <a:t>tűzvédelmi alapismeretek; </a:t>
            </a:r>
          </a:p>
          <a:p>
            <a:pPr>
              <a:buFontTx/>
              <a:buChar char="-"/>
            </a:pPr>
            <a:r>
              <a:rPr lang="hu-HU" sz="1600" dirty="0"/>
              <a:t>elsősegélynyújtás; </a:t>
            </a:r>
          </a:p>
          <a:p>
            <a:pPr>
              <a:buFontTx/>
              <a:buChar char="-"/>
            </a:pPr>
            <a:r>
              <a:rPr lang="hu-HU" sz="1600" dirty="0"/>
              <a:t>veszélyes munkavégzések (tűzveszélyes, beszállásos, földmunka, feszültség alatti munkavégzés, magasban végzett munkavégzés, teheremelés, keszon, stb.); </a:t>
            </a:r>
          </a:p>
          <a:p>
            <a:pPr>
              <a:buFontTx/>
              <a:buChar char="-"/>
            </a:pPr>
            <a:r>
              <a:rPr lang="hu-HU" sz="1600" dirty="0"/>
              <a:t>biztonsági szabályzatok (pl. emelőgép, hegesztés); </a:t>
            </a:r>
          </a:p>
          <a:p>
            <a:pPr>
              <a:buFontTx/>
              <a:buChar char="-"/>
            </a:pPr>
            <a:r>
              <a:rPr lang="hu-HU" sz="1600" dirty="0"/>
              <a:t>hatóságok eljárási rendjei (</a:t>
            </a:r>
            <a:r>
              <a:rPr lang="hu-HU" sz="1600" dirty="0" err="1"/>
              <a:t>Ákr</a:t>
            </a:r>
            <a:r>
              <a:rPr lang="hu-HU" sz="1600" dirty="0"/>
              <a:t>.)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A legalább 8 órás ismétlődő továbbképzés során az ajánlásban feltüntetett témákon felül javasolt az alapképzéshez feltüntetett pontokon átmenni, vázlatosan feleleveníteni az ismereteket, továbbá lényeges, hogy a munkavédelmi képviselők működési idejében felmerült kérdések, esetek, példák átbeszélésre kerüljenek. 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6805876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9F325FF-B11A-4D5E-9337-616D1B634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További tudnivalók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8335E6F-CCB3-4165-B67D-D078778959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Javasolt a képzés végén teszt kitöltése</a:t>
            </a:r>
          </a:p>
          <a:p>
            <a:pPr>
              <a:buFontTx/>
              <a:buChar char="-"/>
            </a:pPr>
            <a:r>
              <a:rPr lang="hu-HU" sz="1800" dirty="0"/>
              <a:t>5 éves mandátum lejárta után, újraválasztás esetén egy éven belül kötelező ismét a képzés lehetőségét megadni</a:t>
            </a:r>
          </a:p>
          <a:p>
            <a:pPr>
              <a:buFontTx/>
              <a:buChar char="-"/>
            </a:pPr>
            <a:r>
              <a:rPr lang="hu-HU" sz="1800" dirty="0"/>
              <a:t>A képzéseknél 16 órás, és 8 órás a kötelező jogszabályi minimum, ennél magasabb óraszámú képzésre is van lehetőség</a:t>
            </a:r>
          </a:p>
          <a:p>
            <a:pPr>
              <a:buFontTx/>
              <a:buChar char="-"/>
            </a:pPr>
            <a:r>
              <a:rPr lang="hu-HU" sz="1800" dirty="0"/>
              <a:t>Az oktatás megtörténtéről írásbeli igazolást kell kiállítani, mely tartalmazza a szakmai képzést végző szervezet, személy megnevezését, az oktatás tárgyát, valamint az oktatás időpontját és időtartamát is (Az igazolás lehet tanúsítvány, oklevél, oktatási napló, bármi amivel igazolható, hogy a képviselő a képzésen részt vett.)</a:t>
            </a:r>
          </a:p>
          <a:p>
            <a:pPr marL="0" indent="0">
              <a:buNone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18592604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dirty="0"/>
              <a:t>Összefoglalás, eredmények, értékelés</a:t>
            </a:r>
          </a:p>
          <a:p>
            <a:endParaRPr lang="hu-HU" sz="1500" dirty="0"/>
          </a:p>
          <a:p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https://kepezz.hu/VideoLibraryArticle/Details/9</a:t>
            </a:r>
            <a:r>
              <a:rPr lang="hu-HU" sz="1600" dirty="0"/>
              <a:t> (regisztráció után)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D886D9B-DC2B-4B53-A238-88FB52AAB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229600" cy="936104"/>
          </a:xfrm>
        </p:spPr>
        <p:txBody>
          <a:bodyPr>
            <a:normAutofit/>
          </a:bodyPr>
          <a:lstStyle/>
          <a:p>
            <a:r>
              <a:rPr lang="hu-HU" dirty="0"/>
              <a:t>A KÉPZÉS ALKALMAZÁSÁVAL ELÉRHETŐ VERSENYELŐNY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2606912-D971-459C-926B-6D1635AEEA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Tx/>
              <a:buChar char="-"/>
            </a:pPr>
            <a:r>
              <a:rPr lang="hu-HU" sz="1700" dirty="0"/>
              <a:t>Egy felkészült, képzett, a feladatát jól végző munkavédelmi képviselő nagyobb, de legalábbis hasonló munkavédelmi biztonságot és előnyt jelenthet a munkáltatónak, mint a munkabiztonsági szakember, hisz a munkavédelmi képviselő a munkavállalók közül kerül ki, akik a saját bőrükön érzik a munkahely biztonsági szintjét, az esetleges munkavédelmi problémákat és a tevékenységük pontos, mindennapi ismeretében megoldással lehetnek a problémák megfelelő kezelésében. A leghatékonyabban segítheti a munkahelyi biztonság kialakítását, fenntartását, a védelem szintjének emelését</a:t>
            </a:r>
          </a:p>
          <a:p>
            <a:pPr>
              <a:buFontTx/>
              <a:buChar char="-"/>
            </a:pPr>
            <a:r>
              <a:rPr lang="hu-HU" sz="1700" dirty="0"/>
              <a:t>A munkavédelmi képviselő folyamatosan a működés területén található, így napi szinten érzékeli a folyamatokat és be tud avatkozni szükség esetén</a:t>
            </a:r>
          </a:p>
          <a:p>
            <a:pPr>
              <a:buFontTx/>
              <a:buChar char="-"/>
            </a:pPr>
            <a:r>
              <a:rPr lang="hu-HU" sz="1700" dirty="0"/>
              <a:t>A munkavédelmi képviselő tevékenységével, tudásával, ha egyetlen egy büntetést elkerül a szervezet, már megérte, hogy a munkavédelmi képviselőt megválasztották</a:t>
            </a:r>
          </a:p>
          <a:p>
            <a:pPr>
              <a:buFontTx/>
              <a:buChar char="-"/>
            </a:pPr>
            <a:r>
              <a:rPr lang="hu-HU" sz="1700" dirty="0"/>
              <a:t>A munkavédelmi képviselőkkel, a nekik szánt magas szintű képzésekkel a munkahelyen tapasztalt munkavédelmi hiányosságok kijavítása, a balesetek, ártalmak megelőzése, illetve bekövetkezések ok-okozati tényezőinek feltárása is gyorsabb, hatékonyabb</a:t>
            </a:r>
          </a:p>
          <a:p>
            <a:pPr>
              <a:buFontTx/>
              <a:buChar char="-"/>
            </a:pPr>
            <a:r>
              <a:rPr lang="hu-HU" sz="1700" dirty="0"/>
              <a:t>A munkavédelmi szakemberek (munkabiztonság, munkaegészségügyi) tevékenységét is segíteni tudja a munkavédelmi képviselő, együttműködésükkel a leghatásosabb munkavédelmi munkavégzést tudják biztosítani</a:t>
            </a:r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4364790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D4E7DCF-7A87-4BB2-8322-9C29C547E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KÉPZÉS ALKALMAZÁSÁVAL ELÉRHETŐ VERSENYELŐNY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219158F-80B8-406D-BC0C-21AFB4CC77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munkavédelmi képviselők közvetlenebbül tudnak kommunikálni, szót érteni a munkavállalókkal</a:t>
            </a:r>
          </a:p>
          <a:p>
            <a:pPr>
              <a:buFontTx/>
              <a:buChar char="-"/>
            </a:pPr>
            <a:r>
              <a:rPr lang="hu-HU" sz="1600" dirty="0"/>
              <a:t>Jogszabályi előírás teljesítése</a:t>
            </a:r>
          </a:p>
          <a:p>
            <a:pPr>
              <a:buFontTx/>
              <a:buChar char="-"/>
            </a:pPr>
            <a:r>
              <a:rPr lang="hu-HU" sz="1600" dirty="0"/>
              <a:t>A munkavédelmi képviselői tevékenység és képzés biztosítása azon túl, hogy bírságolási (munkavédelmi és közigazgatási) és annak következményeit tudja kivédeni a munkaáltató vele, azért is jelentős fontosságú, mert a képviselők munkásságával a munkáltató is egy élhető, szeretett munkahelyet tud adni, ahol a munkavállalók örömmel érkeznek a munkába és munkavégzésükkel gyarapítják a vállalkozást</a:t>
            </a:r>
          </a:p>
          <a:p>
            <a:pPr>
              <a:buFontTx/>
              <a:buChar char="-"/>
            </a:pPr>
            <a:r>
              <a:rPr lang="hu-HU" sz="1600" dirty="0"/>
              <a:t>Az ellenőrzéssel, tájékoztatással, a munkavédelmi képviselőkkel átláthatóvá válik a munkahelyi munkavédelmi helyzet és tevékenység alakulása</a:t>
            </a:r>
          </a:p>
          <a:p>
            <a:pPr>
              <a:buFontTx/>
              <a:buChar char="-"/>
            </a:pPr>
            <a:r>
              <a:rPr lang="hu-HU" sz="1600" dirty="0"/>
              <a:t>A munkavédelmi képviselő ténylegesen a munkavállalók érdekeit védi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36689367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CE0180F-93AF-4A35-9C3D-4CCCA98C3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A képzés elmaradásából származó versenyhátrány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CB64331-1F0E-4AAA-8330-BAC469CAC5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800" dirty="0"/>
              <a:t>a munkavállalók szemében csökkenő presztízs, rosszabb megítélés, nagyobb fluktuáció</a:t>
            </a:r>
          </a:p>
          <a:p>
            <a:pPr>
              <a:buFontTx/>
              <a:buChar char="-"/>
            </a:pPr>
            <a:r>
              <a:rPr lang="hu-HU" sz="1800" dirty="0"/>
              <a:t>jogszabályi előírások nem teljesítése, bírságok</a:t>
            </a:r>
          </a:p>
          <a:p>
            <a:pPr>
              <a:buFontTx/>
              <a:buChar char="-"/>
            </a:pPr>
            <a:r>
              <a:rPr lang="hu-HU" sz="1800" dirty="0"/>
              <a:t>A képzetlen, vagy nem megfelelő képzésben részt vett munkavédelmi képviselő egyrészt nem tud hozzájárulni a felhatalmazott jogaival a munkahelyi munkavédelmi szint javításához, fejlesztéséhez, másrészt szakszerűtlen intézkedésekkel inkább hátrányosan segíti a munkavédelmi rendszert</a:t>
            </a:r>
          </a:p>
          <a:p>
            <a:pPr>
              <a:buFontTx/>
              <a:buChar char="-"/>
            </a:pPr>
            <a:r>
              <a:rPr lang="hu-HU" sz="1800" dirty="0"/>
              <a:t>Ha a munkáltató nem biztosítja a képzést a munkavédelmi képviselő a jogai alapján ezt jelezheti a munkavédelmi hatóságnak is (hatósági bírság; közigazgatási bírság is kiszabható)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920207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945F9D8-425B-4097-A220-D634A4DDB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012443" cy="936104"/>
          </a:xfrm>
        </p:spPr>
        <p:txBody>
          <a:bodyPr>
            <a:normAutofit/>
          </a:bodyPr>
          <a:lstStyle/>
          <a:p>
            <a:r>
              <a:rPr lang="hu-HU" dirty="0"/>
              <a:t>Összefoglalás</a:t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8101158-F371-487A-AAB8-E2B345B809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u-HU" sz="1600" dirty="0"/>
              <a:t>Egyértelműen látható, hogy nagyon nagy hangsúllyal került a jogalkotásban szabályozásra, hogy a munkáltatók kötelesek tájékoztatni a munkavállalókat, képviselőiket, hogy joguk van megismerni a munkavégzés során őket érő hatásokat, intézkedéseket a munkavédelmi területhez köthetően elkészült dokumentációkat, méréseket.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Ehhez szükség van a munkavédelmi képviselőkre, akik képzést kapnak a feladatuk ellátásához, megismerik mélyebben ezen jogokat és lehetőségeket és tudják érvényesíteni a lehetőségeket.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A munkavédelmi képviselők egyik kulcsszereplői a munkakörülmények javításának, a munkavédelmi szempontok érvényre juttatásának.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A munkavédelem céljának elérésében a munkáltatók és a munkavállalók is egyaránt érdekeltek. A felek együttes támogatása nélkül a cél nem elérhető, hisz hiába akar a munkáltató mindent megtenni, ha a munkavállaló akit meg akar védeni nem partnerként viszonyul és fordítva is igaz, hiába végzi tevékenységét körültekintően a munkavállaló és igyekszik betartani a szabályokat, ha egyébként a biztonságos, egészséget nem veszélyeztető munkahely feltételeit a munkáltató nem biztosítja, a munkavédelmi képviselőt a jogszabályban biztosított jogainak gyakorlásában akadályozza, mint például a képzése elvégzésében.</a:t>
            </a:r>
          </a:p>
        </p:txBody>
      </p:sp>
    </p:spTree>
    <p:extLst>
      <p:ext uri="{BB962C8B-B14F-4D97-AF65-F5344CB8AC3E}">
        <p14:creationId xmlns:p14="http://schemas.microsoft.com/office/powerpoint/2010/main" val="19447833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44851F8-7CBA-4217-BEE8-7014BB275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konklúzió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51C5FF9-4F8A-44D2-A94A-EF5972CCCB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2000" dirty="0"/>
          </a:p>
          <a:p>
            <a:pPr marL="0" indent="0" algn="ctr">
              <a:buNone/>
            </a:pPr>
            <a:endParaRPr lang="hu-HU" sz="2000" dirty="0"/>
          </a:p>
          <a:p>
            <a:pPr marL="0" indent="0" algn="ctr">
              <a:buNone/>
            </a:pPr>
            <a:r>
              <a:rPr lang="hu-HU" sz="2000" dirty="0"/>
              <a:t>Azt kell látnia, megértenie a munkáltatóknak, hogy a munkavédelmi képviselő nem szükséges rossz, hanem egy olyan lehetőség, amellyel a munkáltató még tovább tudja emelni a munkabiztonság szintjét, a munkavállalói elégedettséget, mely egyrészt a munkavégzést, termelékenységet javítja, a gazdálkodó szervezet eredményességét növeli, másrészt csökkenti a balesetek, foglalkozási megbetegedések, ártalmak kialakulását, mellyel a leglényegesebb cél elérése biztosított az ember védelme, hisz a legfőbb érték az EMBER!</a:t>
            </a:r>
          </a:p>
        </p:txBody>
      </p:sp>
    </p:spTree>
    <p:extLst>
      <p:ext uri="{BB962C8B-B14F-4D97-AF65-F5344CB8AC3E}">
        <p14:creationId xmlns:p14="http://schemas.microsoft.com/office/powerpoint/2010/main" val="181358503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52094EA1-5F4D-47FF-83CF-95A8452D4D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584" y="4799910"/>
            <a:ext cx="2699398" cy="869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</TotalTime>
  <Words>3247</Words>
  <Application>Microsoft Office PowerPoint</Application>
  <PresentationFormat>Diavetítés a képernyőre (4:3 oldalarány)</PresentationFormat>
  <Paragraphs>278</Paragraphs>
  <Slides>37</Slides>
  <Notes>5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37</vt:i4>
      </vt:variant>
    </vt:vector>
  </HeadingPairs>
  <TitlesOfParts>
    <vt:vector size="40" baseType="lpstr">
      <vt:lpstr>Arial</vt:lpstr>
      <vt:lpstr>Calibri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munkavédelmi képviselő képzés     2021</vt:lpstr>
      <vt:lpstr>PowerPoint-bemutató</vt:lpstr>
      <vt:lpstr>Munkavédelem célja</vt:lpstr>
      <vt:lpstr>Munkavédelemre vonatkozó szabályok</vt:lpstr>
      <vt:lpstr>Legfontosabb nemzetközi előírások, egyezmények</vt:lpstr>
      <vt:lpstr>PowerPoint-bemutató</vt:lpstr>
      <vt:lpstr>A munkavállalókkal folytatott tanácskozás</vt:lpstr>
      <vt:lpstr>Munkavédelmi képviselő</vt:lpstr>
      <vt:lpstr>Munkavédelmi képviselő választása</vt:lpstr>
      <vt:lpstr>Munkavédelmi képviselő választása</vt:lpstr>
      <vt:lpstr>Munkavédelmi képviselő választása</vt:lpstr>
      <vt:lpstr>Munkavédelmi képviselő megbízatásának megszűnése</vt:lpstr>
      <vt:lpstr>A munkavédelmi képviselő jogai</vt:lpstr>
      <vt:lpstr>A munkavédelmi képviselő jogai</vt:lpstr>
      <vt:lpstr>A munkavédelmi képviselő kötelezettségei</vt:lpstr>
      <vt:lpstr>A munkavédelmi képviselő működési feltételei</vt:lpstr>
      <vt:lpstr>A munkavédelmi képviselő munkajogi védelme</vt:lpstr>
      <vt:lpstr>A munkahelyi védelmi bizottság;  a paritásos munkavédelmi testület</vt:lpstr>
      <vt:lpstr>Munkavédelmi bizottság</vt:lpstr>
      <vt:lpstr>PowerPoint-bemutató</vt:lpstr>
      <vt:lpstr>Képzés célja</vt:lpstr>
      <vt:lpstr>Munkavédelmi képviselők képzése</vt:lpstr>
      <vt:lpstr>Képzés ajánlott tematikája</vt:lpstr>
      <vt:lpstr>Munkavédelmi képviselők gyakorlati feladata</vt:lpstr>
      <vt:lpstr>Továbbképzés ajánlott témái</vt:lpstr>
      <vt:lpstr>A legalább 16 órás alapképzés során ajánlott további témák</vt:lpstr>
      <vt:lpstr>A legalább 16 órás alapképzés során ajánlott további témák</vt:lpstr>
      <vt:lpstr>A legalább 16 órás alapképzés során ajánlott további témák</vt:lpstr>
      <vt:lpstr>További tudnivalók</vt:lpstr>
      <vt:lpstr>PowerPoint-bemutató</vt:lpstr>
      <vt:lpstr>A KÉPZÉS ALKALMAZÁSÁVAL ELÉRHETŐ VERSENYELŐNY</vt:lpstr>
      <vt:lpstr>A KÉPZÉS ALKALMAZÁSÁVAL ELÉRHETŐ VERSENYELŐNY</vt:lpstr>
      <vt:lpstr>A képzés elmaradásából származó versenyhátrány</vt:lpstr>
      <vt:lpstr>Összefoglalás </vt:lpstr>
      <vt:lpstr>konklúzió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523</cp:revision>
  <cp:lastPrinted>2019-09-17T07:24:41Z</cp:lastPrinted>
  <dcterms:created xsi:type="dcterms:W3CDTF">2014-03-03T11:13:53Z</dcterms:created>
  <dcterms:modified xsi:type="dcterms:W3CDTF">2021-04-16T06:47:22Z</dcterms:modified>
</cp:coreProperties>
</file>