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6"/>
  </p:notesMasterIdLst>
  <p:sldIdLst>
    <p:sldId id="256" r:id="rId2"/>
    <p:sldId id="297" r:id="rId3"/>
    <p:sldId id="264" r:id="rId4"/>
    <p:sldId id="496" r:id="rId5"/>
    <p:sldId id="514" r:id="rId6"/>
    <p:sldId id="265" r:id="rId7"/>
    <p:sldId id="480" r:id="rId8"/>
    <p:sldId id="515" r:id="rId9"/>
    <p:sldId id="516" r:id="rId10"/>
    <p:sldId id="517" r:id="rId11"/>
    <p:sldId id="518" r:id="rId12"/>
    <p:sldId id="519" r:id="rId13"/>
    <p:sldId id="520" r:id="rId14"/>
    <p:sldId id="521" r:id="rId15"/>
    <p:sldId id="522" r:id="rId16"/>
    <p:sldId id="296" r:id="rId17"/>
    <p:sldId id="464" r:id="rId18"/>
    <p:sldId id="523" r:id="rId19"/>
    <p:sldId id="524" r:id="rId20"/>
    <p:sldId id="525" r:id="rId21"/>
    <p:sldId id="526" r:id="rId22"/>
    <p:sldId id="413" r:id="rId23"/>
    <p:sldId id="495" r:id="rId24"/>
    <p:sldId id="527" r:id="rId25"/>
    <p:sldId id="512" r:id="rId26"/>
    <p:sldId id="513" r:id="rId27"/>
    <p:sldId id="528" r:id="rId28"/>
    <p:sldId id="529" r:id="rId29"/>
    <p:sldId id="530" r:id="rId30"/>
    <p:sldId id="531" r:id="rId31"/>
    <p:sldId id="532" r:id="rId32"/>
    <p:sldId id="533" r:id="rId33"/>
    <p:sldId id="534" r:id="rId34"/>
    <p:sldId id="258" r:id="rId35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2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 err="1"/>
              <a:t>PLc</a:t>
            </a:r>
            <a:r>
              <a:rPr lang="hu-HU" sz="3800" dirty="0"/>
              <a:t> programozás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Horváth László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Digitalizáció és Ipar 4.0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2610E10-9504-4236-9602-E9ACA2DA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Digitalizáció és ipar 4.0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67D31366-A9B3-4441-A847-89AD8585A20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1772816"/>
            <a:ext cx="6696744" cy="424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9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CE8CB8B-9E56-4CE5-A9DB-23D75BD24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Digitalizáció és ipar 4.0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36735CD-DD03-4C21-896A-DAFCD518F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Ipar 4.0 technológiái: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ctr">
              <a:buNone/>
            </a:pPr>
            <a:r>
              <a:rPr lang="hu-H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Az Ipar 4.0 az információs technológia és az automatizálás egyre szorosabb összefonódását, illetve ezen keresztül a gyártási módszerek alapvető megváltozását jelenti.</a:t>
            </a: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D376819-B281-4066-B01B-0E7D9E6935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339752" y="2060848"/>
            <a:ext cx="4176464" cy="273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308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PLC fogalma, felépítése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68DA56-11CF-439E-9D15-68930EA7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fogalma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7DEE99-86F5-4856-BFD8-A1EAF2777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PLC -</a:t>
            </a:r>
            <a:r>
              <a:rPr lang="hu-HU" sz="1600" dirty="0" err="1"/>
              <a:t>nek</a:t>
            </a:r>
            <a:r>
              <a:rPr lang="hu-HU" sz="1600" dirty="0"/>
              <a:t> digitális (kétállapotú), valamint analóg be- és kimenetei vannak, amelyek alkalmasak az iparban szabványos jelek (24V AC/DC, 120/230V AC, 0–10V, 4-20mA stb.) fogadására és kiadására</a:t>
            </a:r>
          </a:p>
          <a:p>
            <a:pPr>
              <a:buFontTx/>
              <a:buChar char="-"/>
            </a:pPr>
            <a:r>
              <a:rPr lang="hu-HU" sz="1600" dirty="0"/>
              <a:t>alapja egy központi feldolgozó egység, egy mikroprocesszor (CPU) ami többek között egy felhasználói programot futtat, ami figyeli a bemenetekre adott jeleket és a felhasználói programnak megfelelően manipulálja a kimeneteket</a:t>
            </a:r>
          </a:p>
          <a:p>
            <a:pPr>
              <a:buFontTx/>
              <a:buChar char="-"/>
            </a:pPr>
            <a:r>
              <a:rPr lang="hu-HU" sz="1600" dirty="0"/>
              <a:t>egyszerűen és áttekinthetően programozható</a:t>
            </a:r>
          </a:p>
          <a:p>
            <a:pPr>
              <a:buFontTx/>
              <a:buChar char="-"/>
            </a:pPr>
            <a:r>
              <a:rPr lang="hu-HU" sz="1600" dirty="0"/>
              <a:t>a gépek, berendezések vezérlésében nagyfokú rugalmasságot biztosít</a:t>
            </a:r>
          </a:p>
          <a:p>
            <a:pPr>
              <a:buFontTx/>
              <a:buChar char="-"/>
            </a:pPr>
            <a:r>
              <a:rPr lang="hu-HU" sz="1600" dirty="0"/>
              <a:t>az iparban nagyon elterjedt eszköz, korszerű berendezések manapság szinte elképzelhetetlenek PLC nélkül</a:t>
            </a:r>
          </a:p>
          <a:p>
            <a:pPr>
              <a:buFontTx/>
              <a:buChar char="-"/>
            </a:pPr>
            <a:r>
              <a:rPr lang="hu-HU" sz="1600" dirty="0"/>
              <a:t>rendkívül megbízható, élettartama hosszú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B74AB4C-44E5-479C-9336-103450C24F6C}"/>
              </a:ext>
            </a:extLst>
          </p:cNvPr>
          <p:cNvSpPr txBox="1"/>
          <p:nvPr/>
        </p:nvSpPr>
        <p:spPr>
          <a:xfrm>
            <a:off x="755576" y="1772817"/>
            <a:ext cx="763284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PLC egy programozható logikai vezérlő, amelyeket elsősorban az iparban használják gépek, berendezések, gyártósorok vezérlésére és felügyeletére.</a:t>
            </a:r>
          </a:p>
        </p:txBody>
      </p:sp>
    </p:spTree>
    <p:extLst>
      <p:ext uri="{BB962C8B-B14F-4D97-AF65-F5344CB8AC3E}">
        <p14:creationId xmlns:p14="http://schemas.microsoft.com/office/powerpoint/2010/main" val="542832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6F7C1F-38A5-4C68-9101-26C646D6E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842EA6D-C92C-49ED-950D-42D1DB581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Felépítését tekintve kétféle PLC -t szoktak megkülönböztetni, </a:t>
            </a:r>
            <a:r>
              <a:rPr lang="hu-HU" sz="1600" dirty="0">
                <a:solidFill>
                  <a:srgbClr val="4B5E90"/>
                </a:solidFill>
              </a:rPr>
              <a:t>moduláris </a:t>
            </a:r>
            <a:r>
              <a:rPr lang="hu-HU" sz="1600" dirty="0"/>
              <a:t>és </a:t>
            </a:r>
            <a:r>
              <a:rPr lang="hu-HU" sz="1600" dirty="0">
                <a:solidFill>
                  <a:srgbClr val="4B5E90"/>
                </a:solidFill>
              </a:rPr>
              <a:t>kompakt </a:t>
            </a:r>
            <a:r>
              <a:rPr lang="hu-HU" sz="1600" dirty="0"/>
              <a:t>PLC.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Moduláris PLC: </a:t>
            </a:r>
          </a:p>
          <a:p>
            <a:pPr>
              <a:buFontTx/>
              <a:buChar char="-"/>
            </a:pPr>
            <a:r>
              <a:rPr lang="hu-HU" sz="1600" dirty="0"/>
              <a:t>a PLC modulokból, részegységekből építhető fel, funkcionális egységei önálló modulok, melyek száma tetszés szerint bővíthető</a:t>
            </a:r>
          </a:p>
          <a:p>
            <a:pPr>
              <a:buFontTx/>
              <a:buChar char="-"/>
            </a:pPr>
            <a:r>
              <a:rPr lang="hu-HU" sz="1600" dirty="0"/>
              <a:t>ilyen bővítő modulok lehetnek analóg és digitális ki- és bemeneti modulok, hőmérséklet érzékelő modulok, kommunikációs modulok vagy egyéb speciális modulok</a:t>
            </a:r>
          </a:p>
          <a:p>
            <a:pPr>
              <a:buFontTx/>
              <a:buChar char="-"/>
            </a:pPr>
            <a:r>
              <a:rPr lang="hu-HU" sz="1600" dirty="0"/>
              <a:t>a modulok közötti kommunikációt egy belső busz biztosítja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7AFF9644-C9F8-4ECF-845D-CE59E81B78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195736" y="4149055"/>
            <a:ext cx="4896584" cy="266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32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7290DD-38E4-44BB-A3A2-79515A6B0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C32786-E1E6-45FC-A414-3941D346C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Kompakt PLC:</a:t>
            </a:r>
          </a:p>
          <a:p>
            <a:pPr>
              <a:buFontTx/>
              <a:buChar char="-"/>
            </a:pPr>
            <a:r>
              <a:rPr lang="hu-HU" sz="1600" dirty="0"/>
              <a:t>a kompakt felépítésű PLC –t általában egyszerűbb vezérlési feladatokra használják, ahol kicsi a ki- bemeneti igény</a:t>
            </a:r>
          </a:p>
          <a:p>
            <a:pPr>
              <a:buFontTx/>
              <a:buChar char="-"/>
            </a:pPr>
            <a:r>
              <a:rPr lang="hu-HU" sz="1600" dirty="0"/>
              <a:t>felépítésüket tekintve egy kompakt egységben található a tápegység, a központi feldolgozó egység (CPU), a ki- , illetve bemeneti egységek, kommunikációs csatorna stb. </a:t>
            </a:r>
          </a:p>
          <a:p>
            <a:pPr>
              <a:buFontTx/>
              <a:buChar char="-"/>
            </a:pPr>
            <a:r>
              <a:rPr lang="hu-HU" sz="1600" dirty="0"/>
              <a:t>egyetlen ilyen kompakt egység is képes megoldani vezérlési feladatokat, ám általában ezek a PLC -k is korlátozottan bővíthetők további kompakt egységekkel amennyiben a beépített kibemenetek száma nem lenne elegendő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0AAA25E-322F-4F0A-9E61-C94A6D479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722637" y="4149080"/>
            <a:ext cx="3698726" cy="232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00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7539EB5-7997-46F6-877E-933D886DE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AD3306-BBB3-4481-A561-480D1AD34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mindezek mellet megjelentek, és kis vezérlési feladatoknál egyre inkább elterjedtek a </a:t>
            </a:r>
            <a:r>
              <a:rPr lang="hu-HU" sz="1600" dirty="0" err="1">
                <a:solidFill>
                  <a:srgbClr val="4B5E90"/>
                </a:solidFill>
              </a:rPr>
              <a:t>Mikro</a:t>
            </a:r>
            <a:r>
              <a:rPr lang="hu-HU" sz="1600" dirty="0">
                <a:solidFill>
                  <a:srgbClr val="4B5E90"/>
                </a:solidFill>
              </a:rPr>
              <a:t> – PLC </a:t>
            </a:r>
            <a:r>
              <a:rPr lang="hu-HU" sz="1600" dirty="0"/>
              <a:t>-k vagy másnéven okos relék (</a:t>
            </a:r>
            <a:r>
              <a:rPr lang="hu-HU" sz="1600" dirty="0" err="1"/>
              <a:t>Smart</a:t>
            </a:r>
            <a:r>
              <a:rPr lang="hu-HU" sz="1600" dirty="0"/>
              <a:t> </a:t>
            </a:r>
            <a:r>
              <a:rPr lang="hu-HU" sz="1600" dirty="0" err="1"/>
              <a:t>Relay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ezek általában nagyon kisméretű kompakt PLC -k, amelyek tovább nem bővíthetők</a:t>
            </a:r>
          </a:p>
          <a:p>
            <a:pPr>
              <a:buFontTx/>
              <a:buChar char="-"/>
            </a:pPr>
            <a:r>
              <a:rPr lang="hu-HU" sz="1600" dirty="0"/>
              <a:t>programozásuk igen egyszerű, logikai és funkcióblokkok összekötésével történik</a:t>
            </a:r>
          </a:p>
          <a:p>
            <a:pPr>
              <a:buFontTx/>
              <a:buChar char="-"/>
            </a:pPr>
            <a:r>
              <a:rPr lang="hu-HU" sz="1600" dirty="0"/>
              <a:t>ezek a PLC -k rendelkeznek egy a kompakt modulba integrált pársoros kijelzővel</a:t>
            </a:r>
          </a:p>
          <a:p>
            <a:pPr>
              <a:buFontTx/>
              <a:buChar char="-"/>
            </a:pPr>
            <a:r>
              <a:rPr lang="hu-HU" sz="1600" dirty="0"/>
              <a:t>programozásuk történhet akár ezen keresztül is, de elérhető személyi számítógépen futtatható grafikus programozói felület is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2ACE449-CD6E-4F92-8ABD-C289F2E6F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059832" y="3863181"/>
            <a:ext cx="32385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34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D2F0C9B-5225-406E-ABA3-E14B17C7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funkcionális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6614A6B-C03B-414B-AD98-48CCF1E29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Központi feldolgozó egység (CPU): </a:t>
            </a:r>
          </a:p>
          <a:p>
            <a:pPr>
              <a:buFontTx/>
              <a:buChar char="-"/>
            </a:pPr>
            <a:r>
              <a:rPr lang="hu-HU" sz="1600" dirty="0"/>
              <a:t>a központi feldolgozó egység egy olyan mikroprocesszor, amely utasításokat hajt végre</a:t>
            </a:r>
          </a:p>
          <a:p>
            <a:pPr>
              <a:buFontTx/>
              <a:buChar char="-"/>
            </a:pPr>
            <a:r>
              <a:rPr lang="hu-HU" sz="1600" dirty="0"/>
              <a:t>ez az egység futtat egy belső operációs rendszert és a felhasználó által írt programot</a:t>
            </a:r>
          </a:p>
          <a:p>
            <a:pPr>
              <a:buFontTx/>
              <a:buChar char="-"/>
            </a:pPr>
            <a:r>
              <a:rPr lang="hu-HU" sz="1600" dirty="0"/>
              <a:t>az operációs rendszer felügyeli a belső perifériákat és a bővítőmodulok működését, a kommunikációt, meghívja a felhasználói programot, kezeli a hibákat és a megszakításokat</a:t>
            </a:r>
          </a:p>
          <a:p>
            <a:pPr>
              <a:buFontTx/>
              <a:buChar char="-"/>
            </a:pPr>
            <a:r>
              <a:rPr lang="hu-HU" sz="1600" dirty="0"/>
              <a:t>a felhasználói program alapján a bemenetekre érkező adatokat kiértékeli majd a kimenetekre olyan jeleket ad ki, melyekkel a folyamatot irányítja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Memóriaegység:</a:t>
            </a:r>
          </a:p>
          <a:p>
            <a:pPr>
              <a:buFontTx/>
              <a:buChar char="-"/>
            </a:pPr>
            <a:r>
              <a:rPr lang="hu-HU" sz="1600" dirty="0"/>
              <a:t>memóriaegységek alatt megkülönböztetünk program és adatmemóriát</a:t>
            </a:r>
          </a:p>
          <a:p>
            <a:pPr>
              <a:buFontTx/>
              <a:buChar char="-"/>
            </a:pPr>
            <a:r>
              <a:rPr lang="hu-HU" sz="1600" dirty="0"/>
              <a:t>a programmemória tartalmazza a PLC operációs rendszerét</a:t>
            </a:r>
          </a:p>
          <a:p>
            <a:pPr>
              <a:buFontTx/>
              <a:buChar char="-"/>
            </a:pPr>
            <a:r>
              <a:rPr lang="hu-HU" sz="1600" dirty="0"/>
              <a:t>ezt a gyártó programozza, módosítására nincs, vagy csak </a:t>
            </a:r>
            <a:r>
              <a:rPr lang="hu-HU" sz="1600" dirty="0" err="1"/>
              <a:t>firmware</a:t>
            </a:r>
            <a:r>
              <a:rPr lang="hu-HU" sz="1600" dirty="0"/>
              <a:t> változtatással van lehetőség, ezért ez csak olvasható tárakban található</a:t>
            </a:r>
          </a:p>
          <a:p>
            <a:pPr>
              <a:buFontTx/>
              <a:buChar char="-"/>
            </a:pPr>
            <a:r>
              <a:rPr lang="hu-HU" sz="1600" dirty="0"/>
              <a:t>ugyancsak a programmemóriába kerül a felhasználói program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99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A8ACD30-CC5A-4FBD-BB85-1B48E72C3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Plc</a:t>
            </a:r>
            <a:r>
              <a:rPr lang="hu-HU" dirty="0"/>
              <a:t> funkcionális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813845-B993-4838-AAD5-64D2F60EF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Bemeneti és kimeneti egységek:</a:t>
            </a:r>
          </a:p>
          <a:p>
            <a:pPr>
              <a:buFontTx/>
              <a:buChar char="-"/>
            </a:pPr>
            <a:r>
              <a:rPr lang="hu-HU" sz="1600" dirty="0"/>
              <a:t>a bemeneti és kimeneti egységeken keresztül kapcsolódik a PLC a vezérlési elemekkel</a:t>
            </a:r>
          </a:p>
          <a:p>
            <a:pPr>
              <a:buFontTx/>
              <a:buChar char="-"/>
            </a:pPr>
            <a:r>
              <a:rPr lang="hu-HU" sz="1600" dirty="0"/>
              <a:t>ezek az interfészek lehetnek digitális (kétállapotú) és analóg be- és kimenetek</a:t>
            </a:r>
          </a:p>
          <a:p>
            <a:pPr>
              <a:buFontTx/>
              <a:buChar char="-"/>
            </a:pPr>
            <a:r>
              <a:rPr lang="hu-HU" sz="1600" dirty="0"/>
              <a:t>a digitális bemenetek a berendezés részeinek állapotáról jövő jeleket fogadják</a:t>
            </a:r>
          </a:p>
          <a:p>
            <a:pPr>
              <a:buFontTx/>
              <a:buChar char="-"/>
            </a:pPr>
            <a:r>
              <a:rPr lang="hu-HU" sz="1600" dirty="0"/>
              <a:t>az analóg bemenetek általában valamilyen </a:t>
            </a:r>
            <a:r>
              <a:rPr lang="hu-HU" sz="1600" dirty="0" err="1"/>
              <a:t>mérőjelet</a:t>
            </a:r>
            <a:r>
              <a:rPr lang="hu-HU" sz="1600" dirty="0"/>
              <a:t> fogadnak</a:t>
            </a:r>
          </a:p>
          <a:p>
            <a:pPr>
              <a:buFontTx/>
              <a:buChar char="-"/>
            </a:pPr>
            <a:r>
              <a:rPr lang="hu-HU" sz="1600" dirty="0"/>
              <a:t>a digitális kimeneti egységekre kapcsolódnak a vezérlés beavatkozó szervei</a:t>
            </a:r>
          </a:p>
          <a:p>
            <a:pPr>
              <a:buFontTx/>
              <a:buChar char="-"/>
            </a:pPr>
            <a:r>
              <a:rPr lang="hu-HU" sz="1600" dirty="0"/>
              <a:t>az analóg kimeneti jelek fokozatmentes beavatkozó egységek vezérlésére alkalmasak</a:t>
            </a:r>
          </a:p>
          <a:p>
            <a:pPr>
              <a:buFontTx/>
              <a:buChar char="-"/>
            </a:pPr>
            <a:r>
              <a:rPr lang="hu-HU" sz="1600" dirty="0"/>
              <a:t>mind a bemenetek mind a kimenetek jól meghatározott címmel rendelkeznek, amely alapján a központi feldolgozó egység azonosítani tudja őket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Kommunikációs egység:</a:t>
            </a:r>
          </a:p>
          <a:p>
            <a:pPr>
              <a:buFontTx/>
              <a:buChar char="-"/>
            </a:pPr>
            <a:r>
              <a:rPr lang="hu-HU" sz="1600" dirty="0"/>
              <a:t>a PLC -k mindegyike rendelkezik valamilyen kommunikációs csatornával, amelyen keresztül összekapcsolódhatnak akár egymással akár más eszközökkel</a:t>
            </a:r>
          </a:p>
          <a:p>
            <a:pPr>
              <a:buFontTx/>
              <a:buChar char="-"/>
            </a:pPr>
            <a:r>
              <a:rPr lang="hu-HU" sz="1600" dirty="0"/>
              <a:t>ezek a kommunikációs csatornák alkalmasak lehetnek pont – pont kommunikációra, multipont kommunikációra vagy hálózati kommunikációra</a:t>
            </a:r>
          </a:p>
          <a:p>
            <a:pPr>
              <a:buFontTx/>
              <a:buChar char="-"/>
            </a:pPr>
            <a:r>
              <a:rPr lang="hu-HU" sz="1600" dirty="0"/>
              <a:t>manapság a PLC -k leginkább a következő kommunikációs protokollokat használják: Ethernet, </a:t>
            </a:r>
            <a:r>
              <a:rPr lang="hu-HU" sz="1600" dirty="0" err="1"/>
              <a:t>Profibus</a:t>
            </a:r>
            <a:r>
              <a:rPr lang="hu-HU" sz="1600" dirty="0"/>
              <a:t>, </a:t>
            </a:r>
            <a:r>
              <a:rPr lang="hu-HU" sz="1600" dirty="0" err="1"/>
              <a:t>DeviceNet</a:t>
            </a:r>
            <a:r>
              <a:rPr lang="hu-HU" sz="1600" dirty="0"/>
              <a:t>, AS-</a:t>
            </a:r>
            <a:r>
              <a:rPr lang="hu-HU" sz="1600" dirty="0" err="1"/>
              <a:t>Interface</a:t>
            </a:r>
            <a:r>
              <a:rPr lang="hu-HU" sz="1600" dirty="0"/>
              <a:t>, </a:t>
            </a:r>
            <a:r>
              <a:rPr lang="hu-HU" sz="1600" dirty="0" err="1"/>
              <a:t>Modbus</a:t>
            </a:r>
            <a:r>
              <a:rPr lang="hu-HU" sz="1600" dirty="0"/>
              <a:t>, </a:t>
            </a:r>
            <a:r>
              <a:rPr lang="hu-HU" sz="1600" dirty="0" err="1"/>
              <a:t>CANopen</a:t>
            </a:r>
            <a:r>
              <a:rPr lang="hu-HU" sz="1600" dirty="0"/>
              <a:t>, </a:t>
            </a:r>
            <a:r>
              <a:rPr lang="hu-HU" sz="1600" dirty="0" err="1"/>
              <a:t>Toolbus</a:t>
            </a:r>
            <a:r>
              <a:rPr lang="hu-HU" sz="1600" dirty="0"/>
              <a:t>, </a:t>
            </a:r>
            <a:r>
              <a:rPr lang="hu-HU" sz="1600" dirty="0" err="1"/>
              <a:t>SysmacWay</a:t>
            </a:r>
            <a:r>
              <a:rPr lang="hu-HU" sz="1600" dirty="0"/>
              <a:t> stb.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94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74B208D-9BD8-48C0-BB4B-5A274752E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Centrális és </a:t>
            </a:r>
            <a:r>
              <a:rPr lang="hu-HU" dirty="0" err="1"/>
              <a:t>decentrális</a:t>
            </a:r>
            <a:r>
              <a:rPr lang="hu-HU" dirty="0"/>
              <a:t> perifériák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B7DBE2-7C5D-4BD2-92F5-17D14F8F6F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centrális és </a:t>
            </a:r>
            <a:r>
              <a:rPr lang="hu-HU" sz="1600" dirty="0" err="1"/>
              <a:t>decentrális</a:t>
            </a:r>
            <a:r>
              <a:rPr lang="hu-HU" sz="1600" dirty="0"/>
              <a:t> perifériákról moduláris PLC esetében beszélhetünk</a:t>
            </a:r>
          </a:p>
          <a:p>
            <a:pPr>
              <a:buFontTx/>
              <a:buChar char="-"/>
            </a:pPr>
            <a:r>
              <a:rPr lang="hu-HU" sz="1600" dirty="0"/>
              <a:t>ilyenkor a PLC központi feldolgozó egysége rendelkezhet mindkét fajta perifériával</a:t>
            </a:r>
          </a:p>
          <a:p>
            <a:pPr>
              <a:buFontTx/>
              <a:buChar char="-"/>
            </a:pPr>
            <a:r>
              <a:rPr lang="hu-HU" sz="1600" dirty="0"/>
              <a:t>ilyen perifériák lehetnek a fent már részletezett bemeneti és kimenetei modulok, kommunikációs modulok stb.</a:t>
            </a:r>
          </a:p>
          <a:p>
            <a:pPr>
              <a:buFontTx/>
              <a:buChar char="-"/>
            </a:pPr>
            <a:r>
              <a:rPr lang="hu-HU" sz="1600" dirty="0"/>
              <a:t>a </a:t>
            </a:r>
            <a:r>
              <a:rPr lang="hu-HU" sz="1600" dirty="0">
                <a:solidFill>
                  <a:srgbClr val="4B5E90"/>
                </a:solidFill>
              </a:rPr>
              <a:t>centrális, másnéven központi perifériák </a:t>
            </a:r>
            <a:r>
              <a:rPr lang="hu-HU" sz="1600" dirty="0"/>
              <a:t>a központi egységgel egy sorban, azzal jellemzően egy hátlapi adatátviteli buszon összekötve helyezkednek el</a:t>
            </a:r>
          </a:p>
          <a:p>
            <a:pPr>
              <a:buFontTx/>
              <a:buChar char="-"/>
            </a:pPr>
            <a:r>
              <a:rPr lang="hu-HU" sz="1600" dirty="0"/>
              <a:t>a </a:t>
            </a:r>
            <a:r>
              <a:rPr lang="hu-HU" sz="1600" dirty="0" err="1">
                <a:solidFill>
                  <a:srgbClr val="4B5E90"/>
                </a:solidFill>
              </a:rPr>
              <a:t>decentrális</a:t>
            </a:r>
            <a:r>
              <a:rPr lang="hu-HU" sz="1600" dirty="0">
                <a:solidFill>
                  <a:srgbClr val="4B5E90"/>
                </a:solidFill>
              </a:rPr>
              <a:t> perifériák </a:t>
            </a:r>
            <a:r>
              <a:rPr lang="hu-HU" sz="1600" dirty="0"/>
              <a:t>funkciójukat tekintve megegyeznek centrális perifériákkal azonban fizikailag nem a PLC központi egységével egy sorban helyezkednek el, hanem attól távol, általában terepen, a bemeneti vagy kimeneti egységek közelében</a:t>
            </a:r>
          </a:p>
          <a:p>
            <a:pPr>
              <a:buFontTx/>
              <a:buChar char="-"/>
            </a:pPr>
            <a:r>
              <a:rPr lang="hu-HU" sz="1600" dirty="0" err="1"/>
              <a:t>decentrális</a:t>
            </a:r>
            <a:r>
              <a:rPr lang="hu-HU" sz="1600" dirty="0"/>
              <a:t> perifériák a centrális perifériákhoz hasonlóan lehetnek bemeneti és kimenetei modulok, kommunikációs modulok stb.</a:t>
            </a:r>
          </a:p>
          <a:p>
            <a:pPr>
              <a:buFontTx/>
              <a:buChar char="-"/>
            </a:pPr>
            <a:r>
              <a:rPr lang="hu-HU" sz="1600" dirty="0"/>
              <a:t>csökkentik a tervezés, a megvalósítás és a kábelezés költségeit</a:t>
            </a:r>
          </a:p>
          <a:p>
            <a:pPr>
              <a:buFontTx/>
              <a:buChar char="-"/>
            </a:pPr>
            <a:r>
              <a:rPr lang="hu-HU" sz="1600" dirty="0"/>
              <a:t>könnyen módosíthatók és bővíthetők</a:t>
            </a:r>
          </a:p>
        </p:txBody>
      </p:sp>
    </p:spTree>
    <p:extLst>
      <p:ext uri="{BB962C8B-B14F-4D97-AF65-F5344CB8AC3E}">
        <p14:creationId xmlns:p14="http://schemas.microsoft.com/office/powerpoint/2010/main" val="3542358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B02555-5D6C-407B-B703-0DD1CDC19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Ember gép kapcsolat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850BC33-59D3-4BF5-A059-69808975E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ipari automatizálásban, különösképp a PLC -k tekintetében szükség lehet ember és gép közötti kapcsolattartásra, információcserére</a:t>
            </a:r>
          </a:p>
          <a:p>
            <a:pPr>
              <a:buFontTx/>
              <a:buChar char="-"/>
            </a:pPr>
            <a:r>
              <a:rPr lang="hu-HU" sz="1600" dirty="0"/>
              <a:t>erre a célra az ember – gép kezelőfelületet (HMI, Human </a:t>
            </a:r>
            <a:r>
              <a:rPr lang="hu-HU" sz="1600" dirty="0" err="1"/>
              <a:t>Machine</a:t>
            </a:r>
            <a:r>
              <a:rPr lang="hu-HU" sz="1600" dirty="0"/>
              <a:t> </a:t>
            </a:r>
            <a:r>
              <a:rPr lang="hu-HU" sz="1600" dirty="0" err="1"/>
              <a:t>Interface</a:t>
            </a:r>
            <a:r>
              <a:rPr lang="hu-HU" sz="1600" dirty="0"/>
              <a:t>) alkalmazzák</a:t>
            </a:r>
          </a:p>
          <a:p>
            <a:pPr>
              <a:buFontTx/>
              <a:buChar char="-"/>
            </a:pPr>
            <a:r>
              <a:rPr lang="hu-HU" sz="1600" dirty="0"/>
              <a:t>ezen a felületen történhet például a gyártósorok, berendezések, PLC -k konfigurációs beállítása vagy épp riasztási, jelentési adatok megjelenítése</a:t>
            </a:r>
          </a:p>
          <a:p>
            <a:pPr>
              <a:buFontTx/>
              <a:buChar char="-"/>
            </a:pPr>
            <a:r>
              <a:rPr lang="hu-HU" sz="1600" dirty="0"/>
              <a:t>a HMI -k elsődleges célja tehát, hogy a kezelő megfelelően tájékozott legyen a berendezés állapotáról és szükség esetén változtathasson a paraméterein</a:t>
            </a:r>
          </a:p>
          <a:p>
            <a:pPr>
              <a:buFontTx/>
              <a:buChar char="-"/>
            </a:pPr>
            <a:r>
              <a:rPr lang="hu-HU" sz="1600" dirty="0"/>
              <a:t>a HMI funkciója kiterjeszthető egészen a termelésfelügyeleti rendszerbe való integrálásig</a:t>
            </a:r>
          </a:p>
          <a:p>
            <a:pPr>
              <a:buFontTx/>
              <a:buChar char="-"/>
            </a:pPr>
            <a:r>
              <a:rPr lang="hu-HU" sz="1600" dirty="0"/>
              <a:t>alapvetően két típusát lehet megkülönböztetni a HMI -</a:t>
            </a:r>
            <a:r>
              <a:rPr lang="hu-HU" sz="1600" dirty="0" err="1"/>
              <a:t>nek</a:t>
            </a:r>
            <a:r>
              <a:rPr lang="hu-HU" sz="1600" dirty="0"/>
              <a:t>, a programozható terminálokat és a PC alapú megjelenítőket</a:t>
            </a:r>
          </a:p>
          <a:p>
            <a:pPr>
              <a:buFontTx/>
              <a:buChar char="-"/>
            </a:pPr>
            <a:r>
              <a:rPr lang="hu-HU" sz="1600" dirty="0"/>
              <a:t>ezeket az eszközöket is programozni kell</a:t>
            </a:r>
          </a:p>
          <a:p>
            <a:pPr>
              <a:buFontTx/>
              <a:buChar char="-"/>
            </a:pPr>
            <a:r>
              <a:rPr lang="hu-HU" sz="1600" dirty="0"/>
              <a:t>a programozás a PLC -</a:t>
            </a:r>
            <a:r>
              <a:rPr lang="hu-HU" sz="1600" dirty="0" err="1"/>
              <a:t>hez</a:t>
            </a:r>
            <a:r>
              <a:rPr lang="hu-HU" sz="1600" dirty="0"/>
              <a:t> hasonlóan szintén személyi számítógépen futó grafikus fejlesztőrendszerrel történik</a:t>
            </a:r>
          </a:p>
          <a:p>
            <a:pPr>
              <a:buFontTx/>
              <a:buChar char="-"/>
            </a:pPr>
            <a:r>
              <a:rPr lang="hu-HU" sz="1600" dirty="0"/>
              <a:t>nem programnyelv alapú, hanem inkább vizuális módszerrel történik</a:t>
            </a:r>
          </a:p>
        </p:txBody>
      </p:sp>
    </p:spTree>
    <p:extLst>
      <p:ext uri="{BB962C8B-B14F-4D97-AF65-F5344CB8AC3E}">
        <p14:creationId xmlns:p14="http://schemas.microsoft.com/office/powerpoint/2010/main" val="634180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A653728-C81C-479B-83D4-C29B50238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Alkalmazási területek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BADAD08-DE01-484E-9CC9-F991F3B8D3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PLC -k feladata egy technológiai folyamat irányítása és felügyelete a felhasználói program által definiált módon</a:t>
            </a:r>
          </a:p>
          <a:p>
            <a:pPr>
              <a:buFontTx/>
              <a:buChar char="-"/>
            </a:pPr>
            <a:r>
              <a:rPr lang="hu-HU" sz="1600" dirty="0"/>
              <a:t>a be-, illetve kimeneti egységeken keresztül tartja a PLC a folyamattal a kapcsolatot</a:t>
            </a:r>
          </a:p>
          <a:p>
            <a:pPr>
              <a:buFontTx/>
              <a:buChar char="-"/>
            </a:pPr>
            <a:r>
              <a:rPr lang="hu-HU" sz="1600" dirty="0"/>
              <a:t>tartania kell a kapcsolatot még a perifériákkal, a technológia irányításában részt vevő más PLC -</a:t>
            </a:r>
            <a:r>
              <a:rPr lang="hu-HU" sz="1600" dirty="0" err="1"/>
              <a:t>kkel</a:t>
            </a:r>
            <a:r>
              <a:rPr lang="hu-HU" sz="1600" dirty="0"/>
              <a:t>, felügyeleti számítógépekkel, valamint HMI -ken keresztül a kezelő személyzettel</a:t>
            </a:r>
          </a:p>
          <a:p>
            <a:pPr>
              <a:buFontTx/>
              <a:buChar char="-"/>
            </a:pPr>
            <a:r>
              <a:rPr lang="hu-HU" sz="1600" dirty="0"/>
              <a:t>feladat lehet még a rendkívüli események kezelése, vészleállítás, különböző védelmi funkciók</a:t>
            </a:r>
          </a:p>
          <a:p>
            <a:pPr>
              <a:buFontTx/>
              <a:buChar char="-"/>
            </a:pPr>
            <a:r>
              <a:rPr lang="hu-HU" sz="1600" dirty="0"/>
              <a:t>a PLC -k rendkívül széles körben elterjedt eszközök az iparban, a kis vezérlési feladatoktól egészen a bonyolult, összetett feladatokig</a:t>
            </a:r>
          </a:p>
          <a:p>
            <a:pPr>
              <a:buFontTx/>
              <a:buChar char="-"/>
            </a:pPr>
            <a:r>
              <a:rPr lang="hu-HU" sz="1600" dirty="0"/>
              <a:t>a kis komplexitású vezérlési feladatok elvégzésére általában a kompakt kivitelű PLC -ket használják</a:t>
            </a:r>
          </a:p>
          <a:p>
            <a:pPr>
              <a:buFontTx/>
              <a:buChar char="-"/>
            </a:pPr>
            <a:r>
              <a:rPr lang="hu-HU" sz="1600" dirty="0"/>
              <a:t>gyakran módosuló feladatok esetén gyakorlatilag megkerülhetetlen a PLC</a:t>
            </a:r>
          </a:p>
          <a:p>
            <a:pPr>
              <a:buFontTx/>
              <a:buChar char="-"/>
            </a:pPr>
            <a:r>
              <a:rPr lang="hu-HU" sz="1600" dirty="0"/>
              <a:t>a moduláris PLC - k használata a területileg elosztott feladatok esetén igen előnyös </a:t>
            </a:r>
          </a:p>
          <a:p>
            <a:pPr>
              <a:buFontTx/>
              <a:buChar char="-"/>
            </a:pPr>
            <a:r>
              <a:rPr lang="hu-HU" sz="1600" dirty="0"/>
              <a:t>A PLC -k alkalmazásával manapság egyre többször találkozunk a szórakoztató ipar területén, vagy az okos otthonok terjedésével akár a háztartásban is</a:t>
            </a:r>
          </a:p>
        </p:txBody>
      </p:sp>
    </p:spTree>
    <p:extLst>
      <p:ext uri="{BB962C8B-B14F-4D97-AF65-F5344CB8AC3E}">
        <p14:creationId xmlns:p14="http://schemas.microsoft.com/office/powerpoint/2010/main" val="2653729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PLC programozása, </a:t>
            </a:r>
            <a:r>
              <a:rPr lang="hu-HU" dirty="0" err="1"/>
              <a:t>fejlesztőkönryezet</a:t>
            </a:r>
            <a:r>
              <a:rPr lang="hu-HU" dirty="0"/>
              <a:t> ismertetése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07641-CA55-4807-A2E8-16C30BCE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E356CC-1BD7-46EB-B8C4-2CD0A3528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PLC -k programozása általában személyi számítógépeken (PC), grafikus programozói szoftveren keresztül történik</a:t>
            </a:r>
          </a:p>
          <a:p>
            <a:pPr>
              <a:buFontTx/>
              <a:buChar char="-"/>
            </a:pPr>
            <a:r>
              <a:rPr lang="hu-HU" sz="1600" dirty="0"/>
              <a:t>az egyik fő probléma az, hogy míg a különböző gyártók PLC -i funkcionális felépítése gyakorlatilag megegyezik, addig a programozási eljárások gyártóspecifikusan alakultak ki és fejlődnek</a:t>
            </a:r>
          </a:p>
          <a:p>
            <a:pPr>
              <a:buFontTx/>
              <a:buChar char="-"/>
            </a:pPr>
            <a:r>
              <a:rPr lang="hu-HU" sz="1600" dirty="0"/>
              <a:t>ezen különböző programozási eljárások kategorizálására és keretek közé szorítására alkották meg az IEC 61131-3 (MSZ-EN 61131-3) szabványt</a:t>
            </a:r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IEC 61131-3 szabvány az alábbi programozási eljárásokat különbözteti meg: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utasításlista (IL) </a:t>
            </a:r>
          </a:p>
          <a:p>
            <a:pPr>
              <a:buFontTx/>
              <a:buChar char="-"/>
            </a:pPr>
            <a:r>
              <a:rPr lang="hu-HU" sz="1600" dirty="0"/>
              <a:t>létradiagram (LD) </a:t>
            </a:r>
          </a:p>
          <a:p>
            <a:pPr>
              <a:buFontTx/>
              <a:buChar char="-"/>
            </a:pPr>
            <a:r>
              <a:rPr lang="hu-HU" sz="1600" dirty="0" err="1"/>
              <a:t>funcióblokk</a:t>
            </a:r>
            <a:r>
              <a:rPr lang="hu-HU" sz="1600" dirty="0"/>
              <a:t> diagram (FBD) </a:t>
            </a:r>
          </a:p>
          <a:p>
            <a:pPr>
              <a:buFontTx/>
              <a:buChar char="-"/>
            </a:pPr>
            <a:r>
              <a:rPr lang="hu-HU" sz="1600" dirty="0"/>
              <a:t>strukturált szöveg (ST) </a:t>
            </a:r>
          </a:p>
          <a:p>
            <a:pPr>
              <a:buFontTx/>
              <a:buChar char="-"/>
            </a:pPr>
            <a:r>
              <a:rPr lang="hu-HU" sz="1600" dirty="0"/>
              <a:t>sorrendi folyamatábra (SFC)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640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CBA1030-4E76-40E7-9155-49134221E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Programozási eljárások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6407ADC-C040-4D3C-B98A-41E9ACE56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Utasításlistás programozás IL: </a:t>
            </a:r>
          </a:p>
          <a:p>
            <a:pPr>
              <a:buFontTx/>
              <a:buChar char="-"/>
            </a:pPr>
            <a:r>
              <a:rPr lang="hu-HU" sz="1600" dirty="0"/>
              <a:t>programvezérlési parancsok sorozatából áll, amelyeket előírt formában soronként kell megadni</a:t>
            </a:r>
          </a:p>
          <a:p>
            <a:pPr>
              <a:buFontTx/>
              <a:buChar char="-"/>
            </a:pPr>
            <a:r>
              <a:rPr lang="hu-HU" sz="1600" dirty="0"/>
              <a:t>egy -egy utasítás a műveleti (operációs) részből és az operandus részből áll</a:t>
            </a:r>
          </a:p>
          <a:p>
            <a:pPr>
              <a:buFontTx/>
              <a:buChar char="-"/>
            </a:pPr>
            <a:r>
              <a:rPr lang="hu-HU" sz="1600" dirty="0"/>
              <a:t>az egyes műveleteket rendszerint az utasítás nevének rövidítésével jelölik, például OR, ADD, LD stb.</a:t>
            </a:r>
          </a:p>
          <a:p>
            <a:pPr>
              <a:buFontTx/>
              <a:buChar char="-"/>
            </a:pPr>
            <a:r>
              <a:rPr lang="hu-HU" sz="1600" dirty="0"/>
              <a:t>az utasítások programmá szervezésére léteznek szintaktikai szabályok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Létradiagramos programozás LD:</a:t>
            </a:r>
          </a:p>
          <a:p>
            <a:pPr>
              <a:buFontTx/>
              <a:buChar char="-"/>
            </a:pPr>
            <a:r>
              <a:rPr lang="hu-HU" sz="1600" dirty="0"/>
              <a:t>az egyik leginkább elterjedt eljárás</a:t>
            </a:r>
          </a:p>
          <a:p>
            <a:pPr>
              <a:buFontTx/>
              <a:buChar char="-"/>
            </a:pPr>
            <a:r>
              <a:rPr lang="hu-HU" sz="1600" dirty="0"/>
              <a:t>nagy előnye, hogy könnyen áttekinthető ezáltal gyorsabb hibakeresést tesz lehetővé</a:t>
            </a:r>
          </a:p>
          <a:p>
            <a:pPr>
              <a:buFontTx/>
              <a:buChar char="-"/>
            </a:pPr>
            <a:r>
              <a:rPr lang="hu-HU" sz="1600" dirty="0"/>
              <a:t>ez a programozási nyelv a létradiagrammok az áramúttervek szoftveres megfelelői</a:t>
            </a:r>
          </a:p>
          <a:p>
            <a:pPr>
              <a:buFontTx/>
              <a:buChar char="-"/>
            </a:pPr>
            <a:r>
              <a:rPr lang="hu-HU" sz="1600" dirty="0"/>
              <a:t>a létradiagram készítésének szabályai hasonlóak az áramútterv készítéséhez</a:t>
            </a:r>
          </a:p>
          <a:p>
            <a:pPr>
              <a:buFontTx/>
              <a:buChar char="-"/>
            </a:pPr>
            <a:r>
              <a:rPr lang="hu-HU" sz="1600" dirty="0"/>
              <a:t>a létradiagramos programozási nyelv általában relés rutinvezérlések PLC -s megvalósítása esetén ajánlott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48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E37AA9F-C05F-4B31-9165-63DB16CD7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Programozási eljárások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A70390E-2135-46C5-991B-D41A9ED72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Funkcióblokk diagram FBD:</a:t>
            </a:r>
          </a:p>
          <a:p>
            <a:pPr>
              <a:buFontTx/>
              <a:buChar char="-"/>
            </a:pPr>
            <a:r>
              <a:rPr lang="hu-HU" sz="1600" dirty="0"/>
              <a:t>a huzalozott logikában használt szimbólumokból kialakított, erősen hardverorientált nyelv</a:t>
            </a:r>
          </a:p>
          <a:p>
            <a:pPr>
              <a:buFontTx/>
              <a:buChar char="-"/>
            </a:pPr>
            <a:r>
              <a:rPr lang="hu-HU" sz="1600" dirty="0"/>
              <a:t>egy funkcióblokk bal oldalán a bemenetek, jobb oldalán a kimenetek vannak feltűntetve</a:t>
            </a:r>
          </a:p>
          <a:p>
            <a:pPr>
              <a:buFontTx/>
              <a:buChar char="-"/>
            </a:pPr>
            <a:r>
              <a:rPr lang="hu-HU" sz="1600" dirty="0"/>
              <a:t>a funkcióblokkos programozás szintaktikai szabályai a huzalozott feszültséglogikájú hálózatok hardverkialakítási szabályaihoz hasonlítanak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Strukturált szöveg ST:</a:t>
            </a:r>
          </a:p>
          <a:p>
            <a:pPr>
              <a:buFontTx/>
              <a:buChar char="-"/>
            </a:pPr>
            <a:r>
              <a:rPr lang="hu-HU" sz="1600" dirty="0"/>
              <a:t>egy magas szintű nyelv a vezérlési és szabályozási funkciók leírására</a:t>
            </a:r>
          </a:p>
          <a:p>
            <a:pPr>
              <a:buFontTx/>
              <a:buChar char="-"/>
            </a:pPr>
            <a:r>
              <a:rPr lang="hu-HU" sz="1600" dirty="0"/>
              <a:t>olyan esetekben előnyös a használata, amikor a kívánt feladathoz nincs elérhető létra- vagy funkcióblokk, vagy a feladat ilyen blokkokkal való megvalósítása bonyolult és áttekinthetetlen lenne</a:t>
            </a:r>
          </a:p>
          <a:p>
            <a:pPr>
              <a:buFontTx/>
              <a:buChar char="-"/>
            </a:pPr>
            <a:r>
              <a:rPr lang="hu-HU" sz="1600" dirty="0"/>
              <a:t>további előnye a rugalmassága, viszont alkalmazása magas szintű programozási ismeretet és gyakorlatot igényel</a:t>
            </a:r>
          </a:p>
          <a:p>
            <a:pPr>
              <a:buFontTx/>
              <a:buChar char="-"/>
            </a:pPr>
            <a:r>
              <a:rPr lang="hu-HU" sz="1600" dirty="0"/>
              <a:t>nem mindegyik PLC programozható ezzel a módszerrel és nem minden fejlesztőkörnyezet támogatja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4206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989508F-54FC-48F5-A9EE-B10C283EB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Programozási eljárások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84F370-AF79-4648-BDA5-AE317CBB0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Sorrendi folyamatábra SFC: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leginkább sorrendi, másnéven szekvenciális vezérlések programozásánál alkalmazzák</a:t>
            </a:r>
          </a:p>
          <a:p>
            <a:pPr>
              <a:buFontTx/>
              <a:buChar char="-"/>
            </a:pPr>
            <a:r>
              <a:rPr lang="hu-HU" sz="1600" dirty="0" err="1"/>
              <a:t>iIlyenkor</a:t>
            </a:r>
            <a:r>
              <a:rPr lang="hu-HU" sz="1600" dirty="0"/>
              <a:t> az automatizálandó folyamatot lépésről lépésre írjuk le</a:t>
            </a:r>
          </a:p>
          <a:p>
            <a:pPr>
              <a:buFontTx/>
              <a:buChar char="-"/>
            </a:pPr>
            <a:r>
              <a:rPr lang="hu-HU" sz="1600" dirty="0"/>
              <a:t>minden lépéshez (</a:t>
            </a:r>
            <a:r>
              <a:rPr lang="hu-HU" sz="1600" dirty="0" err="1"/>
              <a:t>Step</a:t>
            </a:r>
            <a:r>
              <a:rPr lang="hu-HU" sz="1600" dirty="0"/>
              <a:t>) átmeneti feltételek (</a:t>
            </a:r>
            <a:r>
              <a:rPr lang="hu-HU" sz="1600" dirty="0" err="1"/>
              <a:t>Translation</a:t>
            </a:r>
            <a:r>
              <a:rPr lang="hu-HU" sz="1600" dirty="0"/>
              <a:t>) és akciók (Action) tartoznak</a:t>
            </a:r>
          </a:p>
          <a:p>
            <a:pPr>
              <a:buFontTx/>
              <a:buChar char="-"/>
            </a:pPr>
            <a:r>
              <a:rPr lang="hu-HU" sz="1600" dirty="0"/>
              <a:t>minden feltételhez és akcióhoz külön alprogram tartozik</a:t>
            </a:r>
          </a:p>
          <a:p>
            <a:pPr>
              <a:buFontTx/>
              <a:buChar char="-"/>
            </a:pPr>
            <a:r>
              <a:rPr lang="hu-HU" sz="1600" dirty="0"/>
              <a:t>a sorrendi folyamatábra alapú nyelv jelentősen eltér az eddig ismertetett négy programozási nyelvtől</a:t>
            </a:r>
          </a:p>
          <a:p>
            <a:pPr>
              <a:buFontTx/>
              <a:buChar char="-"/>
            </a:pPr>
            <a:r>
              <a:rPr lang="hu-HU" sz="1600" dirty="0"/>
              <a:t>ez nyelv nem jelent a PLC -be közvetlenül betölthető programot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527614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B6493D-175D-4761-BB2E-4A4E3163B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Fejlesztői környezet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A344580-C6FC-4E76-A55E-B77981D5A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PLC -k programozása személyi számítógépeken futó grafikus fejlesztői környezetben történik</a:t>
            </a:r>
          </a:p>
          <a:p>
            <a:pPr>
              <a:buFontTx/>
              <a:buChar char="-"/>
            </a:pPr>
            <a:r>
              <a:rPr lang="hu-HU" sz="1600" dirty="0"/>
              <a:t>a szerkesztésen és konfiguráláson kívül ebben a környezetben nyílik lehetőség a felhasználói program PLC -be történő letöltésére, valamint PLC-</a:t>
            </a:r>
            <a:r>
              <a:rPr lang="hu-HU" sz="1600" dirty="0" err="1"/>
              <a:t>ből</a:t>
            </a:r>
            <a:r>
              <a:rPr lang="hu-HU" sz="1600" dirty="0"/>
              <a:t> történő feltöltésre</a:t>
            </a:r>
          </a:p>
          <a:p>
            <a:pPr>
              <a:buFontTx/>
              <a:buChar char="-"/>
            </a:pPr>
            <a:r>
              <a:rPr lang="hu-HU" sz="1600" dirty="0"/>
              <a:t>szintén a fejlesztői környezetben található a </a:t>
            </a:r>
            <a:r>
              <a:rPr lang="hu-HU" sz="1600" dirty="0" err="1"/>
              <a:t>programnyelvenkénti</a:t>
            </a:r>
            <a:r>
              <a:rPr lang="hu-HU" sz="1600" dirty="0"/>
              <a:t> utasításkészlet</a:t>
            </a:r>
          </a:p>
          <a:p>
            <a:pPr>
              <a:buFontTx/>
              <a:buChar char="-"/>
            </a:pPr>
            <a:r>
              <a:rPr lang="hu-HU" sz="1600" dirty="0"/>
              <a:t>minden gyártónak megvan a saját fejlesztőkörnyezete</a:t>
            </a:r>
          </a:p>
          <a:p>
            <a:pPr>
              <a:buFontTx/>
              <a:buChar char="-"/>
            </a:pPr>
            <a:r>
              <a:rPr lang="hu-HU" sz="1600" dirty="0"/>
              <a:t>szintén ebben a környezetben tudjuk futás közben </a:t>
            </a:r>
            <a:r>
              <a:rPr lang="hu-HU" sz="1600" dirty="0" err="1"/>
              <a:t>monitorozni</a:t>
            </a:r>
            <a:r>
              <a:rPr lang="hu-HU" sz="1600" dirty="0"/>
              <a:t>, felügyelni a programot, ezáltal a hibakeresés is itt megy végbe</a:t>
            </a:r>
          </a:p>
          <a:p>
            <a:pPr>
              <a:buFontTx/>
              <a:buChar char="-"/>
            </a:pPr>
            <a:r>
              <a:rPr lang="hu-HU" sz="1600" dirty="0"/>
              <a:t>a PLC és moduljai diagnosztikájára, hibaüzeneteinek, figyelmeztetéseinek a megtekintésére is a fejlesztői környezet biztosít lehetőséget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Webserver: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egyre több gyártónál érhető el a PLC -k webes hozzáférése</a:t>
            </a:r>
          </a:p>
          <a:p>
            <a:pPr>
              <a:buFontTx/>
              <a:buChar char="-"/>
            </a:pPr>
            <a:r>
              <a:rPr lang="hu-HU" sz="1600" dirty="0"/>
              <a:t>webes felületen keresztül nyílik lehetőség a PLC diagnosztizálására, PLC változóinak felügyeletére és változtatására, a PLC által mentett adatok megtekintésére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778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Jogszabályi előírások, szabványok és szakmai elvárások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https://kepezz.hu/VideoLibraryArticle/Details/22</a:t>
            </a:r>
            <a:r>
              <a:rPr lang="hu-HU" sz="16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EF03AF-F7BA-415E-B17D-9D74AE53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előírások, szabványok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D051F7-23E5-430F-91FC-F4D13813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340768"/>
            <a:ext cx="8238811" cy="478539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a PLC programozói munkakör gyakran kapcsolódik a 21/2010 NFGM rendelethez</a:t>
            </a:r>
          </a:p>
          <a:p>
            <a:pPr algn="just">
              <a:buFontTx/>
              <a:buChar char="-"/>
            </a:pPr>
            <a:r>
              <a:rPr lang="hu-HU" sz="1600" dirty="0"/>
              <a:t>a képernyő előtti munkavégzés minimális egészségügyi és biztonsági követelményeiről szóló 50/1999 EüM rendeletet is figyelembe kell venni</a:t>
            </a:r>
          </a:p>
          <a:p>
            <a:pPr algn="just">
              <a:buFontTx/>
              <a:buChar char="-"/>
            </a:pPr>
            <a:r>
              <a:rPr lang="hu-HU" sz="1600" dirty="0"/>
              <a:t>amennyiben nem képernyő előtti munkavégzésről van szó, a munkavállalókat érő zajexpozícióra vonatkozó minimális egészségi és biztonsági követelményekről szóló 66/2005 EüM rendeletet is szem előtt kell tartani</a:t>
            </a:r>
          </a:p>
          <a:p>
            <a:pPr algn="just">
              <a:buFontTx/>
              <a:buChar char="-"/>
            </a:pPr>
            <a:r>
              <a:rPr lang="hu-HU" sz="1600" dirty="0"/>
              <a:t>az érvényben levő jogszabályok szerint a munkáltató köteles gondoskodni a hozzá tartozó munkahelyek munkavédelmi követelményeinek minimális szintjéről a 3/2002 </a:t>
            </a:r>
            <a:r>
              <a:rPr lang="hu-HU" sz="1600" dirty="0" err="1"/>
              <a:t>SzCsM</a:t>
            </a:r>
            <a:r>
              <a:rPr lang="hu-HU" sz="1600" dirty="0"/>
              <a:t>-EüM rendeletben meghatározottak szerint</a:t>
            </a:r>
          </a:p>
          <a:p>
            <a:pPr algn="just">
              <a:buFontTx/>
              <a:buChar char="-"/>
            </a:pPr>
            <a:r>
              <a:rPr lang="hu-HU" sz="1600" dirty="0"/>
              <a:t>a PLC programozónak számos szakmai és biztonságtechnikai követelményeknek kell eleget tenni, illetve egy elismert szervezet által alkotott vagy jóváhagyott szabványoknak megfelelni</a:t>
            </a:r>
          </a:p>
          <a:p>
            <a:pPr algn="just">
              <a:buFontTx/>
              <a:buChar char="-"/>
            </a:pPr>
            <a:r>
              <a:rPr lang="hu-HU" sz="1600" dirty="0"/>
              <a:t>vezérlők kapcsán az egyik ilyen szabvány az IEC 61131 / MSZ-EN 61131 –es szabvány</a:t>
            </a:r>
          </a:p>
          <a:p>
            <a:pPr algn="just">
              <a:buFontTx/>
              <a:buChar char="-"/>
            </a:pPr>
            <a:r>
              <a:rPr lang="hu-HU" sz="1600" dirty="0"/>
              <a:t>biztonságtechnikai szempontból pedig az IEC 62061 / MSZ-EN 62061 - es szabvány az irányadó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9A873CA-6D34-41DF-924E-4DC4078259D1}"/>
              </a:ext>
            </a:extLst>
          </p:cNvPr>
          <p:cNvSpPr txBox="1"/>
          <p:nvPr/>
        </p:nvSpPr>
        <p:spPr>
          <a:xfrm>
            <a:off x="611560" y="1484784"/>
            <a:ext cx="813690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PLC programozás kapcsán nincsenek olyan jogszabályi előírások, melyeket törvényben vagy rendeletben határoztak volna meg.</a:t>
            </a:r>
          </a:p>
        </p:txBody>
      </p:sp>
    </p:spTree>
    <p:extLst>
      <p:ext uri="{BB962C8B-B14F-4D97-AF65-F5344CB8AC3E}">
        <p14:creationId xmlns:p14="http://schemas.microsoft.com/office/powerpoint/2010/main" val="22699587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9FA21B-18BC-45C9-88B7-13CA1271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6CEEDB2-6EC7-4729-9914-A03BBB980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Számolási készség</a:t>
            </a:r>
          </a:p>
          <a:p>
            <a:pPr>
              <a:buFontTx/>
              <a:buChar char="-"/>
            </a:pPr>
            <a:r>
              <a:rPr lang="hu-HU" sz="1800" dirty="0"/>
              <a:t>Műszaki érzék</a:t>
            </a:r>
          </a:p>
          <a:p>
            <a:pPr>
              <a:buFontTx/>
              <a:buChar char="-"/>
            </a:pPr>
            <a:r>
              <a:rPr lang="hu-HU" sz="1800" dirty="0"/>
              <a:t>Jó problémamegoldás</a:t>
            </a:r>
          </a:p>
          <a:p>
            <a:pPr>
              <a:buFontTx/>
              <a:buChar char="-"/>
            </a:pPr>
            <a:r>
              <a:rPr lang="hu-HU" sz="1800" dirty="0"/>
              <a:t>Jó kommunikáció</a:t>
            </a:r>
          </a:p>
          <a:p>
            <a:pPr>
              <a:buFontTx/>
              <a:buChar char="-"/>
            </a:pPr>
            <a:r>
              <a:rPr lang="hu-HU" sz="1800" dirty="0"/>
              <a:t>Csapatban történő munkavégzés képessége</a:t>
            </a:r>
          </a:p>
        </p:txBody>
      </p:sp>
    </p:spTree>
    <p:extLst>
      <p:ext uri="{BB962C8B-B14F-4D97-AF65-F5344CB8AC3E}">
        <p14:creationId xmlns:p14="http://schemas.microsoft.com/office/powerpoint/2010/main" val="2203271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Elérhető képzések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hu-HU" sz="1600" dirty="0"/>
              <a:t>ezek a tanfolyamok termék és gyártó specifikusak, az adott gyártó készülékcsaládja, fejlesztői környezete és </a:t>
            </a:r>
            <a:r>
              <a:rPr lang="hu-HU" sz="1600" dirty="0" err="1"/>
              <a:t>programnyelvenkénti</a:t>
            </a:r>
            <a:r>
              <a:rPr lang="hu-HU" sz="1600" dirty="0"/>
              <a:t> utasításkészlete kerül ismertetésre</a:t>
            </a:r>
          </a:p>
          <a:p>
            <a:pPr algn="just">
              <a:buFontTx/>
              <a:buChar char="-"/>
            </a:pPr>
            <a:r>
              <a:rPr lang="hu-HU" sz="1600" dirty="0" err="1"/>
              <a:t>esetenként</a:t>
            </a:r>
            <a:r>
              <a:rPr lang="hu-HU" sz="1600" dirty="0"/>
              <a:t> többlépcsős, több modulból álló tanfolyamokról van szó</a:t>
            </a:r>
          </a:p>
          <a:p>
            <a:pPr algn="just">
              <a:buFontTx/>
              <a:buChar char="-"/>
            </a:pPr>
            <a:r>
              <a:rPr lang="hu-HU" sz="1600" dirty="0"/>
              <a:t>első körben alapismereteket lehet szerezni, majd ezeket az ismereteket tovább bővítve mélyebb tudásra lehet szert tenni akár további programnyelvek, adatkezelési eljárások vagy kommunikációs lehetőségek megtanulásával</a:t>
            </a:r>
          </a:p>
          <a:p>
            <a:pPr algn="just">
              <a:buFontTx/>
              <a:buChar char="-"/>
            </a:pPr>
            <a:r>
              <a:rPr lang="hu-HU" sz="1600" dirty="0"/>
              <a:t>a tanfolyamok jellemzően 1-2 hetesek</a:t>
            </a:r>
          </a:p>
          <a:p>
            <a:pPr algn="just">
              <a:buFontTx/>
              <a:buChar char="-"/>
            </a:pPr>
            <a:r>
              <a:rPr lang="hu-HU" sz="1600" dirty="0"/>
              <a:t>általában gazdag eszközpark áll a tanulók rendelkezésére</a:t>
            </a:r>
          </a:p>
          <a:p>
            <a:pPr algn="just">
              <a:buFontTx/>
              <a:buChar char="-"/>
            </a:pPr>
            <a:r>
              <a:rPr lang="hu-HU" sz="1600" dirty="0"/>
              <a:t>egyedi igények alapján is folyhatnak képzések</a:t>
            </a:r>
          </a:p>
          <a:p>
            <a:pPr algn="just">
              <a:buFontTx/>
              <a:buChar char="-"/>
            </a:pPr>
            <a:r>
              <a:rPr lang="hu-HU" sz="1600" dirty="0"/>
              <a:t>a képzések végén az adott cég oklevelet, tanúsítványt állít ki a résztvevők számára</a:t>
            </a:r>
          </a:p>
          <a:p>
            <a:pPr algn="just">
              <a:buFontTx/>
              <a:buChar char="-"/>
            </a:pPr>
            <a:r>
              <a:rPr lang="hu-HU" sz="1600" dirty="0"/>
              <a:t>a 2020 -ban hatályba lépett Szakmajegyzék szerint 2020 szeptember 1. -</a:t>
            </a:r>
            <a:r>
              <a:rPr lang="hu-HU" sz="1600" dirty="0" err="1"/>
              <a:t>től</a:t>
            </a:r>
            <a:r>
              <a:rPr lang="hu-HU" sz="1600" dirty="0"/>
              <a:t> szakmai oktatás indítható, azonban a PLC programozói képzés </a:t>
            </a:r>
            <a:r>
              <a:rPr lang="hu-HU" sz="1600" dirty="0" err="1"/>
              <a:t>tartalmilag</a:t>
            </a:r>
            <a:r>
              <a:rPr lang="hu-HU" sz="1600" dirty="0"/>
              <a:t> beépül az Automatikai technikus képzésbe</a:t>
            </a:r>
          </a:p>
          <a:p>
            <a:pPr algn="just">
              <a:buFontTx/>
              <a:buChar char="-"/>
            </a:pPr>
            <a:r>
              <a:rPr lang="hu-HU" sz="1600" dirty="0"/>
              <a:t>a tanfolyam nem igényel előképzettséget</a:t>
            </a:r>
          </a:p>
          <a:p>
            <a:pPr algn="just">
              <a:buFontTx/>
              <a:buChar char="-"/>
            </a:pPr>
            <a:r>
              <a:rPr lang="hu-HU" sz="1600" dirty="0"/>
              <a:t>ezeken felül szinte minden műszaki karral rendelkező felsőoktatási intézménynél elérhető az automatizálási szakirány azon belül pedig a PLC programozás</a:t>
            </a:r>
          </a:p>
          <a:p>
            <a:pPr algn="just">
              <a:buFontTx/>
              <a:buChar char="-"/>
            </a:pPr>
            <a:r>
              <a:rPr lang="hu-HU" sz="1600" dirty="0"/>
              <a:t>ezek a képzések manapság egyre több helyen duális képzési formában valósulnak meg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D8811C-69AB-4B49-9A56-80C069337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Főbb tevékenységek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43AC67D-5024-4FED-81CB-F02CF74010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PLC programozóként a következő főbb tevékenységeket kell ellátni: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PLC programok tervezése, írása és módosítása </a:t>
            </a:r>
          </a:p>
          <a:p>
            <a:pPr>
              <a:buFontTx/>
              <a:buChar char="-"/>
            </a:pPr>
            <a:r>
              <a:rPr lang="hu-HU" sz="1800" dirty="0"/>
              <a:t>hibák kijavítása és megelőzése </a:t>
            </a:r>
          </a:p>
          <a:p>
            <a:pPr>
              <a:buFontTx/>
              <a:buChar char="-"/>
            </a:pPr>
            <a:r>
              <a:rPr lang="hu-HU" sz="1800" dirty="0"/>
              <a:t>üzemi gépek karbantartása </a:t>
            </a:r>
          </a:p>
          <a:p>
            <a:pPr>
              <a:buFontTx/>
              <a:buChar char="-"/>
            </a:pPr>
            <a:r>
              <a:rPr lang="hu-HU" sz="1800" dirty="0"/>
              <a:t>fejlesztési javaslatok megfogalmazása </a:t>
            </a:r>
          </a:p>
          <a:p>
            <a:pPr>
              <a:buFontTx/>
              <a:buChar char="-"/>
            </a:pPr>
            <a:r>
              <a:rPr lang="hu-HU" sz="1800" dirty="0"/>
              <a:t>dokumentáció készítése</a:t>
            </a:r>
          </a:p>
        </p:txBody>
      </p:sp>
    </p:spTree>
    <p:extLst>
      <p:ext uri="{BB962C8B-B14F-4D97-AF65-F5344CB8AC3E}">
        <p14:creationId xmlns:p14="http://schemas.microsoft.com/office/powerpoint/2010/main" val="28165931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E732F3-369E-4EF6-A29B-E22212E11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66C7BFF-23EE-4973-8D3B-9625C0EC5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általános PLC programozási képzéseken az alábbi pontok, témák részletezése, oktatása mindenképp szükséges:</a:t>
            </a:r>
          </a:p>
          <a:p>
            <a:pPr>
              <a:buFontTx/>
              <a:buChar char="-"/>
            </a:pPr>
            <a:r>
              <a:rPr lang="hu-HU" sz="1600" dirty="0"/>
              <a:t>a digitális technika, Boole algebra alapjai </a:t>
            </a:r>
          </a:p>
          <a:p>
            <a:pPr>
              <a:buFontTx/>
              <a:buChar char="-"/>
            </a:pPr>
            <a:r>
              <a:rPr lang="hu-HU" sz="1600" dirty="0"/>
              <a:t>adattípusok, bináris, hexadecimális számrendszerek</a:t>
            </a:r>
          </a:p>
          <a:p>
            <a:pPr>
              <a:buFontTx/>
              <a:buChar char="-"/>
            </a:pPr>
            <a:r>
              <a:rPr lang="hu-HU" sz="1600" dirty="0"/>
              <a:t>PLC funkcionális felépítése </a:t>
            </a:r>
          </a:p>
          <a:p>
            <a:pPr>
              <a:buFontTx/>
              <a:buChar char="-"/>
            </a:pPr>
            <a:r>
              <a:rPr lang="hu-HU" sz="1600" dirty="0"/>
              <a:t>PLC működési módjai </a:t>
            </a:r>
          </a:p>
          <a:p>
            <a:pPr>
              <a:buFontTx/>
              <a:buChar char="-"/>
            </a:pPr>
            <a:r>
              <a:rPr lang="hu-HU" sz="1600" dirty="0"/>
              <a:t>centrális és </a:t>
            </a:r>
            <a:r>
              <a:rPr lang="hu-HU" sz="1600" dirty="0" err="1"/>
              <a:t>decentrális</a:t>
            </a:r>
            <a:r>
              <a:rPr lang="hu-HU" sz="1600" dirty="0"/>
              <a:t> perifériák </a:t>
            </a:r>
          </a:p>
          <a:p>
            <a:pPr>
              <a:buFontTx/>
              <a:buChar char="-"/>
            </a:pPr>
            <a:r>
              <a:rPr lang="hu-HU" sz="1600" dirty="0"/>
              <a:t>memória típusok </a:t>
            </a:r>
          </a:p>
          <a:p>
            <a:pPr>
              <a:buFontTx/>
              <a:buChar char="-"/>
            </a:pPr>
            <a:r>
              <a:rPr lang="hu-HU" sz="1600" dirty="0"/>
              <a:t>ciklikus programlefutás </a:t>
            </a:r>
          </a:p>
          <a:p>
            <a:pPr>
              <a:buFontTx/>
              <a:buChar char="-"/>
            </a:pPr>
            <a:r>
              <a:rPr lang="hu-HU" sz="1600" dirty="0"/>
              <a:t>PLC be- és kimeneteihez kapcsolódó egységek</a:t>
            </a:r>
          </a:p>
          <a:p>
            <a:pPr>
              <a:buFontTx/>
              <a:buChar char="-"/>
            </a:pPr>
            <a:r>
              <a:rPr lang="hu-HU" sz="1600" dirty="0"/>
              <a:t>programnyelvek, azon belül is a létradiagramos, funkcióblokkos és utasításlistás nyelvek ismertetése </a:t>
            </a:r>
          </a:p>
          <a:p>
            <a:pPr>
              <a:buFontTx/>
              <a:buChar char="-"/>
            </a:pPr>
            <a:r>
              <a:rPr lang="hu-HU" sz="1600" dirty="0"/>
              <a:t>direkt, abszolút és indirekt címzési lehetőségek </a:t>
            </a:r>
          </a:p>
          <a:p>
            <a:pPr>
              <a:buFontTx/>
              <a:buChar char="-"/>
            </a:pPr>
            <a:r>
              <a:rPr lang="hu-HU" sz="1600" dirty="0"/>
              <a:t>alaputasítások, bemenetek, kimenetek azonosítása</a:t>
            </a:r>
          </a:p>
          <a:p>
            <a:pPr>
              <a:buFontTx/>
              <a:buChar char="-"/>
            </a:pPr>
            <a:r>
              <a:rPr lang="hu-HU" sz="1600" dirty="0"/>
              <a:t>számlálók, időzítők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1945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105AABE-FCA3-48CE-BFE1-2285DFEF4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5030052-982D-4F0F-90B4-59644CF61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54006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megszakítások kezelése </a:t>
            </a:r>
          </a:p>
          <a:p>
            <a:pPr>
              <a:buFontTx/>
              <a:buChar char="-"/>
            </a:pPr>
            <a:r>
              <a:rPr lang="hu-HU" sz="1800" dirty="0"/>
              <a:t>fejlesztői környezet általános felépítése </a:t>
            </a:r>
          </a:p>
          <a:p>
            <a:pPr>
              <a:buFontTx/>
              <a:buChar char="-"/>
            </a:pPr>
            <a:r>
              <a:rPr lang="hu-HU" sz="1800" dirty="0"/>
              <a:t>programszerkesztés, módosítás </a:t>
            </a:r>
          </a:p>
          <a:p>
            <a:pPr>
              <a:buFontTx/>
              <a:buChar char="-"/>
            </a:pPr>
            <a:r>
              <a:rPr lang="hu-HU" sz="1800" dirty="0"/>
              <a:t>program letöltése és futtatása </a:t>
            </a:r>
          </a:p>
          <a:p>
            <a:pPr>
              <a:buFontTx/>
              <a:buChar char="-"/>
            </a:pPr>
            <a:r>
              <a:rPr lang="hu-HU" sz="1800" dirty="0"/>
              <a:t>tesztelés és hibakeresés </a:t>
            </a:r>
          </a:p>
          <a:p>
            <a:pPr>
              <a:buFontTx/>
              <a:buChar char="-"/>
            </a:pPr>
            <a:r>
              <a:rPr lang="hu-HU" sz="1800" dirty="0"/>
              <a:t>kereszthivatkozások </a:t>
            </a:r>
          </a:p>
          <a:p>
            <a:pPr>
              <a:buFontTx/>
              <a:buChar char="-"/>
            </a:pPr>
            <a:r>
              <a:rPr lang="hu-HU" sz="1800" dirty="0"/>
              <a:t>kényszerítések használata </a:t>
            </a:r>
          </a:p>
          <a:p>
            <a:pPr>
              <a:buFontTx/>
              <a:buChar char="-"/>
            </a:pPr>
            <a:r>
              <a:rPr lang="hu-HU" sz="1800" dirty="0"/>
              <a:t>modulok, perifériák, és további eszközök közti kommunikáció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 algn="just">
              <a:buNone/>
            </a:pPr>
            <a:r>
              <a:rPr lang="hu-HU" sz="1600" dirty="0"/>
              <a:t>Az általános képzések témakörei mellett az alábbi gyártó specifikus témák részletezése javasolt ezeken a képzéseken.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Betölthető állások:</a:t>
            </a:r>
          </a:p>
          <a:p>
            <a:pPr algn="just">
              <a:buFontTx/>
              <a:buChar char="-"/>
            </a:pPr>
            <a:r>
              <a:rPr lang="hu-HU" sz="1600" dirty="0"/>
              <a:t>PLC programozó </a:t>
            </a:r>
          </a:p>
          <a:p>
            <a:pPr algn="just">
              <a:buFontTx/>
              <a:buChar char="-"/>
            </a:pPr>
            <a:r>
              <a:rPr lang="hu-HU" sz="1600" dirty="0"/>
              <a:t>elektromos gépkarbantartó </a:t>
            </a:r>
          </a:p>
          <a:p>
            <a:pPr algn="just">
              <a:buFontTx/>
              <a:buChar char="-"/>
            </a:pPr>
            <a:r>
              <a:rPr lang="hu-HU" sz="1600" dirty="0"/>
              <a:t>elektronikai technikus </a:t>
            </a:r>
          </a:p>
          <a:p>
            <a:pPr algn="just">
              <a:buFontTx/>
              <a:buChar char="-"/>
            </a:pPr>
            <a:r>
              <a:rPr lang="hu-HU" sz="1600" dirty="0"/>
              <a:t>gyártástámogató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7365336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15FCDA-E01A-4A89-B990-D66E2926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7756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9347F2-DBE4-4388-A974-09191A49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Versenyelőnyök, versenyhátrányok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13874-F831-4A4F-A812-6C137E8D6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képzett PLC programozó képes:</a:t>
            </a:r>
          </a:p>
          <a:p>
            <a:pPr>
              <a:buFontTx/>
              <a:buChar char="-"/>
            </a:pPr>
            <a:r>
              <a:rPr lang="hu-HU" sz="1600" dirty="0"/>
              <a:t>egy gyorsan változó ipari környezetben a technológiák, folyamatok vezérlésének elkészítésére, vagy fejlesztésére, módosítására a PLC program változtatásával</a:t>
            </a:r>
          </a:p>
          <a:p>
            <a:pPr>
              <a:buFontTx/>
              <a:buChar char="-"/>
            </a:pPr>
            <a:r>
              <a:rPr lang="hu-HU" sz="1600" dirty="0"/>
              <a:t>a felmerülő hibák gyors felismerésére és korrigálására</a:t>
            </a:r>
          </a:p>
          <a:p>
            <a:pPr>
              <a:buFontTx/>
              <a:buChar char="-"/>
            </a:pPr>
            <a:r>
              <a:rPr lang="hu-HU" sz="1600" dirty="0"/>
              <a:t>diagnosztikai műveletek végrehajtására</a:t>
            </a:r>
          </a:p>
          <a:p>
            <a:pPr>
              <a:buFontTx/>
              <a:buChar char="-"/>
            </a:pPr>
            <a:r>
              <a:rPr lang="hu-HU" sz="1600" dirty="0"/>
              <a:t> termelő berendezések szakszerű, akár preventív jellegű karbantartására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Ezen képességek által egy cég az alábbi műszaki, gazdasági és minőségi versenyelőnyre tehet szert:</a:t>
            </a:r>
          </a:p>
          <a:p>
            <a:pPr>
              <a:buFontTx/>
              <a:buChar char="-"/>
            </a:pPr>
            <a:r>
              <a:rPr lang="hu-HU" sz="1600" dirty="0"/>
              <a:t>nő a termelékenység és a rendelkezésre állás</a:t>
            </a:r>
          </a:p>
          <a:p>
            <a:pPr>
              <a:buFontTx/>
              <a:buChar char="-"/>
            </a:pPr>
            <a:r>
              <a:rPr lang="hu-HU" sz="1600" dirty="0"/>
              <a:t>csökkenek a hibaköltségek </a:t>
            </a:r>
          </a:p>
          <a:p>
            <a:pPr>
              <a:buFontTx/>
              <a:buChar char="-"/>
            </a:pPr>
            <a:r>
              <a:rPr lang="hu-HU" sz="1600" dirty="0"/>
              <a:t>javul a minőség</a:t>
            </a:r>
          </a:p>
          <a:p>
            <a:pPr>
              <a:buFontTx/>
              <a:buChar char="-"/>
            </a:pPr>
            <a:r>
              <a:rPr lang="hu-HU" sz="1600" dirty="0"/>
              <a:t>folyamatoptimalizálás érhető el, amellyel csökkenthető a gyártási idő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Aki nem tesz lépéseket a már meglévő vagy új munkaerő képzésére, tudásának továbbfejlesztésére, az később behozhatatlan versenyhátrányba kerülhet. 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bemutatott versenyelőnyökhöz rendelhető versenyhátrányok velük ellentétesek.</a:t>
            </a:r>
          </a:p>
        </p:txBody>
      </p:sp>
    </p:spTree>
    <p:extLst>
      <p:ext uri="{BB962C8B-B14F-4D97-AF65-F5344CB8AC3E}">
        <p14:creationId xmlns:p14="http://schemas.microsoft.com/office/powerpoint/2010/main" val="3757945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97AC0B-C4FC-44BA-BA93-BC939EFFB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https://kepezz.hu/VideoLibraryArticle/Details/22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9437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16BD1F-56EC-4B0C-BB8A-A073EA0D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4F88A1-BF69-4C6E-9C6E-962E0B2478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PLC gyártósorok, gépek irányítására ad lehetőséget</a:t>
            </a:r>
          </a:p>
          <a:p>
            <a:pPr>
              <a:buFontTx/>
              <a:buChar char="-"/>
            </a:pPr>
            <a:r>
              <a:rPr lang="hu-HU" sz="1800" dirty="0"/>
              <a:t>közlekedési eszközeink, távközlési eszközeink, mindennapi használati tárgyaink, de kedvenc ételeink is mind </a:t>
            </a:r>
            <a:r>
              <a:rPr lang="hu-HU" sz="1800" dirty="0" err="1"/>
              <a:t>mind</a:t>
            </a:r>
            <a:r>
              <a:rPr lang="hu-HU" sz="1800" dirty="0"/>
              <a:t> olyan gyártósorokon, gépeken készülnek melyeket PLC irányít</a:t>
            </a:r>
          </a:p>
          <a:p>
            <a:pPr>
              <a:buFontTx/>
              <a:buChar char="-"/>
            </a:pPr>
            <a:r>
              <a:rPr lang="hu-HU" sz="1800" dirty="0"/>
              <a:t>ezeknek a berendezéseknek a működése elképzelhetetlen lenne egy PLC programozó szakértelme nélkül</a:t>
            </a:r>
          </a:p>
          <a:p>
            <a:pPr>
              <a:buFontTx/>
              <a:buChar char="-"/>
            </a:pPr>
            <a:r>
              <a:rPr lang="hu-HU" sz="1800" dirty="0"/>
              <a:t>a piacon elérhető PLC -k listája hosszú, rengeteg cég gyárt ilyen eszközöket</a:t>
            </a:r>
          </a:p>
          <a:p>
            <a:pPr>
              <a:buFontTx/>
              <a:buChar char="-"/>
            </a:pPr>
            <a:r>
              <a:rPr lang="hu-HU" sz="1800" dirty="0"/>
              <a:t>ezek funkcionális felépítése megegyezik, programozásuk azonban hol kisebb hol nagyobb mértékben eltér egymástól</a:t>
            </a:r>
          </a:p>
        </p:txBody>
      </p:sp>
    </p:spTree>
    <p:extLst>
      <p:ext uri="{BB962C8B-B14F-4D97-AF65-F5344CB8AC3E}">
        <p14:creationId xmlns:p14="http://schemas.microsoft.com/office/powerpoint/2010/main" val="5226425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2689</TotalTime>
  <Words>2521</Words>
  <Application>Microsoft Office PowerPoint</Application>
  <PresentationFormat>Diavetítés a képernyőre (4:3 oldalarány)</PresentationFormat>
  <Paragraphs>299</Paragraphs>
  <Slides>34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7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PLc programozás     2021</vt:lpstr>
      <vt:lpstr>PowerPoint-bemutató</vt:lpstr>
      <vt:lpstr>Digitalizáció és ipar 4.0</vt:lpstr>
      <vt:lpstr>Digitalizáció és ipar 4.0</vt:lpstr>
      <vt:lpstr>PowerPoint-bemutató</vt:lpstr>
      <vt:lpstr>Plc fogalma</vt:lpstr>
      <vt:lpstr>Plc felépítése</vt:lpstr>
      <vt:lpstr>Plc felépítése</vt:lpstr>
      <vt:lpstr>Plc felépítése</vt:lpstr>
      <vt:lpstr>Plc funkcionális felépítése</vt:lpstr>
      <vt:lpstr>Plc funkcionális felépítése</vt:lpstr>
      <vt:lpstr>Centrális és decentrális perifériák</vt:lpstr>
      <vt:lpstr>Ember gép kapcsolat</vt:lpstr>
      <vt:lpstr>Alkalmazási területek</vt:lpstr>
      <vt:lpstr>PowerPoint-bemutató</vt:lpstr>
      <vt:lpstr>PowerPoint-bemutató</vt:lpstr>
      <vt:lpstr>Programozási eljárások</vt:lpstr>
      <vt:lpstr>Programozási eljárások</vt:lpstr>
      <vt:lpstr>Programozási eljárások</vt:lpstr>
      <vt:lpstr>Fejlesztői környezet</vt:lpstr>
      <vt:lpstr>PowerPoint-bemutató</vt:lpstr>
      <vt:lpstr>Jogszabályi előírások, szabványok</vt:lpstr>
      <vt:lpstr>Szakmai elvárások</vt:lpstr>
      <vt:lpstr>PowerPoint-bemutató</vt:lpstr>
      <vt:lpstr>Elérhető képzések</vt:lpstr>
      <vt:lpstr>Főbb tevékenységek</vt:lpstr>
      <vt:lpstr>Képzés javasolt tematikája</vt:lpstr>
      <vt:lpstr>Képzés javasolt tematikája</vt:lpstr>
      <vt:lpstr>PowerPoint-bemutató</vt:lpstr>
      <vt:lpstr>Versenyelőnyök, versenyhátrányok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1528</cp:revision>
  <cp:lastPrinted>2019-09-17T07:24:41Z</cp:lastPrinted>
  <dcterms:created xsi:type="dcterms:W3CDTF">2014-03-03T11:13:53Z</dcterms:created>
  <dcterms:modified xsi:type="dcterms:W3CDTF">2021-05-17T12:38:15Z</dcterms:modified>
</cp:coreProperties>
</file>