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42"/>
  </p:notesMasterIdLst>
  <p:sldIdLst>
    <p:sldId id="256" r:id="rId2"/>
    <p:sldId id="297" r:id="rId3"/>
    <p:sldId id="264" r:id="rId4"/>
    <p:sldId id="303" r:id="rId5"/>
    <p:sldId id="329" r:id="rId6"/>
    <p:sldId id="353" r:id="rId7"/>
    <p:sldId id="354" r:id="rId8"/>
    <p:sldId id="265" r:id="rId9"/>
    <p:sldId id="330" r:id="rId10"/>
    <p:sldId id="355" r:id="rId11"/>
    <p:sldId id="356" r:id="rId12"/>
    <p:sldId id="357" r:id="rId13"/>
    <p:sldId id="358" r:id="rId14"/>
    <p:sldId id="359" r:id="rId15"/>
    <p:sldId id="269" r:id="rId16"/>
    <p:sldId id="333" r:id="rId17"/>
    <p:sldId id="360" r:id="rId18"/>
    <p:sldId id="361" r:id="rId19"/>
    <p:sldId id="362" r:id="rId20"/>
    <p:sldId id="363" r:id="rId21"/>
    <p:sldId id="364" r:id="rId22"/>
    <p:sldId id="365" r:id="rId23"/>
    <p:sldId id="366" r:id="rId24"/>
    <p:sldId id="367" r:id="rId25"/>
    <p:sldId id="368" r:id="rId26"/>
    <p:sldId id="369" r:id="rId27"/>
    <p:sldId id="370" r:id="rId28"/>
    <p:sldId id="371" r:id="rId29"/>
    <p:sldId id="372" r:id="rId30"/>
    <p:sldId id="373" r:id="rId31"/>
    <p:sldId id="296" r:id="rId32"/>
    <p:sldId id="340" r:id="rId33"/>
    <p:sldId id="374" r:id="rId34"/>
    <p:sldId id="375" r:id="rId35"/>
    <p:sldId id="344" r:id="rId36"/>
    <p:sldId id="345" r:id="rId37"/>
    <p:sldId id="376" r:id="rId38"/>
    <p:sldId id="349" r:id="rId39"/>
    <p:sldId id="350" r:id="rId40"/>
    <p:sldId id="258" r:id="rId41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108" d="100"/>
          <a:sy n="108" d="100"/>
        </p:scale>
        <p:origin x="202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2021. 04. 20.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40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2021. 04. 20.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2021. 04. 20.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9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9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9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9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9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9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5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PLM termékciklus-menedzsment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3717032"/>
            <a:ext cx="49685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Kiss Elek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</a:p>
          <a:p>
            <a:pPr marL="571500" indent="-571500">
              <a:buAutoNum type="romanUcPeriod"/>
            </a:pPr>
            <a:endParaRPr lang="hu-HU" dirty="0"/>
          </a:p>
          <a:p>
            <a:pPr marL="0" indent="0" algn="ctr">
              <a:buNone/>
            </a:pPr>
            <a:r>
              <a:rPr lang="hu-HU" dirty="0"/>
              <a:t>A téma (PLM) bemutatása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https://kepezz.hu/VideoLibraryArticle/Details/29</a:t>
            </a:r>
            <a:r>
              <a:rPr lang="hu-HU" sz="1500" dirty="0"/>
              <a:t>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A4FC924-8A82-445D-BD8E-C4617B8A2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téma bemutatása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D169DD8-AE58-4466-837F-8DA92B10EF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következő kihívásokkal kell szembenézni a tervezési folyamat végrehajtásakor: 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az elektronikusan generált adatok tömegének áttekintése, kezelése</a:t>
            </a:r>
          </a:p>
          <a:p>
            <a:pPr>
              <a:buFontTx/>
              <a:buChar char="-"/>
            </a:pPr>
            <a:r>
              <a:rPr lang="hu-HU" sz="1600" dirty="0"/>
              <a:t>a termékadatok teljes körű kezelése, az adatok változásainak követése </a:t>
            </a:r>
          </a:p>
          <a:p>
            <a:pPr>
              <a:buFontTx/>
              <a:buChar char="-"/>
            </a:pPr>
            <a:r>
              <a:rPr lang="hu-HU" sz="1600" dirty="0"/>
              <a:t>a térben és időben is kiterjedt csoportmunka támogatása</a:t>
            </a:r>
          </a:p>
          <a:p>
            <a:pPr>
              <a:buFontTx/>
              <a:buChar char="-"/>
            </a:pPr>
            <a:r>
              <a:rPr lang="hu-HU" sz="1600" dirty="0"/>
              <a:t>a tervezéshez kapcsolódó egyéb tevékenységek, folyamatok kezelése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05EFF3E3-FFB0-4C4D-B800-2FB09B8ABE78}"/>
              </a:ext>
            </a:extLst>
          </p:cNvPr>
          <p:cNvSpPr txBox="1"/>
          <p:nvPr/>
        </p:nvSpPr>
        <p:spPr>
          <a:xfrm>
            <a:off x="683568" y="1772817"/>
            <a:ext cx="7704856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Napjaink mérnöki tevékenysége már nemcsak a termékek megtervezésére, a kapcsolódó számítógépes modellek megalkotására illetve a szükséges gyártási dokumentáció elkészítésére irányul, hanem ezeknél a tevékenységeknél jóval átfogóbb jellegű, térben és időben is </a:t>
            </a:r>
            <a:r>
              <a:rPr lang="hu-HU" sz="1600" dirty="0" err="1">
                <a:solidFill>
                  <a:srgbClr val="4B5E90"/>
                </a:solidFill>
              </a:rPr>
              <a:t>kiterjedtebb</a:t>
            </a:r>
            <a:r>
              <a:rPr lang="hu-HU" sz="1600" dirty="0">
                <a:solidFill>
                  <a:srgbClr val="4B5E90"/>
                </a:solidFill>
              </a:rPr>
              <a:t> feladatokat is magába foglal.</a:t>
            </a:r>
          </a:p>
        </p:txBody>
      </p:sp>
    </p:spTree>
    <p:extLst>
      <p:ext uri="{BB962C8B-B14F-4D97-AF65-F5344CB8AC3E}">
        <p14:creationId xmlns:p14="http://schemas.microsoft.com/office/powerpoint/2010/main" val="623454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87F4CA0-F469-4E44-A3BD-50D2B3554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Plm</a:t>
            </a:r>
            <a:r>
              <a:rPr lang="hu-HU" dirty="0"/>
              <a:t> kialakulása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EC1AC40-AEE7-4163-BC0E-7C9FF79F86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AC0672F8-FB1F-4870-BB7B-407C359F84C7}"/>
              </a:ext>
            </a:extLst>
          </p:cNvPr>
          <p:cNvSpPr txBox="1"/>
          <p:nvPr/>
        </p:nvSpPr>
        <p:spPr>
          <a:xfrm>
            <a:off x="755576" y="1772817"/>
            <a:ext cx="7632848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mérnöki tevékenység tehát az idő előrehaladtával egyre komplexebb lett, emiatt egyre népszerűbbek lettek az olyan programok, amik nem csak a modellek létrehozását, vagy a gyártáshoz szükséges adatok előállítását tették lehetővé. 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ABDCE3A3-F519-4312-8663-653A4318737F}"/>
              </a:ext>
            </a:extLst>
          </p:cNvPr>
          <p:cNvSpPr txBox="1"/>
          <p:nvPr/>
        </p:nvSpPr>
        <p:spPr>
          <a:xfrm>
            <a:off x="1475656" y="2974019"/>
            <a:ext cx="6192688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chemeClr val="tx1"/>
                </a:solidFill>
              </a:rPr>
              <a:t>Elkezdtek olyan programokat fejleszteni, melyek átfogó megoldást nyújtanak a termék adatainak kezelésére.</a:t>
            </a: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9D255F9A-8B36-4FA3-B3D4-C47242C7E18C}"/>
              </a:ext>
            </a:extLst>
          </p:cNvPr>
          <p:cNvSpPr txBox="1"/>
          <p:nvPr/>
        </p:nvSpPr>
        <p:spPr>
          <a:xfrm rot="10800000" flipV="1">
            <a:off x="827584" y="3778224"/>
            <a:ext cx="7560840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Azon rendszereket, melyek szorosan csak a termékadatok kezelésével foglalkoznak, PDM (</a:t>
            </a:r>
            <a:r>
              <a:rPr lang="hu-HU" sz="1600" dirty="0" err="1">
                <a:solidFill>
                  <a:srgbClr val="4B5E90"/>
                </a:solidFill>
              </a:rPr>
              <a:t>Product</a:t>
            </a:r>
            <a:r>
              <a:rPr lang="hu-HU" sz="1600" dirty="0">
                <a:solidFill>
                  <a:srgbClr val="4B5E90"/>
                </a:solidFill>
              </a:rPr>
              <a:t> Data Management) rendszereknek; míg az ennél általánosabb célú felhasználásra, a termékek teljes életútjának a kezelésére is képes rendszereket </a:t>
            </a:r>
            <a:r>
              <a:rPr lang="hu-HU" sz="1600" b="1" dirty="0">
                <a:solidFill>
                  <a:srgbClr val="4B5E90"/>
                </a:solidFill>
              </a:rPr>
              <a:t>PLM (</a:t>
            </a:r>
            <a:r>
              <a:rPr lang="hu-HU" sz="1600" b="1" dirty="0" err="1">
                <a:solidFill>
                  <a:srgbClr val="4B5E90"/>
                </a:solidFill>
              </a:rPr>
              <a:t>Product</a:t>
            </a:r>
            <a:r>
              <a:rPr lang="hu-HU" sz="1600" b="1" dirty="0">
                <a:solidFill>
                  <a:srgbClr val="4B5E90"/>
                </a:solidFill>
              </a:rPr>
              <a:t> </a:t>
            </a:r>
            <a:r>
              <a:rPr lang="hu-HU" sz="1600" b="1" dirty="0" err="1">
                <a:solidFill>
                  <a:srgbClr val="4B5E90"/>
                </a:solidFill>
              </a:rPr>
              <a:t>Lifecycle</a:t>
            </a:r>
            <a:r>
              <a:rPr lang="hu-HU" sz="1600" b="1" dirty="0">
                <a:solidFill>
                  <a:srgbClr val="4B5E90"/>
                </a:solidFill>
              </a:rPr>
              <a:t> Management)</a:t>
            </a:r>
            <a:r>
              <a:rPr lang="hu-HU" sz="1600" dirty="0">
                <a:solidFill>
                  <a:srgbClr val="4B5E90"/>
                </a:solidFill>
              </a:rPr>
              <a:t> rendszereknek nevezzük</a:t>
            </a:r>
          </a:p>
        </p:txBody>
      </p:sp>
    </p:spTree>
    <p:extLst>
      <p:ext uri="{BB962C8B-B14F-4D97-AF65-F5344CB8AC3E}">
        <p14:creationId xmlns:p14="http://schemas.microsoft.com/office/powerpoint/2010/main" val="39620631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08C834F-01EC-49AB-9551-185A3E76F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Termékfejlesztési feladat általánosan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4F2231D-D321-43E3-85BA-C0E8C109B3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PLM az alábbi feladatok mindegyikét segíti, rendszerezi, összefogja: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Koncepcióalkotás: </a:t>
            </a:r>
            <a:r>
              <a:rPr lang="hu-HU" sz="1600" dirty="0"/>
              <a:t>a termék életútjának az a szakasza, ahol a követelményekből és specifikációkból meghatározásra kerülnek a paraméterek és a koncepciók</a:t>
            </a:r>
          </a:p>
          <a:p>
            <a:pPr>
              <a:buAutoNum type="arabicPeriod"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Tervezés: </a:t>
            </a:r>
            <a:r>
              <a:rPr lang="hu-HU" sz="1600" dirty="0"/>
              <a:t>a termék életútjának második szakasz a tervezés, és ide soroljuk a részletekbe menő tervezést, fejlesztést és a prototípusok elkészítését is</a:t>
            </a:r>
          </a:p>
          <a:p>
            <a:pPr>
              <a:buAutoNum type="arabicPeriod"/>
            </a:pPr>
            <a:endParaRPr lang="hu-HU" sz="1600" dirty="0"/>
          </a:p>
          <a:p>
            <a:pPr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Megvalósítás: </a:t>
            </a:r>
            <a:r>
              <a:rPr lang="hu-HU" sz="1600" dirty="0"/>
              <a:t>a tervezés után következő szakasz a megvalósítás, ami a gyártás folyamatának definiálása</a:t>
            </a:r>
          </a:p>
          <a:p>
            <a:pPr>
              <a:buAutoNum type="arabicPeriod"/>
            </a:pPr>
            <a:endParaRPr lang="hu-HU" sz="1600" dirty="0"/>
          </a:p>
          <a:p>
            <a:pPr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Életciklus (használat): </a:t>
            </a:r>
            <a:r>
              <a:rPr lang="hu-HU" sz="1600" dirty="0"/>
              <a:t>az életciklus utolsó fázisa, mely főleg a szervízelésre és karbantartásra vonatkozó utasítások vevőknek való biztosítását, és a hulladék kezelést és </a:t>
            </a:r>
            <a:r>
              <a:rPr lang="hu-HU" sz="1600" dirty="0" err="1"/>
              <a:t>újrahasznosítást</a:t>
            </a:r>
            <a:r>
              <a:rPr lang="hu-HU" sz="1600" dirty="0"/>
              <a:t> tartalmazza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952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347BFE6-B43A-40DF-B826-61176BE7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</a:t>
            </a:r>
            <a:r>
              <a:rPr lang="hu-HU" dirty="0" err="1"/>
              <a:t>plm</a:t>
            </a:r>
            <a:r>
              <a:rPr lang="hu-HU" dirty="0"/>
              <a:t> területei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E315F57-6B24-4041-9787-09B4A309E1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Egy másik értelmezés szerint a PLM által lefedett tevékenységeket az alábbi területekre bonthatjuk: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Rendszerfejlesztés (SE): e</a:t>
            </a:r>
            <a:r>
              <a:rPr lang="hu-HU" sz="1600" dirty="0"/>
              <a:t>z a szakterület a fogyasztói/megrendelői igények felmérésével, kategorizálásával és elemzésével foglalkozik</a:t>
            </a:r>
          </a:p>
          <a:p>
            <a:pPr>
              <a:buAutoNum type="arabicPeriod"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Termék- és Portfóliómenedzsment (PPM): </a:t>
            </a:r>
            <a:r>
              <a:rPr lang="hu-HU" sz="1600" dirty="0"/>
              <a:t>a szakterület célja a futó és felfüggesztett projektek monitorozása, nyilvántartása</a:t>
            </a:r>
          </a:p>
          <a:p>
            <a:pPr>
              <a:buAutoNum type="arabicPeriod"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Terméktervezés (</a:t>
            </a:r>
            <a:r>
              <a:rPr lang="hu-HU" sz="1600" dirty="0" err="1">
                <a:solidFill>
                  <a:srgbClr val="4B5E90"/>
                </a:solidFill>
              </a:rPr>
              <a:t>CAx</a:t>
            </a:r>
            <a:r>
              <a:rPr lang="hu-HU" sz="1600" dirty="0">
                <a:solidFill>
                  <a:srgbClr val="4B5E90"/>
                </a:solidFill>
              </a:rPr>
              <a:t>): </a:t>
            </a:r>
            <a:r>
              <a:rPr lang="hu-HU" sz="1600" dirty="0"/>
              <a:t>a tervezőrendszerek biztosítják a technikai hátteret a termék megtervezésére és virtuális tesztelésére</a:t>
            </a:r>
          </a:p>
          <a:p>
            <a:pPr>
              <a:buAutoNum type="arabicPeriod"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Gyártási folyamat menedzsment (MPM): </a:t>
            </a:r>
            <a:r>
              <a:rPr lang="hu-HU" sz="1600" dirty="0"/>
              <a:t>gyártástámogató Rendszerek segítségével jelentősen felgyorsítható a termékek előállításához szükséges gyártási folyamatok megtervezése, valamint a gyártás folyamatainak az ésszerűsítése és ütemezése</a:t>
            </a:r>
          </a:p>
          <a:p>
            <a:pPr>
              <a:buAutoNum type="arabicPeriod"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Termékadat menedzsment (PDM)</a:t>
            </a:r>
          </a:p>
        </p:txBody>
      </p:sp>
    </p:spTree>
    <p:extLst>
      <p:ext uri="{BB962C8B-B14F-4D97-AF65-F5344CB8AC3E}">
        <p14:creationId xmlns:p14="http://schemas.microsoft.com/office/powerpoint/2010/main" val="3471491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Informatikai háttér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https://kepezz.hu/VideoLibraryArticle/Details/29</a:t>
            </a:r>
            <a:r>
              <a:rPr lang="hu-HU" sz="1500" dirty="0"/>
              <a:t>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C93D8F3-FAA9-4BEE-95C5-988B7D6BD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alapfogalmak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7A857EA-FCA9-437F-90A9-636EDD02F6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Adat: </a:t>
            </a:r>
            <a:r>
              <a:rPr lang="hu-HU" sz="1600" dirty="0"/>
              <a:t>adatoknak nevezzük az olyan strukturálatlan tényeket, amelyek tárolhatók, visszakereshetők, aktualizálhatók valamint újra tárolhatók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Információ: </a:t>
            </a:r>
            <a:r>
              <a:rPr lang="hu-HU" sz="1600" dirty="0"/>
              <a:t>információnak nevezzük a jelentéssel bíró tények, már értékelt (rendszerezett) adatok halmazát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Adatbázis (</a:t>
            </a:r>
            <a:r>
              <a:rPr lang="hu-HU" sz="1600" dirty="0" err="1">
                <a:solidFill>
                  <a:srgbClr val="4B5E90"/>
                </a:solidFill>
              </a:rPr>
              <a:t>Database</a:t>
            </a:r>
            <a:r>
              <a:rPr lang="hu-HU" sz="1600" dirty="0">
                <a:solidFill>
                  <a:srgbClr val="4B5E90"/>
                </a:solidFill>
              </a:rPr>
              <a:t> DB): </a:t>
            </a:r>
            <a:r>
              <a:rPr lang="hu-HU" sz="1600" dirty="0"/>
              <a:t>hosszú távra tervezetten, fenntarthatóan és struktúrát formában tárolt információk halmaza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28702099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F2F7259-C35E-4AD5-BE3A-FE0186686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adatmodellek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902AD97-0443-4B59-BFD8-05AC242FD7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Egyszerű adatmodell (</a:t>
            </a:r>
            <a:r>
              <a:rPr lang="hu-HU" sz="1600" dirty="0" err="1">
                <a:solidFill>
                  <a:srgbClr val="4B5E90"/>
                </a:solidFill>
              </a:rPr>
              <a:t>Flat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model</a:t>
            </a:r>
            <a:r>
              <a:rPr lang="hu-HU" sz="1600" dirty="0">
                <a:solidFill>
                  <a:srgbClr val="4B5E90"/>
                </a:solidFill>
              </a:rPr>
              <a:t>):  </a:t>
            </a:r>
            <a:r>
              <a:rPr lang="hu-HU" sz="1600" dirty="0"/>
              <a:t>ebben a modellben az adatok táblázatos formátumban kerülnek tárolásra</a:t>
            </a:r>
          </a:p>
          <a:p>
            <a:pPr>
              <a:buAutoNum type="arabicPeriod"/>
            </a:pPr>
            <a:endParaRPr lang="hu-HU" sz="1600" dirty="0"/>
          </a:p>
          <a:p>
            <a:pPr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Hierarchikus adatmodell (</a:t>
            </a:r>
            <a:r>
              <a:rPr lang="hu-HU" sz="1600" dirty="0" err="1">
                <a:solidFill>
                  <a:srgbClr val="4B5E90"/>
                </a:solidFill>
              </a:rPr>
              <a:t>Hierarchical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model</a:t>
            </a:r>
            <a:r>
              <a:rPr lang="hu-HU" sz="1600" dirty="0">
                <a:solidFill>
                  <a:srgbClr val="4B5E90"/>
                </a:solidFill>
              </a:rPr>
              <a:t>): </a:t>
            </a:r>
            <a:r>
              <a:rPr lang="hu-HU" sz="1600" dirty="0"/>
              <a:t>az adatokat fa struktúrában tárolja. Külön eszközök segítik a struktúra egy adott szintjén található adatok visszakeresését, listázását. (Ilyen struktúrában különösen hatékonyan tárolható például tartalomjegyzékek, darabjegyzékek, stb.).</a:t>
            </a:r>
          </a:p>
          <a:p>
            <a:pPr>
              <a:buAutoNum type="arabicPeriod"/>
            </a:pPr>
            <a:endParaRPr lang="hu-HU" sz="1600" dirty="0"/>
          </a:p>
          <a:p>
            <a:pPr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Hálózati modell (Network </a:t>
            </a:r>
            <a:r>
              <a:rPr lang="hu-HU" sz="1600" dirty="0" err="1">
                <a:solidFill>
                  <a:srgbClr val="4B5E90"/>
                </a:solidFill>
              </a:rPr>
              <a:t>model</a:t>
            </a:r>
            <a:r>
              <a:rPr lang="hu-HU" sz="1600" dirty="0">
                <a:solidFill>
                  <a:srgbClr val="4B5E90"/>
                </a:solidFill>
              </a:rPr>
              <a:t>): </a:t>
            </a:r>
            <a:r>
              <a:rPr lang="hu-HU" sz="1600" dirty="0"/>
              <a:t>ebben az adatmodellben az adatok rekordokban kerülnek tárolásra és ezeket a rekordokat csoportokba lehet szervezni, melyek tartalmazzák az egyes rekordok közötti, egy-több alapú kapcsolatok leírását</a:t>
            </a:r>
          </a:p>
          <a:p>
            <a:pPr>
              <a:buAutoNum type="arabicPeriod"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AutoNum type="arabicPeriod"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AutoNum type="arabicPeriod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1EFE5341-2B53-4581-99B1-859F896ED3E7}"/>
              </a:ext>
            </a:extLst>
          </p:cNvPr>
          <p:cNvSpPr txBox="1"/>
          <p:nvPr/>
        </p:nvSpPr>
        <p:spPr>
          <a:xfrm>
            <a:off x="1115616" y="1772817"/>
            <a:ext cx="6552728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Az adatok esetében kulcsfontosságú kérdés a tárolás. Bármilyen művelet </a:t>
            </a:r>
            <a:r>
              <a:rPr lang="hu-HU" sz="1600" dirty="0" err="1">
                <a:solidFill>
                  <a:srgbClr val="4B5E90"/>
                </a:solidFill>
              </a:rPr>
              <a:t>elvégezhetőségét</a:t>
            </a:r>
            <a:r>
              <a:rPr lang="hu-HU" sz="1600" dirty="0">
                <a:solidFill>
                  <a:srgbClr val="4B5E90"/>
                </a:solidFill>
              </a:rPr>
              <a:t> alapvetően meghatározza az adatok tárolási módja.</a:t>
            </a:r>
          </a:p>
        </p:txBody>
      </p:sp>
    </p:spTree>
    <p:extLst>
      <p:ext uri="{BB962C8B-B14F-4D97-AF65-F5344CB8AC3E}">
        <p14:creationId xmlns:p14="http://schemas.microsoft.com/office/powerpoint/2010/main" val="1054626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C397AF6-1A58-4D28-ADF5-D22DDEAD9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adatmodellek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832078C-58AD-4CBF-A0E1-0F16F45B61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 typeface="+mj-lt"/>
              <a:buAutoNum type="arabicPeriod"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 typeface="+mj-lt"/>
              <a:buAutoNum type="arabicPeriod" startAt="4"/>
            </a:pPr>
            <a:r>
              <a:rPr lang="hu-HU" sz="1600" dirty="0">
                <a:solidFill>
                  <a:srgbClr val="4B5E90"/>
                </a:solidFill>
              </a:rPr>
              <a:t>Relációs adatmodell (</a:t>
            </a:r>
            <a:r>
              <a:rPr lang="hu-HU" sz="1600" dirty="0" err="1">
                <a:solidFill>
                  <a:srgbClr val="4B5E90"/>
                </a:solidFill>
              </a:rPr>
              <a:t>Relational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model</a:t>
            </a:r>
            <a:r>
              <a:rPr lang="hu-HU" sz="1600" dirty="0">
                <a:solidFill>
                  <a:srgbClr val="4B5E90"/>
                </a:solidFill>
              </a:rPr>
              <a:t>): </a:t>
            </a:r>
            <a:r>
              <a:rPr lang="hu-HU" sz="1600" dirty="0"/>
              <a:t>az adatok közötti összefüggések tárolására épül. Az egyes adatok egyedi előfordulásait egy táblázatban tárolja a modell</a:t>
            </a:r>
          </a:p>
          <a:p>
            <a:pPr>
              <a:buFont typeface="+mj-lt"/>
              <a:buAutoNum type="arabicPeriod" startAt="4"/>
            </a:pPr>
            <a:endParaRPr lang="hu-HU" sz="1600" dirty="0"/>
          </a:p>
          <a:p>
            <a:pPr>
              <a:buFont typeface="+mj-lt"/>
              <a:buAutoNum type="arabicPeriod" startAt="4"/>
            </a:pPr>
            <a:r>
              <a:rPr lang="en-US" sz="1600" dirty="0" err="1">
                <a:solidFill>
                  <a:srgbClr val="4B5E90"/>
                </a:solidFill>
              </a:rPr>
              <a:t>Objektumorientált</a:t>
            </a:r>
            <a:r>
              <a:rPr lang="en-US" sz="1600" dirty="0">
                <a:solidFill>
                  <a:srgbClr val="4B5E90"/>
                </a:solidFill>
              </a:rPr>
              <a:t> </a:t>
            </a:r>
            <a:r>
              <a:rPr lang="en-US" sz="1600" dirty="0" err="1">
                <a:solidFill>
                  <a:srgbClr val="4B5E90"/>
                </a:solidFill>
              </a:rPr>
              <a:t>adatmodell</a:t>
            </a:r>
            <a:r>
              <a:rPr lang="en-US" sz="1600" dirty="0">
                <a:solidFill>
                  <a:srgbClr val="4B5E90"/>
                </a:solidFill>
              </a:rPr>
              <a:t> (Object-oriented / Objectional model)</a:t>
            </a:r>
            <a:r>
              <a:rPr lang="hu-HU" sz="1600" dirty="0">
                <a:solidFill>
                  <a:srgbClr val="4B5E90"/>
                </a:solidFill>
              </a:rPr>
              <a:t>: </a:t>
            </a:r>
            <a:r>
              <a:rPr lang="hu-HU" sz="1600" dirty="0"/>
              <a:t>ebben a modellben az adatbázis intelligens objektumokból épül fel, amik rendelkeznek az objektumorientált programozás 3 alapvető tulajdonságával (becsomagolás (</a:t>
            </a:r>
            <a:r>
              <a:rPr lang="hu-HU" sz="1600" dirty="0" err="1"/>
              <a:t>encapsulation</a:t>
            </a:r>
            <a:r>
              <a:rPr lang="hu-HU" sz="1600" dirty="0"/>
              <a:t>); öröklődés (</a:t>
            </a:r>
            <a:r>
              <a:rPr lang="hu-HU" sz="1600" dirty="0" err="1"/>
              <a:t>inheritance</a:t>
            </a:r>
            <a:r>
              <a:rPr lang="hu-HU" sz="1600" dirty="0"/>
              <a:t>); többalakúság (</a:t>
            </a:r>
            <a:r>
              <a:rPr lang="hu-HU" sz="1600" dirty="0" err="1"/>
              <a:t>polymorphism</a:t>
            </a:r>
            <a:r>
              <a:rPr lang="hu-HU" sz="1600" dirty="0"/>
              <a:t>))</a:t>
            </a:r>
            <a:endParaRPr lang="hu-HU" sz="1600" dirty="0">
              <a:solidFill>
                <a:srgbClr val="4B5E90"/>
              </a:solidFill>
            </a:endParaRPr>
          </a:p>
          <a:p>
            <a:pPr>
              <a:buFont typeface="+mj-lt"/>
              <a:buAutoNum type="arabicPeriod" startAt="4"/>
            </a:pPr>
            <a:endParaRPr lang="hu-HU" sz="1600" dirty="0"/>
          </a:p>
          <a:p>
            <a:pPr>
              <a:buFont typeface="+mj-lt"/>
              <a:buAutoNum type="arabicPeriod" startAt="4"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905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FA59CCB-A2EE-403D-8025-14FB73C98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Adatbázis kezelő rendszerek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89EBDA4-CE85-46AA-9FEB-662445ED13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Főbb funkciói: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indexelés</a:t>
            </a:r>
          </a:p>
          <a:p>
            <a:pPr>
              <a:buFontTx/>
              <a:buChar char="-"/>
            </a:pPr>
            <a:r>
              <a:rPr lang="hu-HU" sz="1600" dirty="0"/>
              <a:t>tranzakciók támogatása</a:t>
            </a:r>
          </a:p>
          <a:p>
            <a:pPr>
              <a:buFontTx/>
              <a:buChar char="-"/>
            </a:pPr>
            <a:r>
              <a:rPr lang="hu-HU" sz="1600" dirty="0"/>
              <a:t>replikáció</a:t>
            </a:r>
          </a:p>
          <a:p>
            <a:pPr>
              <a:buFontTx/>
              <a:buChar char="-"/>
            </a:pPr>
            <a:r>
              <a:rPr lang="hu-HU" sz="1600" dirty="0"/>
              <a:t>biztonsági funkciók kezelése</a:t>
            </a:r>
          </a:p>
          <a:p>
            <a:pPr>
              <a:buFontTx/>
              <a:buChar char="-"/>
            </a:pPr>
            <a:r>
              <a:rPr lang="hu-HU" sz="1600" dirty="0"/>
              <a:t>zárolás funkció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6C272E87-05A2-4247-8EFC-E9378DD60438}"/>
              </a:ext>
            </a:extLst>
          </p:cNvPr>
          <p:cNvSpPr txBox="1"/>
          <p:nvPr/>
        </p:nvSpPr>
        <p:spPr>
          <a:xfrm>
            <a:off x="755575" y="1844824"/>
            <a:ext cx="7632847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Adatbázis-kezelő rendszer (angol mozaikszóval DBMS, </a:t>
            </a:r>
            <a:r>
              <a:rPr lang="hu-HU" sz="1600" dirty="0" err="1">
                <a:solidFill>
                  <a:srgbClr val="4B5E90"/>
                </a:solidFill>
              </a:rPr>
              <a:t>DataBase</a:t>
            </a:r>
            <a:r>
              <a:rPr lang="hu-HU" sz="1600" dirty="0">
                <a:solidFill>
                  <a:srgbClr val="4B5E90"/>
                </a:solidFill>
              </a:rPr>
              <a:t> Management System) olyan programrendszer, amelynek feladata az adatbázishoz történő hozzáférések biztosítása és az adatbázis belső karbantartási funkcióinak végrehajtása.</a:t>
            </a:r>
          </a:p>
        </p:txBody>
      </p:sp>
    </p:spTree>
    <p:extLst>
      <p:ext uri="{BB962C8B-B14F-4D97-AF65-F5344CB8AC3E}">
        <p14:creationId xmlns:p14="http://schemas.microsoft.com/office/powerpoint/2010/main" val="1063970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AACD124-99F5-436A-9338-E02380F82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Adatbázis kezelő rendszerek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E671BA6-CBF0-4994-9B37-EC2DECEB65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DBMS rendszerek az adatbázis kezeléshez kapcsolódó alapfunkciókon kívül számos magasabb szintű kényelmi, biztonsági illetve adatkezelési szolgáltatással is rendelkeznek: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összetett lekérdezések (</a:t>
            </a:r>
            <a:r>
              <a:rPr lang="hu-HU" sz="1600" dirty="0" err="1"/>
              <a:t>Query</a:t>
            </a:r>
            <a:r>
              <a:rPr lang="hu-HU" sz="1600" dirty="0"/>
              <a:t> </a:t>
            </a:r>
            <a:r>
              <a:rPr lang="hu-HU" sz="1600" dirty="0" err="1"/>
              <a:t>ability</a:t>
            </a:r>
            <a:r>
              <a:rPr lang="hu-HU" sz="1600" dirty="0"/>
              <a:t>) segítségével nagy bonyolultságú, sokszor egymásba ágyazott lekérdezéseket lehet elkészíteni jelentősen egyszerűsített nyelvezet használatával</a:t>
            </a:r>
          </a:p>
          <a:p>
            <a:pPr>
              <a:buFontTx/>
              <a:buChar char="-"/>
            </a:pPr>
            <a:r>
              <a:rPr lang="hu-HU" sz="1600" dirty="0"/>
              <a:t>továbbfejlesztett biztonsági mentés és replikáció (Backup and </a:t>
            </a:r>
            <a:r>
              <a:rPr lang="hu-HU" sz="1600" dirty="0" err="1"/>
              <a:t>replication</a:t>
            </a:r>
            <a:r>
              <a:rPr lang="hu-HU" sz="1600" dirty="0"/>
              <a:t>) segítségével lehetőség van </a:t>
            </a:r>
            <a:r>
              <a:rPr lang="hu-HU" sz="1600" dirty="0" err="1"/>
              <a:t>földrajzilag</a:t>
            </a:r>
            <a:r>
              <a:rPr lang="hu-HU" sz="1600" dirty="0"/>
              <a:t> távol eső munkahelyek között is biztosítani az egységes adatbázis szerkezetet</a:t>
            </a:r>
          </a:p>
          <a:p>
            <a:pPr>
              <a:buFontTx/>
              <a:buChar char="-"/>
            </a:pPr>
            <a:r>
              <a:rPr lang="hu-HU" sz="1600" dirty="0"/>
              <a:t>szabályok támogatásával (</a:t>
            </a:r>
            <a:r>
              <a:rPr lang="hu-HU" sz="1600" dirty="0" err="1"/>
              <a:t>Rule</a:t>
            </a:r>
            <a:r>
              <a:rPr lang="hu-HU" sz="1600" dirty="0"/>
              <a:t> </a:t>
            </a:r>
            <a:r>
              <a:rPr lang="hu-HU" sz="1600" dirty="0" err="1"/>
              <a:t>enforcement</a:t>
            </a:r>
            <a:r>
              <a:rPr lang="hu-HU" sz="1600" dirty="0"/>
              <a:t>) lehetőség van például a hibás manuális adatbevitelek számának csökkentésére</a:t>
            </a:r>
          </a:p>
        </p:txBody>
      </p:sp>
    </p:spTree>
    <p:extLst>
      <p:ext uri="{BB962C8B-B14F-4D97-AF65-F5344CB8AC3E}">
        <p14:creationId xmlns:p14="http://schemas.microsoft.com/office/powerpoint/2010/main" val="26246564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C314E4E-95B0-4EC1-9E3B-49E9A50F6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Adatbázis kezelő rendszerek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2D66919-CF0C-48C5-86BF-E5A0BF4DE6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További DBMS szolgáltatások lehetnek: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biztonsági funkciók (</a:t>
            </a:r>
            <a:r>
              <a:rPr lang="hu-HU" sz="1600" dirty="0" err="1"/>
              <a:t>Security</a:t>
            </a:r>
            <a:r>
              <a:rPr lang="hu-HU" sz="1600" dirty="0"/>
              <a:t>) lehetővé teszik az adatokhoz való hozzáférés, azok megváltoztatásával törlésével kapcsolatos engedélyek </a:t>
            </a:r>
            <a:r>
              <a:rPr lang="hu-HU" sz="1600" dirty="0" err="1"/>
              <a:t>testreszabását</a:t>
            </a:r>
            <a:r>
              <a:rPr lang="hu-HU" sz="1600" dirty="0"/>
              <a:t> mind egyéni, mind csoport szinten</a:t>
            </a:r>
          </a:p>
          <a:p>
            <a:pPr>
              <a:buFontTx/>
              <a:buChar char="-"/>
            </a:pPr>
            <a:r>
              <a:rPr lang="hu-HU" sz="1600" dirty="0"/>
              <a:t>hozzáférési és változási naplók kezelésével (</a:t>
            </a:r>
            <a:r>
              <a:rPr lang="hu-HU" sz="1600" dirty="0" err="1"/>
              <a:t>Change</a:t>
            </a:r>
            <a:r>
              <a:rPr lang="hu-HU" sz="1600" dirty="0"/>
              <a:t> and </a:t>
            </a:r>
            <a:r>
              <a:rPr lang="hu-HU" sz="1600" dirty="0" err="1"/>
              <a:t>access</a:t>
            </a:r>
            <a:r>
              <a:rPr lang="hu-HU" sz="1600" dirty="0"/>
              <a:t> </a:t>
            </a:r>
            <a:r>
              <a:rPr lang="hu-HU" sz="1600" dirty="0" err="1"/>
              <a:t>logging</a:t>
            </a:r>
            <a:r>
              <a:rPr lang="hu-HU" sz="1600" dirty="0"/>
              <a:t>) a DBMS rendszerek biztosítják a kapcsolódó műveletek végrehajtásának nyomon követését</a:t>
            </a:r>
          </a:p>
          <a:p>
            <a:pPr>
              <a:buFontTx/>
              <a:buChar char="-"/>
            </a:pPr>
            <a:r>
              <a:rPr lang="hu-HU" sz="1600" dirty="0"/>
              <a:t>automatizált optimalizáció (</a:t>
            </a:r>
            <a:r>
              <a:rPr lang="hu-HU" sz="1600" dirty="0" err="1"/>
              <a:t>Automated</a:t>
            </a:r>
            <a:r>
              <a:rPr lang="hu-HU" sz="1600" dirty="0"/>
              <a:t> </a:t>
            </a:r>
            <a:r>
              <a:rPr lang="hu-HU" sz="1600" dirty="0" err="1"/>
              <a:t>optimization</a:t>
            </a:r>
            <a:r>
              <a:rPr lang="hu-HU" sz="1600" dirty="0"/>
              <a:t>) megvalósításával a rendszer a végrehajtott műveletek statisztikai elemzésével el tud végezni magán olyan beállításokat, melyek segítségével növekszik az adott rendszer teljesítménye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504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D2AE924-5D5F-47F9-9520-825435A952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000" b="1" dirty="0"/>
              <a:t>III.</a:t>
            </a:r>
          </a:p>
          <a:p>
            <a:endParaRPr lang="hu-HU" sz="4000" b="1" dirty="0"/>
          </a:p>
          <a:p>
            <a:pPr marL="0" indent="0" algn="ctr">
              <a:buNone/>
            </a:pPr>
            <a:r>
              <a:rPr lang="hu-HU" dirty="0"/>
              <a:t>PDM/PLM rendszerek</a:t>
            </a:r>
          </a:p>
          <a:p>
            <a:endParaRPr lang="hu-HU" b="1" dirty="0"/>
          </a:p>
          <a:p>
            <a:pPr marL="0" indent="0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https://kepezz.hu/VideoLibraryArticle/Details/29</a:t>
            </a:r>
            <a:r>
              <a:rPr lang="hu-HU" sz="1500" dirty="0"/>
              <a:t>  (regisztráció után)</a:t>
            </a:r>
          </a:p>
          <a:p>
            <a:endParaRPr lang="hu-HU" sz="1500" b="1" dirty="0"/>
          </a:p>
          <a:p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27128823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1358CB2-2231-4125-8CDE-B74F60448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Pdm</a:t>
            </a:r>
            <a:r>
              <a:rPr lang="hu-HU" dirty="0"/>
              <a:t> rendszerek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915A667-1DF9-4362-885D-ACE9BBABD5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2F9270E7-86F9-4E6E-B3EB-28A0EF24B29C}"/>
              </a:ext>
            </a:extLst>
          </p:cNvPr>
          <p:cNvSpPr txBox="1"/>
          <p:nvPr/>
        </p:nvSpPr>
        <p:spPr>
          <a:xfrm>
            <a:off x="611560" y="1772817"/>
            <a:ext cx="7848872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PLM rendszerek tárgyalása esetében először vizsgálnunk kell a termékmodell fogalmát is. Ez széles skálán tartalmazza a termék tervezésével és gyártásával kapcsolatos információkat. A termékmodell (</a:t>
            </a:r>
            <a:r>
              <a:rPr lang="hu-HU" sz="1600" dirty="0" err="1">
                <a:solidFill>
                  <a:srgbClr val="4B5E90"/>
                </a:solidFill>
              </a:rPr>
              <a:t>Product</a:t>
            </a:r>
            <a:r>
              <a:rPr lang="hu-HU" sz="1600" dirty="0">
                <a:solidFill>
                  <a:srgbClr val="4B5E90"/>
                </a:solidFill>
              </a:rPr>
              <a:t> Data): a termék életciklusmodellje és mind tervezési (geometria, anyag, stb.), mind gyártási termékinformációkat tartalmaz.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8007FA20-3290-413A-887F-E10EF1FC97BD}"/>
              </a:ext>
            </a:extLst>
          </p:cNvPr>
          <p:cNvSpPr txBox="1"/>
          <p:nvPr/>
        </p:nvSpPr>
        <p:spPr>
          <a:xfrm>
            <a:off x="4114800" y="2974019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DF09F617-B2F3-43C2-B931-4E850352998A}"/>
              </a:ext>
            </a:extLst>
          </p:cNvPr>
          <p:cNvSpPr txBox="1"/>
          <p:nvPr/>
        </p:nvSpPr>
        <p:spPr>
          <a:xfrm rot="10800000" flipV="1">
            <a:off x="1259632" y="3665643"/>
            <a:ext cx="6624736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termékmodell korábban, általánosan egy egyszerű 3 dimenziós számítógépes geometriai modellt jelentett, viszont napjainkban már inkább egy nagy komplexitású számítógépes modellé alakult át, mely túlmutat magán a geometrián és rengeteg egyéb információt tartalmaz.</a:t>
            </a: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1E82BFCB-3DCC-4C45-A03D-823EB634D461}"/>
              </a:ext>
            </a:extLst>
          </p:cNvPr>
          <p:cNvSpPr txBox="1"/>
          <p:nvPr/>
        </p:nvSpPr>
        <p:spPr>
          <a:xfrm rot="10800000" flipV="1">
            <a:off x="827584" y="5427076"/>
            <a:ext cx="7560840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Az ilyen, úgynevezett digitális </a:t>
            </a:r>
            <a:r>
              <a:rPr lang="hu-HU" sz="1600" dirty="0" err="1">
                <a:solidFill>
                  <a:srgbClr val="4B5E90"/>
                </a:solidFill>
              </a:rPr>
              <a:t>mock-upok</a:t>
            </a:r>
            <a:r>
              <a:rPr lang="hu-HU" sz="1600" dirty="0">
                <a:solidFill>
                  <a:srgbClr val="4B5E90"/>
                </a:solidFill>
              </a:rPr>
              <a:t> (Digital </a:t>
            </a:r>
            <a:r>
              <a:rPr lang="hu-HU" sz="1600" dirty="0" err="1">
                <a:solidFill>
                  <a:srgbClr val="4B5E90"/>
                </a:solidFill>
              </a:rPr>
              <a:t>Mock-Up</a:t>
            </a:r>
            <a:r>
              <a:rPr lang="hu-HU" sz="1600" dirty="0">
                <a:solidFill>
                  <a:srgbClr val="4B5E90"/>
                </a:solidFill>
              </a:rPr>
              <a:t>) létrehozásának egyik alapvető célja a valóságban elvégzendő fizikai tesztek, vizsgálatok kiváltása.</a:t>
            </a:r>
          </a:p>
        </p:txBody>
      </p:sp>
    </p:spTree>
    <p:extLst>
      <p:ext uri="{BB962C8B-B14F-4D97-AF65-F5344CB8AC3E}">
        <p14:creationId xmlns:p14="http://schemas.microsoft.com/office/powerpoint/2010/main" val="3093588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16689E1-E2F0-4146-923B-E7CA8E868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Pdm</a:t>
            </a:r>
            <a:r>
              <a:rPr lang="hu-HU" dirty="0"/>
              <a:t> rendszerek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70DE31C-FCB5-4205-9DC8-5C8F2848B0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modellen elvégezhető vizsgálatok lehetnek: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kinematikai szimulációk</a:t>
            </a:r>
          </a:p>
          <a:p>
            <a:pPr>
              <a:buFontTx/>
              <a:buChar char="-"/>
            </a:pPr>
            <a:r>
              <a:rPr lang="hu-HU" sz="1600" dirty="0"/>
              <a:t>dinamikai szimulációk</a:t>
            </a:r>
          </a:p>
          <a:p>
            <a:pPr>
              <a:buFontTx/>
              <a:buChar char="-"/>
            </a:pPr>
            <a:r>
              <a:rPr lang="hu-HU" sz="1600" dirty="0"/>
              <a:t>különböző végeselemes módszeren alapuló számítások (szilárdságtani, áramlástani, stb.)</a:t>
            </a:r>
          </a:p>
          <a:p>
            <a:pPr>
              <a:buFontTx/>
              <a:buChar char="-"/>
            </a:pPr>
            <a:r>
              <a:rPr lang="hu-HU" sz="1600" dirty="0"/>
              <a:t>sajátfrekvencia vizsgálat </a:t>
            </a:r>
          </a:p>
          <a:p>
            <a:pPr>
              <a:buFontTx/>
              <a:buChar char="-"/>
            </a:pPr>
            <a:r>
              <a:rPr lang="hu-HU" sz="1600" dirty="0"/>
              <a:t>ergonómiai vizsgálatok </a:t>
            </a:r>
          </a:p>
          <a:p>
            <a:pPr>
              <a:buFontTx/>
              <a:buChar char="-"/>
            </a:pPr>
            <a:r>
              <a:rPr lang="hu-HU" sz="1600" dirty="0" err="1"/>
              <a:t>erhelésvizsgálat</a:t>
            </a:r>
            <a:r>
              <a:rPr lang="hu-HU" sz="1600" dirty="0"/>
              <a:t> </a:t>
            </a:r>
          </a:p>
          <a:p>
            <a:pPr>
              <a:buFontTx/>
              <a:buChar char="-"/>
            </a:pPr>
            <a:r>
              <a:rPr lang="hu-HU" sz="1600" dirty="0"/>
              <a:t>formatervekkel kapcsolatos vizsgálatok (felületfolytonosság, tükröződés ellenőrzése) </a:t>
            </a:r>
          </a:p>
          <a:p>
            <a:pPr>
              <a:buFontTx/>
              <a:buChar char="-"/>
            </a:pPr>
            <a:r>
              <a:rPr lang="hu-HU" sz="1600" dirty="0"/>
              <a:t>alapvető interferencia tesztek a különböző beépülő részegységek között</a:t>
            </a:r>
          </a:p>
          <a:p>
            <a:pPr>
              <a:buFontTx/>
              <a:buChar char="-"/>
            </a:pPr>
            <a:r>
              <a:rPr lang="hu-HU" sz="1600" dirty="0"/>
              <a:t>szerelhetőségi, karbantartási ellenőrzések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0433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8FD0176-82CC-4E6D-B64B-E46E36AE9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Pdm</a:t>
            </a:r>
            <a:r>
              <a:rPr lang="hu-HU" dirty="0"/>
              <a:t> rendszerek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F3193FE-1FBB-4B10-AE2E-2D25BA74E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PDM rendszereket arra fejlesztették ki, hogy strukturáltan kezeljék az adott termék tervezéséhez, gyártásához és a termék támogatásához szükséges adatokat, melyek az alábbiak lehetnek: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alkatrész azonosító szám (vállalat saját száma, vevő száma, beszállító száma), cikkszám vagy szabványszám</a:t>
            </a:r>
          </a:p>
          <a:p>
            <a:pPr>
              <a:buFontTx/>
              <a:buChar char="-"/>
            </a:pPr>
            <a:r>
              <a:rPr lang="hu-HU" sz="1600" dirty="0"/>
              <a:t>megnevezés, vagy azt kiváltó azonosító </a:t>
            </a:r>
          </a:p>
          <a:p>
            <a:pPr>
              <a:buFontTx/>
              <a:buChar char="-"/>
            </a:pPr>
            <a:r>
              <a:rPr lang="hu-HU" sz="1600" dirty="0"/>
              <a:t>alkalmazott mértékegység rendszer</a:t>
            </a:r>
          </a:p>
          <a:p>
            <a:pPr>
              <a:buFontTx/>
              <a:buChar char="-"/>
            </a:pPr>
            <a:r>
              <a:rPr lang="hu-HU" sz="1600" dirty="0"/>
              <a:t>költség, beszerzési ár, eladási ár</a:t>
            </a:r>
          </a:p>
          <a:p>
            <a:pPr>
              <a:buFontTx/>
              <a:buChar char="-"/>
            </a:pPr>
            <a:r>
              <a:rPr lang="hu-HU" sz="1600" dirty="0"/>
              <a:t>anyagtulajdonságok</a:t>
            </a:r>
          </a:p>
          <a:p>
            <a:pPr>
              <a:buFontTx/>
              <a:buChar char="-"/>
            </a:pPr>
            <a:r>
              <a:rPr lang="hu-HU" sz="1600" dirty="0"/>
              <a:t>tervezési utasítások és előírások</a:t>
            </a:r>
          </a:p>
          <a:p>
            <a:pPr>
              <a:buFontTx/>
              <a:buChar char="-"/>
            </a:pPr>
            <a:r>
              <a:rPr lang="hu-HU" sz="1600" dirty="0"/>
              <a:t>gyártási, szerelési adatok</a:t>
            </a:r>
          </a:p>
          <a:p>
            <a:pPr>
              <a:buFontTx/>
              <a:buChar char="-"/>
            </a:pPr>
            <a:r>
              <a:rPr lang="hu-HU" sz="1600" dirty="0"/>
              <a:t>termékért felelős személyek, osztályok </a:t>
            </a:r>
          </a:p>
          <a:p>
            <a:pPr>
              <a:buFontTx/>
              <a:buChar char="-"/>
            </a:pPr>
            <a:r>
              <a:rPr lang="hu-HU" sz="1600" dirty="0"/>
              <a:t>technológiai követelmények, előírások és releváns szabványok</a:t>
            </a:r>
          </a:p>
          <a:p>
            <a:pPr>
              <a:buFontTx/>
              <a:buChar char="-"/>
            </a:pPr>
            <a:r>
              <a:rPr lang="hu-HU" sz="1600" dirty="0"/>
              <a:t>bármilyen egyéb, termékhez kapcsolható dokumentumok (jegyzőkönyvek, fényképek, mérési eredmények, stb.)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2678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E0AF9E4-C0AD-4C72-84E2-2BF7F6830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Pdm</a:t>
            </a:r>
            <a:r>
              <a:rPr lang="hu-HU" dirty="0"/>
              <a:t> rendszerek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BE55B59-23DD-490E-AC0E-A26F0F9F5B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PDM rendszerről tehát általánosan elmondható, hogy egységes forrást biztosít a termékhez kapcsolódó összes adat strukturált tárolására és kezelésére. Az általánosan elérhető funkciók az alábbiak: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bármilyen adatformátum tárolása és kezelése lehetséges (heterogén CAD adatok, </a:t>
            </a:r>
            <a:r>
              <a:rPr lang="hu-HU" sz="1600" dirty="0" err="1"/>
              <a:t>office</a:t>
            </a:r>
            <a:r>
              <a:rPr lang="hu-HU" sz="1600" dirty="0"/>
              <a:t> dokumentumok, e-mail-ek, stb.)</a:t>
            </a:r>
          </a:p>
          <a:p>
            <a:pPr>
              <a:buFontTx/>
              <a:buChar char="-"/>
            </a:pPr>
            <a:r>
              <a:rPr lang="hu-HU" sz="1600" dirty="0"/>
              <a:t>segíti az információk gyors megszerzését, kikeresését </a:t>
            </a:r>
          </a:p>
          <a:p>
            <a:pPr>
              <a:buFontTx/>
              <a:buChar char="-"/>
            </a:pPr>
            <a:r>
              <a:rPr lang="hu-HU" sz="1600" dirty="0"/>
              <a:t>biztosítja a legfrissebb CAD dokumentáció pontos megjelenítését (előnézetek, robbantott ábrák, stb.)</a:t>
            </a:r>
          </a:p>
          <a:p>
            <a:pPr>
              <a:buFontTx/>
              <a:buChar char="-"/>
            </a:pPr>
            <a:r>
              <a:rPr lang="hu-HU" sz="1600" dirty="0"/>
              <a:t>megjeleníti a termékstruktúrát (Bill of </a:t>
            </a:r>
            <a:r>
              <a:rPr lang="hu-HU" sz="1600" dirty="0" err="1"/>
              <a:t>Material</a:t>
            </a:r>
            <a:r>
              <a:rPr lang="hu-HU" sz="1600" dirty="0"/>
              <a:t> </a:t>
            </a:r>
            <a:r>
              <a:rPr lang="hu-HU" sz="1600" dirty="0" err="1"/>
              <a:t>lists</a:t>
            </a:r>
            <a:r>
              <a:rPr lang="hu-HU" sz="1600" dirty="0"/>
              <a:t>, BOM) testre szabott formátumokban is, lehetséges annak importálása, valamint exportálása a gyártásirányítási rendszerekkel való adatcsere érdekében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6157E4A7-3E36-4B8F-A32A-D7A04E6C9372}"/>
              </a:ext>
            </a:extLst>
          </p:cNvPr>
          <p:cNvSpPr txBox="1"/>
          <p:nvPr/>
        </p:nvSpPr>
        <p:spPr>
          <a:xfrm>
            <a:off x="457200" y="5257799"/>
            <a:ext cx="8229600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PDM tehát egy olyan rendszer, ami a tervekhez kapcsolódó minden fájlt eltárol. Továbbá lehetővé teszi, hogy egy projekten több felhasználó is dolgozzon egyszerre.</a:t>
            </a:r>
          </a:p>
        </p:txBody>
      </p:sp>
    </p:spTree>
    <p:extLst>
      <p:ext uri="{BB962C8B-B14F-4D97-AF65-F5344CB8AC3E}">
        <p14:creationId xmlns:p14="http://schemas.microsoft.com/office/powerpoint/2010/main" val="26725325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C5EA6CA-C473-4E97-B284-9E1C57AFF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Plm</a:t>
            </a:r>
            <a:r>
              <a:rPr lang="hu-HU" dirty="0"/>
              <a:t> rendszerek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6FA0AEB-3AFF-429A-BF59-970B75DA05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termék teljes életciklusának kezelését megvalósító rendszereket </a:t>
            </a:r>
            <a:r>
              <a:rPr lang="hu-HU" sz="1600" dirty="0">
                <a:solidFill>
                  <a:srgbClr val="4B5E90"/>
                </a:solidFill>
              </a:rPr>
              <a:t>PLM (</a:t>
            </a:r>
            <a:r>
              <a:rPr lang="hu-HU" sz="1600" dirty="0" err="1">
                <a:solidFill>
                  <a:srgbClr val="4B5E90"/>
                </a:solidFill>
              </a:rPr>
              <a:t>Product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Lifecycle</a:t>
            </a:r>
            <a:r>
              <a:rPr lang="hu-HU" sz="1600" dirty="0">
                <a:solidFill>
                  <a:srgbClr val="4B5E90"/>
                </a:solidFill>
              </a:rPr>
              <a:t> Management) </a:t>
            </a:r>
            <a:r>
              <a:rPr lang="hu-HU" sz="1600" dirty="0"/>
              <a:t>rendszereknek nevezzük</a:t>
            </a:r>
          </a:p>
          <a:p>
            <a:pPr>
              <a:buFontTx/>
              <a:buChar char="-"/>
            </a:pPr>
            <a:r>
              <a:rPr lang="hu-HU" sz="1600" dirty="0"/>
              <a:t>a PLM rendszerek lehetővé teszik a cégek számára, hogy a termék kialakításának minden területét kézben tartsák, nem csak a tervek adatait, mint a PDM rendszerekben</a:t>
            </a:r>
          </a:p>
          <a:p>
            <a:pPr>
              <a:buFontTx/>
              <a:buChar char="-"/>
            </a:pPr>
            <a:r>
              <a:rPr lang="hu-HU" sz="1600" dirty="0"/>
              <a:t>minden, amit a PDM kapcsán említettünk, igaz a PLM rendszerekre is, hiszen a PLM rendszer a PDM rendszerek szélesebb körű kiterjesztéseként is értelmezhető</a:t>
            </a:r>
          </a:p>
          <a:p>
            <a:pPr>
              <a:buFontTx/>
              <a:buChar char="-"/>
            </a:pPr>
            <a:r>
              <a:rPr lang="hu-HU" sz="1600" dirty="0"/>
              <a:t>egy adott projekt indításától kezdve a tervezésen és gyártáson át egészen felhasználásáig tartó teljes termékéletciklust felölelő minden tevékenység beletartozhat</a:t>
            </a:r>
          </a:p>
          <a:p>
            <a:pPr>
              <a:buFontTx/>
              <a:buChar char="-"/>
            </a:pPr>
            <a:r>
              <a:rPr lang="hu-HU" sz="1600" dirty="0"/>
              <a:t>a PLM rendszerek tárolhatják és kezelhetik a különböző aláírásokat, jóváhagyásokat is, melyek a termék engedélyeztetésének, illetve a későbbi módosításoknak a feltételei</a:t>
            </a:r>
          </a:p>
          <a:p>
            <a:pPr>
              <a:buFontTx/>
              <a:buChar char="-"/>
            </a:pPr>
            <a:r>
              <a:rPr lang="hu-HU" sz="1600" dirty="0"/>
              <a:t>a PLM rendszerek keresztül a releváns adatok elérhetők lehetnek más osztályok, részlegek számára is</a:t>
            </a:r>
          </a:p>
          <a:p>
            <a:pPr>
              <a:buFontTx/>
              <a:buChar char="-"/>
            </a:pPr>
            <a:r>
              <a:rPr lang="hu-HU" sz="1600" dirty="0"/>
              <a:t>az általános célú PLM rendszerek felépítésére a nagymértékű modularitás a jellemző</a:t>
            </a:r>
          </a:p>
        </p:txBody>
      </p:sp>
    </p:spTree>
    <p:extLst>
      <p:ext uri="{BB962C8B-B14F-4D97-AF65-F5344CB8AC3E}">
        <p14:creationId xmlns:p14="http://schemas.microsoft.com/office/powerpoint/2010/main" val="17341778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8D7DB7D-FF01-4692-928B-A023EC23C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Plm</a:t>
            </a:r>
            <a:r>
              <a:rPr lang="hu-HU" dirty="0"/>
              <a:t> rendszer struktúrája</a:t>
            </a:r>
          </a:p>
        </p:txBody>
      </p:sp>
      <p:pic>
        <p:nvPicPr>
          <p:cNvPr id="4" name="Tartalom helye 3">
            <a:extLst>
              <a:ext uri="{FF2B5EF4-FFF2-40B4-BE49-F238E27FC236}">
                <a16:creationId xmlns:a16="http://schemas.microsoft.com/office/drawing/2014/main" id="{FD9A4BF1-6107-4CA6-AAB3-2C1F29495982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837" y="1639372"/>
            <a:ext cx="7354326" cy="44476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95906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6331E02-5C40-45AA-94A3-C3567A7A4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Plm</a:t>
            </a:r>
            <a:r>
              <a:rPr lang="hu-HU" dirty="0"/>
              <a:t> rendszerek funkciói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717E13C-D54F-46F9-94F8-6147CA9AFF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AutoNum type="arabicPeriod"/>
            </a:pPr>
            <a:r>
              <a:rPr lang="hu-HU" sz="1600" dirty="0">
                <a:solidFill>
                  <a:srgbClr val="4B5E90"/>
                </a:solidFill>
              </a:rPr>
              <a:t>Változáskövetés: </a:t>
            </a:r>
            <a:r>
              <a:rPr lang="hu-HU" sz="1600" dirty="0"/>
              <a:t>az egyik legfontosabb funkció az adatok változásának nyomon követése, naplózása. Számos egyéb funkció épül erre a szolgáltatásra. </a:t>
            </a:r>
            <a:r>
              <a:rPr lang="hu-HU" sz="1600" dirty="0">
                <a:solidFill>
                  <a:srgbClr val="4B5E90"/>
                </a:solidFill>
              </a:rPr>
              <a:t>A változások kezelése a következőket foglalja magában:</a:t>
            </a:r>
          </a:p>
          <a:p>
            <a:pPr>
              <a:buFontTx/>
              <a:buChar char="-"/>
            </a:pPr>
            <a:r>
              <a:rPr lang="hu-HU" sz="1600" dirty="0"/>
              <a:t>történetiség nyomon követése (verziók és iterációk tárolása, lehetőség egy korábbi állapothoz való visszatérésre)</a:t>
            </a:r>
          </a:p>
          <a:p>
            <a:pPr>
              <a:buFontTx/>
              <a:buChar char="-"/>
            </a:pPr>
            <a:r>
              <a:rPr lang="hu-HU" sz="1600" dirty="0"/>
              <a:t>naplózás funkció (adatváltozások, hozzáférések, tevékenységek rögzítése)</a:t>
            </a:r>
          </a:p>
          <a:p>
            <a:pPr>
              <a:buFontTx/>
              <a:buChar char="-"/>
            </a:pPr>
            <a:r>
              <a:rPr lang="hu-HU" sz="1600" dirty="0"/>
              <a:t>változásmenedzsment (változáskérések, változási értesítések, kapcsolatos végrehajtási és jóváhagyási folyamatok kezelése)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 typeface="+mj-lt"/>
              <a:buAutoNum type="arabicPeriod" startAt="2"/>
            </a:pPr>
            <a:r>
              <a:rPr lang="hu-HU" sz="1600" dirty="0">
                <a:solidFill>
                  <a:srgbClr val="4B5E90"/>
                </a:solidFill>
              </a:rPr>
              <a:t>Párhuzamos tervezés támogatása: </a:t>
            </a:r>
            <a:r>
              <a:rPr lang="hu-HU" sz="1600" dirty="0"/>
              <a:t>fontos funkció a CE támogatása a párhuzamosan tevékenykedő tervezőcsoportok munkájához megfelelő háttér biztosításával. </a:t>
            </a:r>
            <a:r>
              <a:rPr lang="hu-HU" sz="1600" dirty="0">
                <a:solidFill>
                  <a:srgbClr val="4B5E90"/>
                </a:solidFill>
              </a:rPr>
              <a:t>Ehhez a következő funkciók szükségesek:</a:t>
            </a:r>
          </a:p>
          <a:p>
            <a:pPr>
              <a:buFontTx/>
              <a:buChar char="-"/>
            </a:pPr>
            <a:r>
              <a:rPr lang="hu-HU" sz="1600" dirty="0"/>
              <a:t>a rendszer garantálja, hogy egy adott modellt vagy dokumentációt egyszerre csak egy felhasználó módosíthasson</a:t>
            </a:r>
          </a:p>
          <a:p>
            <a:pPr>
              <a:buFontTx/>
              <a:buChar char="-"/>
            </a:pPr>
            <a:r>
              <a:rPr lang="hu-HU" sz="1600" dirty="0"/>
              <a:t>a jogosultságok szabályozásával elkerülhetők a jogosulatlan hozzáférések</a:t>
            </a:r>
          </a:p>
          <a:p>
            <a:pPr>
              <a:buFontTx/>
              <a:buChar char="-"/>
            </a:pPr>
            <a:r>
              <a:rPr lang="hu-HU" sz="1600" dirty="0"/>
              <a:t>e-mail értesítés küldése adott esemény esetén (jóváhagyás, módosítás, új verzió, stb.)</a:t>
            </a:r>
          </a:p>
          <a:p>
            <a:pPr>
              <a:buFontTx/>
              <a:buChar char="-"/>
            </a:pPr>
            <a:r>
              <a:rPr lang="hu-HU" sz="1600" dirty="0"/>
              <a:t>elektronikus aláírások támogatása a változásmenedzsmenthez kapcsolódóan</a:t>
            </a:r>
          </a:p>
          <a:p>
            <a:pPr>
              <a:buFontTx/>
              <a:buChar char="-"/>
            </a:pPr>
            <a:r>
              <a:rPr lang="hu-HU" sz="1600" dirty="0"/>
              <a:t>döntéstámogató funkciók: a kiválasztott adatok vizualizációja, különböző kigyűjtések, statisztikák vagy egyéb származtatott kimutatások sokrétű megjelenítése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5494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F4C3E8C-8109-483D-BBF0-C8F06F461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Plm</a:t>
            </a:r>
            <a:r>
              <a:rPr lang="hu-HU" dirty="0"/>
              <a:t> rendszer funkciói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8077784-AEA9-4EE1-ABCA-53D01AC381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+mj-lt"/>
              <a:buAutoNum type="arabicPeriod" startAt="3"/>
            </a:pPr>
            <a:r>
              <a:rPr lang="hu-HU" sz="1800" dirty="0">
                <a:solidFill>
                  <a:srgbClr val="4B5E90"/>
                </a:solidFill>
              </a:rPr>
              <a:t>Folyamatmenedzsment: </a:t>
            </a:r>
            <a:r>
              <a:rPr lang="hu-HU" sz="1600" dirty="0"/>
              <a:t>a PDM-</a:t>
            </a:r>
            <a:r>
              <a:rPr lang="hu-HU" sz="1600" dirty="0" err="1"/>
              <a:t>mel</a:t>
            </a:r>
            <a:r>
              <a:rPr lang="hu-HU" sz="1600" dirty="0"/>
              <a:t> kapcsolatos tevékenységek magasabb szintű kontrollálásának a támogatását szolgálja a folyamatmenedzsment szolgáltatás. </a:t>
            </a:r>
            <a:r>
              <a:rPr lang="hu-HU" sz="1600" dirty="0">
                <a:solidFill>
                  <a:srgbClr val="4B5E90"/>
                </a:solidFill>
              </a:rPr>
              <a:t>Ennek fő összetevői a következők: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folyamatba bennfoglalt szerepkörök és szereplők meghatározása</a:t>
            </a:r>
          </a:p>
          <a:p>
            <a:pPr>
              <a:buFontTx/>
              <a:buChar char="-"/>
            </a:pPr>
            <a:r>
              <a:rPr lang="hu-HU" sz="1600" dirty="0"/>
              <a:t>feladatlisták definiálása (szereplők, tevékenységek, határidők és értesítések)</a:t>
            </a:r>
          </a:p>
          <a:p>
            <a:pPr>
              <a:buFontTx/>
              <a:buChar char="-"/>
            </a:pPr>
            <a:r>
              <a:rPr lang="hu-HU" sz="1600" dirty="0"/>
              <a:t>folyamatok automatizálására </a:t>
            </a:r>
            <a:r>
              <a:rPr lang="hu-HU" sz="1600" dirty="0" err="1"/>
              <a:t>workflow</a:t>
            </a:r>
            <a:r>
              <a:rPr lang="hu-HU" sz="1600" dirty="0"/>
              <a:t> motor alkalmazásával - (feladatlisták automatikus léptetése)</a:t>
            </a:r>
          </a:p>
          <a:p>
            <a:pPr>
              <a:buFontTx/>
              <a:buChar char="-"/>
            </a:pPr>
            <a:r>
              <a:rPr lang="hu-HU" sz="1600" dirty="0"/>
              <a:t>folyamatok nyomon követése (státusz, döntési pontok megjelenítése)</a:t>
            </a:r>
          </a:p>
          <a:p>
            <a:pPr>
              <a:buFontTx/>
              <a:buChar char="-"/>
            </a:pPr>
            <a:r>
              <a:rPr lang="hu-HU" sz="1600" dirty="0"/>
              <a:t>komplex termék életciklusok építése az előre definiált folyamatokból (és speciális kapu folyamatokból)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8925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7F54C71-0694-4477-9826-B20AB7199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Plm</a:t>
            </a:r>
            <a:r>
              <a:rPr lang="hu-HU" dirty="0"/>
              <a:t> rendszer funkciói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E4A3F4D-C4DF-4EF6-AE3A-4C6BF96DD4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+mj-lt"/>
              <a:buAutoNum type="arabicPeriod" startAt="4"/>
            </a:pPr>
            <a:r>
              <a:rPr lang="hu-HU" sz="1600" dirty="0">
                <a:solidFill>
                  <a:srgbClr val="4B5E90"/>
                </a:solidFill>
              </a:rPr>
              <a:t>Vizualizáció: </a:t>
            </a:r>
            <a:r>
              <a:rPr lang="hu-HU" sz="1600" dirty="0"/>
              <a:t>a PDM/PLM rendszerek nemcsak kezelni tudják a </a:t>
            </a:r>
            <a:r>
              <a:rPr lang="hu-HU" sz="1600" dirty="0" err="1"/>
              <a:t>termékadatokat</a:t>
            </a:r>
            <a:r>
              <a:rPr lang="hu-HU" sz="1600" dirty="0"/>
              <a:t>, hanem képesek egységes felületen vizuálisan is megjeleníteni azokat. </a:t>
            </a:r>
            <a:r>
              <a:rPr lang="hu-HU" sz="1600" dirty="0">
                <a:solidFill>
                  <a:srgbClr val="4B5E90"/>
                </a:solidFill>
              </a:rPr>
              <a:t>Általánosan az alábbi vizualizációs funkciók érhetőek el:</a:t>
            </a:r>
          </a:p>
          <a:p>
            <a:pPr>
              <a:buFontTx/>
              <a:buChar char="-"/>
            </a:pPr>
            <a:r>
              <a:rPr lang="hu-HU" sz="1600" dirty="0"/>
              <a:t>a 3D-s modellek tetszőlegesen forgathatók és nagyíthatók</a:t>
            </a:r>
          </a:p>
          <a:p>
            <a:pPr>
              <a:buFontTx/>
              <a:buChar char="-"/>
            </a:pPr>
            <a:r>
              <a:rPr lang="hu-HU" sz="1600" dirty="0"/>
              <a:t>lehetőség van az összeállítások szétrobbantására</a:t>
            </a:r>
          </a:p>
          <a:p>
            <a:pPr>
              <a:buFontTx/>
              <a:buChar char="-"/>
            </a:pPr>
            <a:r>
              <a:rPr lang="hu-HU" sz="1600" dirty="0"/>
              <a:t>lehetőség van az egyes alkatrészek elrejtésére, vagy átlátszóvá tételére, tetszőleges metszetek készíthetők</a:t>
            </a:r>
          </a:p>
          <a:p>
            <a:pPr>
              <a:buFontTx/>
              <a:buChar char="-"/>
            </a:pPr>
            <a:r>
              <a:rPr lang="hu-HU" sz="1600" dirty="0"/>
              <a:t>megjelenített modelleken mérések végezhetők</a:t>
            </a:r>
          </a:p>
          <a:p>
            <a:pPr>
              <a:buFontTx/>
              <a:buChar char="-"/>
            </a:pPr>
            <a:r>
              <a:rPr lang="hu-HU" sz="1600" dirty="0"/>
              <a:t>feljegyzések és 3D-s megjegyzések adhatók a modellekhez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 typeface="+mj-lt"/>
              <a:buAutoNum type="arabicPeriod" startAt="5"/>
            </a:pPr>
            <a:r>
              <a:rPr lang="hu-HU" sz="1600" dirty="0">
                <a:solidFill>
                  <a:srgbClr val="4B5E90"/>
                </a:solidFill>
              </a:rPr>
              <a:t>Gyártás: </a:t>
            </a:r>
            <a:r>
              <a:rPr lang="hu-HU" sz="1600" dirty="0"/>
              <a:t>a PLM rendszer magában foglalja még a következő területek kontrollálását is:</a:t>
            </a:r>
          </a:p>
          <a:p>
            <a:pPr>
              <a:buFontTx/>
              <a:buChar char="-"/>
            </a:pPr>
            <a:r>
              <a:rPr lang="hu-HU" sz="1600" dirty="0"/>
              <a:t>prototípusok készítése</a:t>
            </a:r>
          </a:p>
          <a:p>
            <a:pPr>
              <a:buFontTx/>
              <a:buChar char="-"/>
            </a:pPr>
            <a:r>
              <a:rPr lang="hu-HU" sz="1600" dirty="0"/>
              <a:t>Gyártás</a:t>
            </a:r>
          </a:p>
          <a:p>
            <a:pPr>
              <a:buFontTx/>
              <a:buChar char="-"/>
            </a:pPr>
            <a:r>
              <a:rPr lang="hu-HU" sz="1600" dirty="0" err="1"/>
              <a:t>utángyártás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alkatrész utánpótlás</a:t>
            </a:r>
          </a:p>
          <a:p>
            <a:pPr>
              <a:buFontTx/>
              <a:buChar char="-"/>
            </a:pPr>
            <a:r>
              <a:rPr lang="hu-HU" sz="1600" dirty="0"/>
              <a:t>szerviz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0013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33A9007-9B98-4A2A-A80C-D61BFB98A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Plm</a:t>
            </a:r>
            <a:r>
              <a:rPr lang="hu-HU" dirty="0"/>
              <a:t> Alkalmazásának előnyei 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C78D97D-EDB3-406D-A53B-75E8D3DB2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600200"/>
            <a:ext cx="8238811" cy="50691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adatokra, munkafolyamatokra, cégműködésre vonatkozóan: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munkavégzés hatékonyságának növekedése, magasabb mérnöki produktivitás</a:t>
            </a:r>
          </a:p>
          <a:p>
            <a:pPr>
              <a:buFontTx/>
              <a:buChar char="-"/>
            </a:pPr>
            <a:r>
              <a:rPr lang="hu-HU" sz="1600" dirty="0"/>
              <a:t>piaci igények jobb és gyorsabb felismerése</a:t>
            </a:r>
          </a:p>
          <a:p>
            <a:pPr>
              <a:buFontTx/>
              <a:buChar char="-"/>
            </a:pPr>
            <a:r>
              <a:rPr lang="hu-HU" sz="1600" dirty="0"/>
              <a:t>piacbővítési lehetőségek könnyebb észlelése</a:t>
            </a:r>
          </a:p>
          <a:p>
            <a:pPr>
              <a:buFontTx/>
              <a:buChar char="-"/>
            </a:pPr>
            <a:r>
              <a:rPr lang="hu-HU" sz="1600" dirty="0"/>
              <a:t>gyors reakció elősegítése</a:t>
            </a:r>
          </a:p>
          <a:p>
            <a:pPr>
              <a:buFontTx/>
              <a:buChar char="-"/>
            </a:pPr>
            <a:r>
              <a:rPr lang="hu-HU" sz="1600" dirty="0"/>
              <a:t>innováció növekedése a hatékony kommunikáció és a gyors termékelérés következtében</a:t>
            </a:r>
          </a:p>
          <a:p>
            <a:pPr>
              <a:buFontTx/>
              <a:buChar char="-"/>
            </a:pPr>
            <a:r>
              <a:rPr lang="hu-HU" sz="1600" dirty="0"/>
              <a:t>profit növekedése</a:t>
            </a:r>
          </a:p>
          <a:p>
            <a:pPr>
              <a:buFontTx/>
              <a:buChar char="-"/>
            </a:pPr>
            <a:r>
              <a:rPr lang="hu-HU" sz="1600" dirty="0"/>
              <a:t>megtakarítások növekedése</a:t>
            </a:r>
          </a:p>
          <a:p>
            <a:pPr>
              <a:buFontTx/>
              <a:buChar char="-"/>
            </a:pPr>
            <a:r>
              <a:rPr lang="hu-HU" sz="1600" dirty="0"/>
              <a:t>kapacitásnövelés</a:t>
            </a:r>
          </a:p>
          <a:p>
            <a:pPr>
              <a:buFontTx/>
              <a:buChar char="-"/>
            </a:pPr>
            <a:r>
              <a:rPr lang="hu-HU" sz="1600" dirty="0"/>
              <a:t>kiváltja a papír alapú dokumentációk használatát</a:t>
            </a:r>
          </a:p>
          <a:p>
            <a:pPr>
              <a:buFontTx/>
              <a:buChar char="-"/>
            </a:pPr>
            <a:r>
              <a:rPr lang="hu-HU" sz="1600" dirty="0"/>
              <a:t>információk elérhetősége térben megnövekszik</a:t>
            </a:r>
          </a:p>
          <a:p>
            <a:pPr>
              <a:buFontTx/>
              <a:buChar char="-"/>
            </a:pPr>
            <a:r>
              <a:rPr lang="hu-HU" sz="1600" dirty="0"/>
              <a:t>magas megbízhatóság és tartósság (az információkra, folyamatokra vonatkozóan)</a:t>
            </a:r>
          </a:p>
          <a:p>
            <a:pPr>
              <a:buFontTx/>
              <a:buChar char="-"/>
            </a:pPr>
            <a:r>
              <a:rPr lang="hu-HU" sz="1600" dirty="0"/>
              <a:t>egyszerűbb adatmegosztás a partnerekkel (vevővel, beszállítóval)</a:t>
            </a:r>
          </a:p>
          <a:p>
            <a:pPr>
              <a:buFontTx/>
              <a:buChar char="-"/>
            </a:pPr>
            <a:r>
              <a:rPr lang="hu-HU" sz="1600" dirty="0"/>
              <a:t>segítséget nyújt a különböző normáknak, szabványoknak történő megfelelőség elérésében és az erre vonatkozó dokumentumok elkészítésében</a:t>
            </a:r>
          </a:p>
          <a:p>
            <a:pPr>
              <a:buFontTx/>
              <a:buChar char="-"/>
            </a:pPr>
            <a:r>
              <a:rPr lang="hu-HU" sz="1600" dirty="0"/>
              <a:t>pontosabb árajánlatok készítésének elősegítése </a:t>
            </a:r>
          </a:p>
          <a:p>
            <a:pPr>
              <a:buFontTx/>
              <a:buChar char="-"/>
            </a:pPr>
            <a:r>
              <a:rPr lang="hu-HU" sz="1600" dirty="0"/>
              <a:t>megfelelő keretrendszert biztosít a termékek optimalizáláshoz</a:t>
            </a: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6375408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25C0546-0B5B-40A0-AA56-21A9C859E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Plm</a:t>
            </a:r>
            <a:r>
              <a:rPr lang="hu-HU" dirty="0"/>
              <a:t> alkalmazásának előnyei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B4066E7-8C52-4C9A-BFF4-A083F24032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termékre vonatkozóan: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rövidebb fejlesztési és piacra kerülési időtartam</a:t>
            </a:r>
          </a:p>
          <a:p>
            <a:pPr>
              <a:buFontTx/>
              <a:buChar char="-"/>
            </a:pPr>
            <a:r>
              <a:rPr lang="hu-HU" sz="1600" dirty="0"/>
              <a:t>ritkábban szükséges utólagos tervezési változtatás</a:t>
            </a:r>
          </a:p>
          <a:p>
            <a:pPr>
              <a:buFontTx/>
              <a:buChar char="-"/>
            </a:pPr>
            <a:r>
              <a:rPr lang="hu-HU" sz="1600" dirty="0"/>
              <a:t>utólagos változás egyszerűsödik (kiváltképp, ha az eredeti tervező már nem a vállalat tagja)</a:t>
            </a:r>
          </a:p>
          <a:p>
            <a:pPr>
              <a:buFontTx/>
              <a:buChar char="-"/>
            </a:pPr>
            <a:r>
              <a:rPr lang="hu-HU" sz="1600" dirty="0"/>
              <a:t>megnövekedett termékminőség</a:t>
            </a:r>
          </a:p>
          <a:p>
            <a:pPr>
              <a:buFontTx/>
              <a:buChar char="-"/>
            </a:pPr>
            <a:r>
              <a:rPr lang="hu-HU" sz="1600" dirty="0"/>
              <a:t>a termék fejlesztésével és gyártásával kapcsolatos költségek csökkenése, csökkennek a prototípusok költségei</a:t>
            </a:r>
          </a:p>
          <a:p>
            <a:pPr>
              <a:buFontTx/>
              <a:buChar char="-"/>
            </a:pPr>
            <a:r>
              <a:rPr lang="hu-HU" sz="1600" dirty="0"/>
              <a:t>hulladékok, selejt csökkenése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6181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C092341-5357-4B4D-85EA-474054226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Plm</a:t>
            </a:r>
            <a:r>
              <a:rPr lang="hu-HU" dirty="0"/>
              <a:t> alkalmazásának hátrányai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B8630D5-1523-4E7B-846F-BA185B0956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beszerzése költséges lehet bizonyos területek esetén</a:t>
            </a:r>
          </a:p>
          <a:p>
            <a:pPr>
              <a:buFontTx/>
              <a:buChar char="-"/>
            </a:pPr>
            <a:r>
              <a:rPr lang="hu-HU" sz="1600" dirty="0"/>
              <a:t>kezelése bonyolult lehet, oktatást igényel</a:t>
            </a:r>
          </a:p>
          <a:p>
            <a:pPr>
              <a:buFontTx/>
              <a:buChar char="-"/>
            </a:pPr>
            <a:r>
              <a:rPr lang="hu-HU" sz="1600" dirty="0"/>
              <a:t>kezdeti nehézségek adódhatnak a rendszer bevezetésekor</a:t>
            </a:r>
          </a:p>
          <a:p>
            <a:pPr>
              <a:buFontTx/>
              <a:buChar char="-"/>
            </a:pPr>
            <a:r>
              <a:rPr lang="hu-HU" sz="1600" dirty="0"/>
              <a:t>rendszerüzemzavar esetén a fájlok nem elérhetőek</a:t>
            </a:r>
          </a:p>
          <a:p>
            <a:pPr>
              <a:buFontTx/>
              <a:buChar char="-"/>
            </a:pPr>
            <a:r>
              <a:rPr lang="hu-HU" sz="1600" dirty="0"/>
              <a:t>kisebb feladatok időigényesebbek lehetnek</a:t>
            </a:r>
          </a:p>
          <a:p>
            <a:pPr>
              <a:buFontTx/>
              <a:buChar char="-"/>
            </a:pPr>
            <a:r>
              <a:rPr lang="hu-HU" sz="1600" dirty="0"/>
              <a:t>körültekintő előkészítést igényel a rendszer bevezetése</a:t>
            </a:r>
          </a:p>
        </p:txBody>
      </p:sp>
    </p:spTree>
    <p:extLst>
      <p:ext uri="{BB962C8B-B14F-4D97-AF65-F5344CB8AC3E}">
        <p14:creationId xmlns:p14="http://schemas.microsoft.com/office/powerpoint/2010/main" val="39984699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1D032FB-989C-4B74-B443-032C1317F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Pdm</a:t>
            </a:r>
            <a:r>
              <a:rPr lang="hu-HU" dirty="0"/>
              <a:t> és </a:t>
            </a:r>
            <a:r>
              <a:rPr lang="hu-HU" dirty="0" err="1"/>
              <a:t>plm</a:t>
            </a:r>
            <a:r>
              <a:rPr lang="hu-HU" dirty="0"/>
              <a:t> rendszerek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C853721-5D6E-4F5C-988E-2A9CE5D88B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Minden PLM rendszer alkalmaz PDM megoldást az adatkezeléshez, és hogy ez mekkora részét teszi ki az egész rendszernek (szoftvernek), az a konkrét csomag nyújtotta funkcióktól függ.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A4CCF435-443B-4ACD-83E3-2700A2E61BDB}"/>
              </a:ext>
            </a:extLst>
          </p:cNvPr>
          <p:cNvSpPr txBox="1"/>
          <p:nvPr/>
        </p:nvSpPr>
        <p:spPr>
          <a:xfrm>
            <a:off x="971600" y="1772817"/>
            <a:ext cx="7128792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PDM egy tervezés-központú menedzsment rendszer, ami a már meglévő terméktervezési- és fejlesztési folyamatok hatékonyságát képes növelni a termék adatainak megfelelően strukturált kezelésével.</a:t>
            </a: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D87EE72B-7DCB-416E-AEB6-5559D8E42A01}"/>
              </a:ext>
            </a:extLst>
          </p:cNvPr>
          <p:cNvSpPr txBox="1"/>
          <p:nvPr/>
        </p:nvSpPr>
        <p:spPr>
          <a:xfrm>
            <a:off x="1475656" y="2974019"/>
            <a:ext cx="6336704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chemeClr val="tx1"/>
                </a:solidFill>
              </a:rPr>
              <a:t>A PLM egy stratégiai, folyamatközpontú rendszer, ami PDM-</a:t>
            </a:r>
            <a:r>
              <a:rPr lang="hu-HU" sz="1600" dirty="0" err="1">
                <a:solidFill>
                  <a:schemeClr val="tx1"/>
                </a:solidFill>
              </a:rPr>
              <a:t>et</a:t>
            </a:r>
            <a:r>
              <a:rPr lang="hu-HU" sz="1600" dirty="0">
                <a:solidFill>
                  <a:schemeClr val="tx1"/>
                </a:solidFill>
              </a:rPr>
              <a:t> és más technológiákat alkalmaz a termék teljes életciklusának kezelésére.</a:t>
            </a:r>
          </a:p>
        </p:txBody>
      </p:sp>
    </p:spTree>
    <p:extLst>
      <p:ext uri="{BB962C8B-B14F-4D97-AF65-F5344CB8AC3E}">
        <p14:creationId xmlns:p14="http://schemas.microsoft.com/office/powerpoint/2010/main" val="36455764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8830A8C-8D29-4B57-B610-923323CF9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Pdm</a:t>
            </a:r>
            <a:r>
              <a:rPr lang="hu-HU" dirty="0"/>
              <a:t> és </a:t>
            </a:r>
            <a:r>
              <a:rPr lang="hu-HU" dirty="0" err="1"/>
              <a:t>plm</a:t>
            </a:r>
            <a:r>
              <a:rPr lang="hu-HU" dirty="0"/>
              <a:t> rendszerek</a:t>
            </a:r>
          </a:p>
        </p:txBody>
      </p:sp>
      <p:pic>
        <p:nvPicPr>
          <p:cNvPr id="4" name="Tartalom helye 3">
            <a:extLst>
              <a:ext uri="{FF2B5EF4-FFF2-40B4-BE49-F238E27FC236}">
                <a16:creationId xmlns:a16="http://schemas.microsoft.com/office/drawing/2014/main" id="{7E6EF793-96DA-4906-8CF2-AB617AA7529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541" y="1600200"/>
            <a:ext cx="4758917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39503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A9B92F1-19A2-4DDD-801E-FD3001B8D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rendszerkiválasztás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903A29F-7473-4677-ADF9-F8FC604BD1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Egy termékfejlesztéssel és termékgyártással foglalkozó vállalat esetében általánosan azt a kérdést célszerű először tisztázni, hogy mi a minimum követelmény, amit az alkalmazott rendszernek teljesítenie kell.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Kiválasztás fő szempontjai lehetnek pl.:</a:t>
            </a:r>
          </a:p>
          <a:p>
            <a:pPr algn="just">
              <a:buFontTx/>
              <a:buChar char="-"/>
            </a:pPr>
            <a:r>
              <a:rPr lang="hu-HU" sz="1600" dirty="0"/>
              <a:t>a cég árbevétele</a:t>
            </a:r>
          </a:p>
          <a:p>
            <a:pPr algn="just">
              <a:buFontTx/>
              <a:buChar char="-"/>
            </a:pPr>
            <a:r>
              <a:rPr lang="hu-HU" sz="1600" dirty="0"/>
              <a:t>alkalmazottainak száma</a:t>
            </a:r>
          </a:p>
          <a:p>
            <a:pPr algn="just">
              <a:buFontTx/>
              <a:buChar char="-"/>
            </a:pPr>
            <a:r>
              <a:rPr lang="hu-HU" sz="1600" dirty="0"/>
              <a:t>CAD felhasználók száma</a:t>
            </a:r>
          </a:p>
          <a:p>
            <a:pPr algn="just">
              <a:buFontTx/>
              <a:buChar char="-"/>
            </a:pPr>
            <a:r>
              <a:rPr lang="hu-HU" sz="1600" dirty="0"/>
              <a:t>termékadatokkal, PLM adatokkal dolgozók száma </a:t>
            </a:r>
          </a:p>
          <a:p>
            <a:pPr algn="just">
              <a:buFontTx/>
              <a:buChar char="-"/>
            </a:pPr>
            <a:r>
              <a:rPr lang="hu-HU" sz="1600" dirty="0"/>
              <a:t>cég mérete</a:t>
            </a:r>
          </a:p>
          <a:p>
            <a:pPr algn="just">
              <a:buFontTx/>
              <a:buChar char="-"/>
            </a:pPr>
            <a:r>
              <a:rPr lang="hu-HU" sz="1600" dirty="0"/>
              <a:t>a cég hatékonyan használja-e a </a:t>
            </a:r>
            <a:r>
              <a:rPr lang="hu-HU" sz="1600" dirty="0" err="1"/>
              <a:t>termékadatokat</a:t>
            </a:r>
            <a:r>
              <a:rPr lang="hu-HU" sz="1600" dirty="0"/>
              <a:t> és a korábban rendelkezésre álló rendszereket</a:t>
            </a:r>
          </a:p>
          <a:p>
            <a:pPr algn="just">
              <a:buFontTx/>
              <a:buChar char="-"/>
            </a:pPr>
            <a:r>
              <a:rPr lang="hu-HU" sz="1600" dirty="0"/>
              <a:t>automatizálási folyamatokkal esetleg egyszerűsödhetnek-e a folyamatok és a kezelendő adatok</a:t>
            </a:r>
          </a:p>
          <a:p>
            <a:pPr algn="just">
              <a:buFontTx/>
              <a:buChar char="-"/>
            </a:pPr>
            <a:endParaRPr lang="hu-HU" sz="1600" dirty="0"/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0230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endParaRPr lang="hu-HU" b="1" dirty="0"/>
          </a:p>
          <a:p>
            <a:pPr marL="0" indent="0" algn="ctr">
              <a:buNone/>
            </a:pPr>
            <a:r>
              <a:rPr lang="hu-HU" dirty="0"/>
              <a:t>Elérhető képzések PLM témakörben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https://kepezz.hu/VideoLibraryArticle/Details/29</a:t>
            </a:r>
            <a:r>
              <a:rPr lang="hu-HU" sz="1600" dirty="0"/>
              <a:t>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35ABC3F-95BC-4DB9-B9F7-CCDAF5970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Elérhető képzések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A510DC5-D585-4A1C-80C5-63F77C70F6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PLM alapvetően főként a mérnöki területen releváns, azon belül is legerősebben a termékekkel foglalkozó mérnöki ágakban</a:t>
            </a:r>
          </a:p>
          <a:p>
            <a:pPr>
              <a:buFontTx/>
              <a:buChar char="-"/>
            </a:pPr>
            <a:r>
              <a:rPr lang="hu-HU" sz="1600" dirty="0"/>
              <a:t>egyetemi szinten a gépészmérnöki, ipari gép- és terméktervezői, járműmérnöki, villamosmérnöki, mechatronikai mérnöki, műszaki menedzseri, vegyészmérnöki alap- és mesterképzés tantervében kerülhet említésre</a:t>
            </a:r>
          </a:p>
          <a:p>
            <a:pPr>
              <a:buFontTx/>
              <a:buChar char="-"/>
            </a:pPr>
            <a:r>
              <a:rPr lang="hu-HU" sz="1600" dirty="0"/>
              <a:t>a mai Országos Képzési Jegyzék (OKJ) kínálatban nem szerepel PLM-re irányuló képzés</a:t>
            </a:r>
          </a:p>
          <a:p>
            <a:pPr>
              <a:buFontTx/>
              <a:buChar char="-"/>
            </a:pPr>
            <a:r>
              <a:rPr lang="hu-HU" sz="1600" dirty="0"/>
              <a:t>az OKJ képzéseket és a szakképzéseket a 150/2012 kormányrendelet, a 12/2020 kormányrendelet és a 2019. évi LXXX. törvény szabályozza. A szakmajegyzéket a 12/2020. évi kormányrendelet 1. számú melléklete tartalmazza. A vonatkozó törvények 2020. év során változtak</a:t>
            </a:r>
          </a:p>
          <a:p>
            <a:pPr>
              <a:buFontTx/>
              <a:buChar char="-"/>
            </a:pPr>
            <a:r>
              <a:rPr lang="hu-HU" sz="1600" dirty="0"/>
              <a:t>a képzések fő úttörői az egyes PLM rendszer fejlesztők és forgalmazók, melyek saját, specifikus képzéseket tesznek elérhetővé a PLM rendszereket és a konkrét </a:t>
            </a:r>
            <a:r>
              <a:rPr lang="hu-HU" sz="1600" dirty="0" err="1"/>
              <a:t>szoftvereiket</a:t>
            </a:r>
            <a:r>
              <a:rPr lang="hu-HU" sz="1600" dirty="0"/>
              <a:t> megismerni vágyók, használók számára</a:t>
            </a:r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2000" dirty="0"/>
          </a:p>
          <a:p>
            <a:pPr marL="0" indent="0">
              <a:buNone/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12423856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7A5EDE2-8029-4933-A5F1-575BA198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Képzések felépítése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BCB8FB0-E045-4C2A-ADBB-4B29270517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különböző képzést szervező vállalatok eltérő hosszúságú és tematikájú oktatásokat tartanak</a:t>
            </a:r>
          </a:p>
          <a:p>
            <a:pPr>
              <a:buFontTx/>
              <a:buChar char="-"/>
            </a:pPr>
            <a:r>
              <a:rPr lang="hu-HU" sz="1600" dirty="0"/>
              <a:t>a PLM rendszerek használata erősen függ az iparágtól, sőt adott esetben konkrét feladatokonként is eltérhet</a:t>
            </a:r>
          </a:p>
          <a:p>
            <a:pPr>
              <a:buFontTx/>
              <a:buChar char="-"/>
            </a:pPr>
            <a:r>
              <a:rPr lang="hu-HU" sz="1600" dirty="0"/>
              <a:t> az adott képzés célközönsége nagyban meghatározza a tanfolyam menetét</a:t>
            </a:r>
          </a:p>
          <a:p>
            <a:pPr>
              <a:buFontTx/>
              <a:buChar char="-"/>
            </a:pPr>
            <a:r>
              <a:rPr lang="hu-HU" sz="1600" dirty="0"/>
              <a:t>a PLM képzés jellemzően egy cég igényei szerint összeállított tanfolyam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képzések általánosan az alábbi modulokra oszthatók: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PLM alapok: definíció, PLM rendszerek célja, típusai, alapfogalmak ismertetése</a:t>
            </a:r>
          </a:p>
          <a:p>
            <a:pPr>
              <a:buFontTx/>
              <a:buChar char="-"/>
            </a:pPr>
            <a:r>
              <a:rPr lang="hu-HU" sz="1600" dirty="0"/>
              <a:t>PLM alkalmazása: különböző típusok alkalmazási területei, jelentősége a vállalatok életében, gyakran alkalmazott rendszerek és példák</a:t>
            </a:r>
          </a:p>
          <a:p>
            <a:pPr>
              <a:buFontTx/>
              <a:buChar char="-"/>
            </a:pPr>
            <a:r>
              <a:rPr lang="hu-HU" sz="1600" dirty="0"/>
              <a:t>PLM bevezetése: bevezetéshez szükséges kompetenciák és erőforrások ismertetése, kiválasztás szempontjai</a:t>
            </a:r>
          </a:p>
          <a:p>
            <a:pPr>
              <a:buFontTx/>
              <a:buChar char="-"/>
            </a:pPr>
            <a:r>
              <a:rPr lang="hu-HU" sz="1600" dirty="0"/>
              <a:t>PLM a gyakorlatban: Konkrét PLM szoftver/rendszer használata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8420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2531359-100F-4D1E-ACC3-5568243B9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B53E9F7-B282-429C-A138-09D5ED36CA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76DFADAA-4B43-4178-AF53-533B1E287EB6}"/>
              </a:ext>
            </a:extLst>
          </p:cNvPr>
          <p:cNvSpPr txBox="1"/>
          <p:nvPr/>
        </p:nvSpPr>
        <p:spPr>
          <a:xfrm>
            <a:off x="971600" y="1844825"/>
            <a:ext cx="6984776" cy="110799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PLM rendszerekről szóló képzésekre vonatkozóan nincsenek jogszabályi előírások. Ennek következtében a képzés hosszát, témaköreit, tematikáját, elméleti és gyakorlati részének elosztását és az elvégzett gyakorlatokat a képzést szervező határozza meg</a:t>
            </a:r>
            <a:r>
              <a:rPr lang="hu-HU" dirty="0"/>
              <a:t>. 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5E376739-7BD3-499F-81B7-045B8BEE77CF}"/>
              </a:ext>
            </a:extLst>
          </p:cNvPr>
          <p:cNvSpPr txBox="1"/>
          <p:nvPr/>
        </p:nvSpPr>
        <p:spPr>
          <a:xfrm>
            <a:off x="1331640" y="4149081"/>
            <a:ext cx="6120680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képzések után kiadott tanúsítvány semmilyen bürokráciai jelentőséggel nem bír, törvényileg engedélyezett feladatkört nem bővít.</a:t>
            </a:r>
          </a:p>
        </p:txBody>
      </p:sp>
    </p:spTree>
    <p:extLst>
      <p:ext uri="{BB962C8B-B14F-4D97-AF65-F5344CB8AC3E}">
        <p14:creationId xmlns:p14="http://schemas.microsoft.com/office/powerpoint/2010/main" val="34259480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>
            <a:extLst>
              <a:ext uri="{FF2B5EF4-FFF2-40B4-BE49-F238E27FC236}">
                <a16:creationId xmlns:a16="http://schemas.microsoft.com/office/drawing/2014/main" id="{AFFADF7B-5EC1-41FE-A9D6-50001699C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/>
              <a:t>V</a:t>
            </a:r>
            <a:r>
              <a:rPr lang="hu-HU" dirty="0"/>
              <a:t>. 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Versenyelőnyök, versenyhátrányok</a:t>
            </a:r>
          </a:p>
          <a:p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https://kepezz.hu/VideoLibraryArticle/Details/29</a:t>
            </a:r>
            <a:r>
              <a:rPr lang="hu-HU" sz="1600" dirty="0"/>
              <a:t> (regisztráció után)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1332630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F985E00-9ED6-445E-A61E-7B88727F7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868427" cy="936104"/>
          </a:xfrm>
        </p:spPr>
        <p:txBody>
          <a:bodyPr>
            <a:normAutofit/>
          </a:bodyPr>
          <a:lstStyle/>
          <a:p>
            <a:r>
              <a:rPr lang="hu-HU" dirty="0"/>
              <a:t>A képzéssel szerezhető versenyelőnyök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10BD30B-BBD3-4026-9B65-3C7F71BF86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megfelelő PLM rendszer alkalmazása</a:t>
            </a:r>
          </a:p>
          <a:p>
            <a:pPr>
              <a:buFontTx/>
              <a:buChar char="-"/>
            </a:pPr>
            <a:r>
              <a:rPr lang="hu-HU" sz="1600" dirty="0"/>
              <a:t>PLM rendszer gazdaságos használata</a:t>
            </a:r>
          </a:p>
          <a:p>
            <a:pPr>
              <a:buFontTx/>
              <a:buChar char="-"/>
            </a:pPr>
            <a:r>
              <a:rPr lang="hu-HU" sz="1600" dirty="0"/>
              <a:t>adatvesztés elkerülése</a:t>
            </a:r>
          </a:p>
          <a:p>
            <a:pPr>
              <a:buFontTx/>
              <a:buChar char="-"/>
            </a:pPr>
            <a:r>
              <a:rPr lang="hu-HU" sz="1600" dirty="0"/>
              <a:t>könnyebb alkalmazkodás az emberi erőforrás fluktuációhoz</a:t>
            </a:r>
          </a:p>
          <a:p>
            <a:pPr>
              <a:buFontTx/>
              <a:buChar char="-"/>
            </a:pPr>
            <a:r>
              <a:rPr lang="hu-HU" sz="1600" dirty="0"/>
              <a:t>humán erőforrás költségének csökkenése</a:t>
            </a:r>
          </a:p>
          <a:p>
            <a:pPr>
              <a:buFontTx/>
              <a:buChar char="-"/>
            </a:pPr>
            <a:r>
              <a:rPr lang="hu-HU" sz="1600" dirty="0"/>
              <a:t>váratlan helyzetekre való gyorsabb és könnyebb reagálás</a:t>
            </a:r>
          </a:p>
          <a:p>
            <a:pPr>
              <a:buFontTx/>
              <a:buChar char="-"/>
            </a:pPr>
            <a:r>
              <a:rPr lang="hu-HU" sz="1600" dirty="0"/>
              <a:t>működési költség csökkenése </a:t>
            </a:r>
          </a:p>
          <a:p>
            <a:pPr>
              <a:buFontTx/>
              <a:buChar char="-"/>
            </a:pPr>
            <a:r>
              <a:rPr lang="hu-HU" sz="1600" dirty="0"/>
              <a:t>csökkenő környezetterhelés és szennyezés </a:t>
            </a:r>
          </a:p>
          <a:p>
            <a:pPr>
              <a:buFontTx/>
              <a:buChar char="-"/>
            </a:pPr>
            <a:r>
              <a:rPr lang="hu-HU" sz="1600" dirty="0"/>
              <a:t>szisztematikus fejlődés érhető el</a:t>
            </a:r>
          </a:p>
          <a:p>
            <a:pPr>
              <a:buFontTx/>
              <a:buChar char="-"/>
            </a:pPr>
            <a:r>
              <a:rPr lang="hu-HU" sz="1600" dirty="0"/>
              <a:t>a termékek folyamatos fejlesztése és megfelelő verziókövetés</a:t>
            </a:r>
          </a:p>
          <a:p>
            <a:pPr>
              <a:buFontTx/>
              <a:buChar char="-"/>
            </a:pPr>
            <a:r>
              <a:rPr lang="hu-HU" sz="1600" dirty="0"/>
              <a:t>könnyebben vonható be külső beszállító</a:t>
            </a:r>
          </a:p>
          <a:p>
            <a:pPr>
              <a:buFontTx/>
              <a:buChar char="-"/>
            </a:pPr>
            <a:r>
              <a:rPr lang="hu-HU" sz="1600" dirty="0"/>
              <a:t>munkafeltételek javulása </a:t>
            </a:r>
          </a:p>
          <a:p>
            <a:pPr>
              <a:buFontTx/>
              <a:buChar char="-"/>
            </a:pPr>
            <a:r>
              <a:rPr lang="hu-HU" sz="1600" dirty="0"/>
              <a:t>a teljes életciklus tárgyalva lehet még a fejlesztés elején, ezáltal jobb, piacképesebb termékek létrehozása</a:t>
            </a:r>
          </a:p>
          <a:p>
            <a:pPr marL="0" indent="0">
              <a:buNone/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21313955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53EEC6A-0EAB-4866-B6B2-D1AAC9107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 képzés elmaradásából származó versenyhátrány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AED06AC-DC24-49DA-BB1C-56AFDE6847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600" dirty="0"/>
              <a:t>még ha rendelkezésre is áll a megfelelő PLM rendszer, a szükséges tudás nélkül nem használható ki hatékonyan</a:t>
            </a:r>
          </a:p>
          <a:p>
            <a:pPr>
              <a:buFontTx/>
              <a:buChar char="-"/>
            </a:pPr>
            <a:r>
              <a:rPr lang="hu-HU" sz="1600" dirty="0"/>
              <a:t>nem megfelelő rendszer alkalmazása</a:t>
            </a:r>
          </a:p>
          <a:p>
            <a:pPr>
              <a:buFontTx/>
              <a:buChar char="-"/>
            </a:pPr>
            <a:r>
              <a:rPr lang="hu-HU" sz="1600" dirty="0"/>
              <a:t>adatvesztés, az adatok struktúrájának hiánya</a:t>
            </a:r>
          </a:p>
          <a:p>
            <a:pPr>
              <a:buFontTx/>
              <a:buChar char="-"/>
            </a:pPr>
            <a:r>
              <a:rPr lang="hu-HU" sz="1600" dirty="0"/>
              <a:t>nehéz, lassú alkalmazkodás az emberi erőforrás fluktuációhoz</a:t>
            </a:r>
          </a:p>
          <a:p>
            <a:pPr>
              <a:buFontTx/>
              <a:buChar char="-"/>
            </a:pPr>
            <a:r>
              <a:rPr lang="hu-HU" sz="1600" dirty="0"/>
              <a:t>versenytársakhoz képest magasabb humán erőforrás költségek</a:t>
            </a:r>
          </a:p>
          <a:p>
            <a:pPr>
              <a:buFontTx/>
              <a:buChar char="-"/>
            </a:pPr>
            <a:r>
              <a:rPr lang="hu-HU" sz="1600" dirty="0"/>
              <a:t>váratlan helyzetekre való lassú reagálás</a:t>
            </a:r>
          </a:p>
          <a:p>
            <a:pPr>
              <a:buFontTx/>
              <a:buChar char="-"/>
            </a:pPr>
            <a:r>
              <a:rPr lang="hu-HU" sz="1600" dirty="0"/>
              <a:t>magas működési költség</a:t>
            </a:r>
          </a:p>
          <a:p>
            <a:pPr>
              <a:buFontTx/>
              <a:buChar char="-"/>
            </a:pPr>
            <a:r>
              <a:rPr lang="hu-HU" sz="1600" dirty="0"/>
              <a:t>környezetterhelés, környezetszennyezés, és az erősödő környezetvédelmi előírások betartásával kapcsolatos nehézségek</a:t>
            </a:r>
          </a:p>
          <a:p>
            <a:pPr>
              <a:buFontTx/>
              <a:buChar char="-"/>
            </a:pPr>
            <a:r>
              <a:rPr lang="hu-HU" sz="1600" dirty="0"/>
              <a:t>nem jól szervezett, átláthatatlan működés és tervezetlen gyártás </a:t>
            </a:r>
          </a:p>
          <a:p>
            <a:pPr>
              <a:buFontTx/>
              <a:buChar char="-"/>
            </a:pPr>
            <a:r>
              <a:rPr lang="hu-HU" sz="1600" dirty="0"/>
              <a:t>különböző verziók követésének nehézségei</a:t>
            </a:r>
          </a:p>
          <a:p>
            <a:pPr>
              <a:buFontTx/>
              <a:buChar char="-"/>
            </a:pPr>
            <a:r>
              <a:rPr lang="hu-HU" sz="1600" dirty="0"/>
              <a:t>nehezebb együttműködés külső partnerekkel, akik nem ismerik a vállalat „egyedi” működési elvét, folyamatait</a:t>
            </a:r>
          </a:p>
          <a:p>
            <a:pPr>
              <a:buFontTx/>
              <a:buChar char="-"/>
            </a:pPr>
            <a:r>
              <a:rPr lang="hu-HU" sz="1600" dirty="0"/>
              <a:t>munkafeltételek romlása, versenytársakhoz képesti versenyhátrány a munkaerőpiacon</a:t>
            </a:r>
          </a:p>
        </p:txBody>
      </p:sp>
    </p:spTree>
    <p:extLst>
      <p:ext uri="{BB962C8B-B14F-4D97-AF65-F5344CB8AC3E}">
        <p14:creationId xmlns:p14="http://schemas.microsoft.com/office/powerpoint/2010/main" val="3590729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>
            <a:extLst>
              <a:ext uri="{FF2B5EF4-FFF2-40B4-BE49-F238E27FC236}">
                <a16:creationId xmlns:a16="http://schemas.microsoft.com/office/drawing/2014/main" id="{06E5790B-F460-4683-98B9-DACB564810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/>
              <a:t>VI. </a:t>
            </a:r>
          </a:p>
          <a:p>
            <a:endParaRPr lang="hu-HU" b="1" dirty="0"/>
          </a:p>
          <a:p>
            <a:pPr marL="0" indent="0" algn="ctr">
              <a:buNone/>
            </a:pPr>
            <a:r>
              <a:rPr lang="hu-HU" dirty="0"/>
              <a:t>Összefoglalás</a:t>
            </a:r>
          </a:p>
          <a:p>
            <a:endParaRPr lang="hu-HU" b="1" dirty="0"/>
          </a:p>
          <a:p>
            <a:endParaRPr lang="hu-HU" sz="1500" b="1" dirty="0"/>
          </a:p>
          <a:p>
            <a:pPr marL="0" indent="0">
              <a:buNone/>
            </a:pPr>
            <a:endParaRPr lang="hu-HU" sz="1500" b="1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https://kepezz.hu/VideoLibraryArticle/Details/29</a:t>
            </a:r>
            <a:r>
              <a:rPr lang="hu-HU" sz="1800" dirty="0"/>
              <a:t> (regisztráció után)</a:t>
            </a:r>
          </a:p>
          <a:p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21845603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23C12CB-F714-4330-A65E-DB7711C3A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B2DFC5C-A691-44AF-B065-EDD3EA58E741}"/>
              </a:ext>
            </a:extLst>
          </p:cNvPr>
          <p:cNvSpPr>
            <a:spLocks noGrp="1"/>
          </p:cNvSpPr>
          <p:nvPr>
            <p:ph idx="1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dirty="0"/>
              <a:t>A PLM rendszerek használatának terjedése jelentős, a nemzetközi PLM piac egyértelműen folyamatos fellendülést mutat.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 magyarországi iparban kulcsfontosságú szerepe lehet azoknak a megoldásoknak, amelyek javítják a piaci várakozásokat illetve a beruházási hajlamot, és ezen keresztül elősegítik a növekedést a szektorban. </a:t>
            </a:r>
          </a:p>
          <a:p>
            <a:pPr marL="0" indent="0" algn="just">
              <a:buNone/>
            </a:pPr>
            <a:r>
              <a:rPr lang="hu-HU" sz="1600" dirty="0"/>
              <a:t>Nemzetközi és hazai tapasztalatok alapján is bizonyított, hogy a teljes körű termékéletciklus menedzsment (</a:t>
            </a:r>
            <a:r>
              <a:rPr lang="hu-HU" sz="1600" dirty="0" err="1"/>
              <a:t>Product</a:t>
            </a:r>
            <a:r>
              <a:rPr lang="hu-HU" sz="1600" dirty="0"/>
              <a:t> </a:t>
            </a:r>
            <a:r>
              <a:rPr lang="hu-HU" sz="1600" dirty="0" err="1"/>
              <a:t>Lifecycle</a:t>
            </a:r>
            <a:r>
              <a:rPr lang="hu-HU" sz="1600" dirty="0"/>
              <a:t> Management - PLM) elterjedése jelenti az egyik kiutat egy esetlegesen stagnáló vagy romló gazdasági helyzetből, amely hosszú távon biztosíthatja a fejlődést a magyar ipar számára is.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Az rohamos fejlődést és teljes termékéletciklus követését segítő rendszerek alkalmazására való igényt a növekvő komplexitás és a változó gazdasági körülmények is elősegítik, de emellett a piaci elvárások változása és az innováció iránti növekvő igény is gyorsíthatják az elterjedést.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200" dirty="0"/>
          </a:p>
          <a:p>
            <a:pPr marL="0" indent="0">
              <a:buNone/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6033966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</TotalTime>
  <Words>2864</Words>
  <Application>Microsoft Office PowerPoint</Application>
  <PresentationFormat>Diavetítés a képernyőre (4:3 oldalarány)</PresentationFormat>
  <Paragraphs>368</Paragraphs>
  <Slides>40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40</vt:i4>
      </vt:variant>
    </vt:vector>
  </HeadingPairs>
  <TitlesOfParts>
    <vt:vector size="43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PLM termékciklus-menedzsment     2021</vt:lpstr>
      <vt:lpstr>PowerPoint-bemutató</vt:lpstr>
      <vt:lpstr>A téma bemutatása</vt:lpstr>
      <vt:lpstr>Plm kialakulása</vt:lpstr>
      <vt:lpstr>Termékfejlesztési feladat általánosan</vt:lpstr>
      <vt:lpstr>A plm területei</vt:lpstr>
      <vt:lpstr>PowerPoint-bemutató</vt:lpstr>
      <vt:lpstr>alapfogalmak</vt:lpstr>
      <vt:lpstr>adatmodellek</vt:lpstr>
      <vt:lpstr>adatmodellek</vt:lpstr>
      <vt:lpstr>Adatbázis kezelő rendszerek</vt:lpstr>
      <vt:lpstr>Adatbázis kezelő rendszerek</vt:lpstr>
      <vt:lpstr>Adatbázis kezelő rendszerek</vt:lpstr>
      <vt:lpstr>PowerPoint-bemutató</vt:lpstr>
      <vt:lpstr>Pdm rendszerek</vt:lpstr>
      <vt:lpstr>Pdm rendszerek</vt:lpstr>
      <vt:lpstr>Pdm rendszerek</vt:lpstr>
      <vt:lpstr>Pdm rendszerek</vt:lpstr>
      <vt:lpstr>Plm rendszerek</vt:lpstr>
      <vt:lpstr>Plm rendszer struktúrája</vt:lpstr>
      <vt:lpstr>Plm rendszerek funkciói</vt:lpstr>
      <vt:lpstr>Plm rendszer funkciói</vt:lpstr>
      <vt:lpstr>Plm rendszer funkciói</vt:lpstr>
      <vt:lpstr>Plm Alkalmazásának előnyei </vt:lpstr>
      <vt:lpstr>Plm alkalmazásának előnyei</vt:lpstr>
      <vt:lpstr>Plm alkalmazásának hátrányai</vt:lpstr>
      <vt:lpstr>Pdm és plm rendszerek</vt:lpstr>
      <vt:lpstr>Pdm és plm rendszerek</vt:lpstr>
      <vt:lpstr>rendszerkiválasztás</vt:lpstr>
      <vt:lpstr>PowerPoint-bemutató</vt:lpstr>
      <vt:lpstr>Elérhető képzések</vt:lpstr>
      <vt:lpstr>Képzések felépítése</vt:lpstr>
      <vt:lpstr>Jogszabályi előírások</vt:lpstr>
      <vt:lpstr>PowerPoint-bemutató</vt:lpstr>
      <vt:lpstr>A képzéssel szerezhető versenyelőnyök</vt:lpstr>
      <vt:lpstr>A képzés elmaradásából származó versenyhátrány</vt:lpstr>
      <vt:lpstr>PowerPoint-bemutató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764</cp:revision>
  <cp:lastPrinted>2019-09-17T07:24:41Z</cp:lastPrinted>
  <dcterms:created xsi:type="dcterms:W3CDTF">2014-03-03T11:13:53Z</dcterms:created>
  <dcterms:modified xsi:type="dcterms:W3CDTF">2021-04-20T11:05:54Z</dcterms:modified>
</cp:coreProperties>
</file>