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41"/>
  </p:notesMasterIdLst>
  <p:sldIdLst>
    <p:sldId id="256" r:id="rId2"/>
    <p:sldId id="297" r:id="rId3"/>
    <p:sldId id="264" r:id="rId4"/>
    <p:sldId id="303" r:id="rId5"/>
    <p:sldId id="393" r:id="rId6"/>
    <p:sldId id="265" r:id="rId7"/>
    <p:sldId id="330" r:id="rId8"/>
    <p:sldId id="394" r:id="rId9"/>
    <p:sldId id="395" r:id="rId10"/>
    <p:sldId id="269" r:id="rId11"/>
    <p:sldId id="360" r:id="rId12"/>
    <p:sldId id="396" r:id="rId13"/>
    <p:sldId id="397" r:id="rId14"/>
    <p:sldId id="398" r:id="rId15"/>
    <p:sldId id="399" r:id="rId16"/>
    <p:sldId id="296" r:id="rId17"/>
    <p:sldId id="340" r:id="rId18"/>
    <p:sldId id="400" r:id="rId19"/>
    <p:sldId id="401" r:id="rId20"/>
    <p:sldId id="344" r:id="rId21"/>
    <p:sldId id="345" r:id="rId22"/>
    <p:sldId id="402" r:id="rId23"/>
    <p:sldId id="403" r:id="rId24"/>
    <p:sldId id="404" r:id="rId25"/>
    <p:sldId id="405" r:id="rId26"/>
    <p:sldId id="349" r:id="rId27"/>
    <p:sldId id="406" r:id="rId28"/>
    <p:sldId id="407" r:id="rId29"/>
    <p:sldId id="408" r:id="rId30"/>
    <p:sldId id="409" r:id="rId31"/>
    <p:sldId id="410" r:id="rId32"/>
    <p:sldId id="411" r:id="rId33"/>
    <p:sldId id="412" r:id="rId34"/>
    <p:sldId id="413" r:id="rId35"/>
    <p:sldId id="414" r:id="rId36"/>
    <p:sldId id="415" r:id="rId37"/>
    <p:sldId id="416" r:id="rId38"/>
    <p:sldId id="417" r:id="rId39"/>
    <p:sldId id="258" r:id="rId40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0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0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0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0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0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0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0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Pneumatika 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284984"/>
            <a:ext cx="5400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Kiss Elek</a:t>
            </a:r>
          </a:p>
          <a:p>
            <a:pPr algn="ctr"/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</a:p>
          <a:p>
            <a:pPr marL="571500" indent="-571500">
              <a:buAutoNum type="romanUcPeriod"/>
            </a:pPr>
            <a:endParaRPr lang="hu-HU" dirty="0"/>
          </a:p>
          <a:p>
            <a:pPr marL="0" indent="0" algn="ctr">
              <a:buNone/>
            </a:pPr>
            <a:r>
              <a:rPr lang="hu-HU" dirty="0"/>
              <a:t>Bevezetés, alapfogalmak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https://kepezz.hu/VideoLibraryArticle/Details/30</a:t>
            </a:r>
            <a:r>
              <a:rPr lang="hu-HU" sz="1500" dirty="0"/>
              <a:t>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4FC924-8A82-445D-BD8E-C4617B8A2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alapfogalmak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D169DD8-AE58-4466-837F-8DA92B10E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971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pneumatika tárgyalása során két fontos fogalmat kell egymástól elkülöníteni: a pneumatikát, illetve pneumatikus rendszereket.</a:t>
            </a:r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Gyakorlati alkalmazhatóság és a pneumatikát napi szinten használó vállalkozások szempontjából főleg a pneumatikus rendszereknek van jelentősége.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771E1CBE-3E12-4D34-B6AD-FDDF9DD64DB3}"/>
              </a:ext>
            </a:extLst>
          </p:cNvPr>
          <p:cNvSpPr txBox="1"/>
          <p:nvPr/>
        </p:nvSpPr>
        <p:spPr>
          <a:xfrm>
            <a:off x="611560" y="2636912"/>
            <a:ext cx="770485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pneumatika a sűrített levegő hasznosítása mechanikai munka vagy vezérlés létrehozásának érdekében.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691B81A4-1D80-4EA6-A091-BF060FE9EBAE}"/>
              </a:ext>
            </a:extLst>
          </p:cNvPr>
          <p:cNvSpPr txBox="1"/>
          <p:nvPr/>
        </p:nvSpPr>
        <p:spPr>
          <a:xfrm>
            <a:off x="611560" y="3717032"/>
            <a:ext cx="7704856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pneumatikus rendszerek, olyan összetett rendszerek, melyek számos pneumatikus részegységet alkalmaznak olyan módon összekapcsolva, hogy azok használható egységet alkossanak. </a:t>
            </a:r>
          </a:p>
        </p:txBody>
      </p:sp>
    </p:spTree>
    <p:extLst>
      <p:ext uri="{BB962C8B-B14F-4D97-AF65-F5344CB8AC3E}">
        <p14:creationId xmlns:p14="http://schemas.microsoft.com/office/powerpoint/2010/main" val="62345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525F8C6-86A1-4918-9E27-BF63182D7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Pneumatikus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52494DE-6020-44C5-BB22-96EC620BEF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/>
              <a:t>Pneumatikus rendszerekkel az ipar számos területen találkozhatunk.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Gyakorlati alkalmazási példák: </a:t>
            </a:r>
          </a:p>
          <a:p>
            <a:pPr>
              <a:buFontTx/>
              <a:buChar char="-"/>
            </a:pPr>
            <a:r>
              <a:rPr lang="hu-HU" sz="1600" dirty="0"/>
              <a:t>élelmiszeripar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ipari automatizálás </a:t>
            </a:r>
            <a:r>
              <a:rPr lang="hu-HU" sz="1600" dirty="0"/>
              <a:t>(legfontosabb alkalmazási terület)</a:t>
            </a:r>
          </a:p>
          <a:p>
            <a:pPr>
              <a:buFontTx/>
              <a:buChar char="-"/>
            </a:pPr>
            <a:r>
              <a:rPr lang="hu-HU" sz="1600" dirty="0"/>
              <a:t>légfékek (vasút és teherautók)</a:t>
            </a:r>
          </a:p>
          <a:p>
            <a:pPr>
              <a:buFontTx/>
              <a:buChar char="-"/>
            </a:pPr>
            <a:r>
              <a:rPr lang="hu-HU" sz="1600" dirty="0"/>
              <a:t>autómosók</a:t>
            </a:r>
          </a:p>
          <a:p>
            <a:pPr>
              <a:buFontTx/>
              <a:buChar char="-"/>
            </a:pPr>
            <a:r>
              <a:rPr lang="hu-HU" sz="1600" dirty="0"/>
              <a:t>megmunkáló gépek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következő esetekben lehet szükség szakképzett, pneumatikus ismeretekkel rendelkező szakemberre egy vállalkozásnál: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vállalkozás automatizálni szeretné a folyamatait </a:t>
            </a:r>
          </a:p>
          <a:p>
            <a:pPr>
              <a:buFontTx/>
              <a:buChar char="-"/>
            </a:pPr>
            <a:r>
              <a:rPr lang="hu-HU" sz="1600" dirty="0"/>
              <a:t>a rendszer karbantartása és felügyelete miatt</a:t>
            </a:r>
          </a:p>
          <a:p>
            <a:pPr>
              <a:buFontTx/>
              <a:buChar char="-"/>
            </a:pPr>
            <a:r>
              <a:rPr lang="hu-HU" sz="1600" dirty="0"/>
              <a:t>ha a vállalkozás rendelkezik kiépített pneumatikus rendszerrel vagy tervezi a kiépítését</a:t>
            </a:r>
          </a:p>
          <a:p>
            <a:pPr>
              <a:buFontTx/>
              <a:buChar char="-"/>
            </a:pPr>
            <a:r>
              <a:rPr lang="hu-HU" sz="1600" dirty="0"/>
              <a:t>ha több pneumatikus működtetésű géppel, esetleg robottal rendelkezik a vállalkozás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900359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 A pneumatikus rendszer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https://kepezz.hu/VideoLibraryArticle/Details/30</a:t>
            </a:r>
            <a:r>
              <a:rPr lang="hu-HU" sz="1500" dirty="0"/>
              <a:t>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93D8F3-FAA9-4BEE-95C5-988B7D6BD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Alkalmazott szabványok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7A857EA-FCA9-437F-90A9-636EDD02F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412775"/>
            <a:ext cx="7848872" cy="468052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Az egyik, gyakorlati szempontból is fontos szabvány a </a:t>
            </a:r>
            <a:r>
              <a:rPr lang="hu-HU" sz="1600" dirty="0">
                <a:solidFill>
                  <a:srgbClr val="4B5E90"/>
                </a:solidFill>
              </a:rPr>
              <a:t>DIN ISO 1219</a:t>
            </a:r>
            <a:r>
              <a:rPr lang="hu-HU" sz="1600" dirty="0"/>
              <a:t>, ami az útszelepek egységes ábrázolását rögzíti.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 másik fontos szabvány, a </a:t>
            </a:r>
            <a:r>
              <a:rPr lang="hu-HU" sz="1600" dirty="0">
                <a:solidFill>
                  <a:srgbClr val="4B5E90"/>
                </a:solidFill>
              </a:rPr>
              <a:t>DIN ISO 8573-1:2011, </a:t>
            </a:r>
            <a:r>
              <a:rPr lang="hu-HU" sz="1600" dirty="0"/>
              <a:t>a sűrített levegő minőségével foglalkozik.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5E816E80-4C6D-47CA-9FB4-4847293B5EB0}"/>
              </a:ext>
            </a:extLst>
          </p:cNvPr>
          <p:cNvSpPr txBox="1"/>
          <p:nvPr/>
        </p:nvSpPr>
        <p:spPr>
          <a:xfrm>
            <a:off x="755576" y="1628800"/>
            <a:ext cx="7704856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pneumatika alkalmazása során a vállalkozásoknak minden esetben a vonatkozó szabványok betartásával kell eljárniuk. Mivel a vállalkozások jelentős része a pneumatikus rendszereket és a hozzá tartozó elemeket készen szerzik be, így a vásárolt termékek és rendszerek már megfelelnek a szabványoknak.</a:t>
            </a:r>
          </a:p>
        </p:txBody>
      </p:sp>
    </p:spTree>
    <p:extLst>
      <p:ext uri="{BB962C8B-B14F-4D97-AF65-F5344CB8AC3E}">
        <p14:creationId xmlns:p14="http://schemas.microsoft.com/office/powerpoint/2010/main" val="2870209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F567CB5-7B0A-4754-937E-839231751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Pneumatikus rendszerek alkalmazásának előnyei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64C753F-FF94-4F48-8B24-38DACF0422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/>
              <a:t>levegő, mint alapanyag gyakorlatilag végtelen mennyiségben rendelkezésre áll</a:t>
            </a:r>
          </a:p>
          <a:p>
            <a:pPr>
              <a:buFontTx/>
              <a:buChar char="-"/>
            </a:pPr>
            <a:r>
              <a:rPr lang="hu-HU" sz="1800" dirty="0"/>
              <a:t>környezetbarát technológiának számít</a:t>
            </a:r>
          </a:p>
          <a:p>
            <a:pPr>
              <a:buFontTx/>
              <a:buChar char="-"/>
            </a:pPr>
            <a:r>
              <a:rPr lang="hu-HU" sz="1800" dirty="0"/>
              <a:t>könnyű szállíthatóság csővezetékekben, akár nagy távolságokra is</a:t>
            </a:r>
          </a:p>
          <a:p>
            <a:pPr>
              <a:buFontTx/>
              <a:buChar char="-"/>
            </a:pPr>
            <a:r>
              <a:rPr lang="hu-HU" sz="1800" dirty="0"/>
              <a:t>magas a megbízhatósága és a tartóssága: kevésbé sérülékeny, mint például egy elektronikus rendszer</a:t>
            </a:r>
          </a:p>
          <a:p>
            <a:pPr>
              <a:buFontTx/>
              <a:buChar char="-"/>
            </a:pPr>
            <a:r>
              <a:rPr lang="hu-HU" sz="1800" dirty="0"/>
              <a:t>durva körülmények között is tartós és biztonságos, így a pneumatika nagyon széles skálán alkalmazható a bányászattól az élelmiszeriparig</a:t>
            </a:r>
          </a:p>
          <a:p>
            <a:pPr>
              <a:buFontTx/>
              <a:buChar char="-"/>
            </a:pPr>
            <a:r>
              <a:rPr lang="hu-HU" sz="1800" dirty="0"/>
              <a:t>alkalmazása biztonságos, nem gyúlékony, nem robbanásveszélyes, továbbá normál állapotban egészségre nem veszélyes. </a:t>
            </a:r>
          </a:p>
          <a:p>
            <a:pPr>
              <a:buFontTx/>
              <a:buChar char="-"/>
            </a:pPr>
            <a:r>
              <a:rPr lang="hu-HU" sz="1800" dirty="0"/>
              <a:t>túlterhelhető: A pneumatikus rendszer segítségével működő berendezések a meghibásodás veszélye nélkül túlterhelhetőek</a:t>
            </a:r>
          </a:p>
        </p:txBody>
      </p:sp>
    </p:spTree>
    <p:extLst>
      <p:ext uri="{BB962C8B-B14F-4D97-AF65-F5344CB8AC3E}">
        <p14:creationId xmlns:p14="http://schemas.microsoft.com/office/powerpoint/2010/main" val="3487021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757CC5B-4C43-4D33-B79F-ACC059BD8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Alkalmazásának hátrányai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E758607-3B5F-4ACB-A086-075B8B44BA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alacsony pontosság, ami miatt precíz pozicionálásra és helyzettartásra nem alkalmas</a:t>
            </a:r>
          </a:p>
          <a:p>
            <a:pPr>
              <a:buFontTx/>
              <a:buChar char="-"/>
            </a:pPr>
            <a:r>
              <a:rPr lang="hu-HU" sz="1800" dirty="0"/>
              <a:t>körültekintő előkészítést igényel a sűrített levegő előállítása, melynek során a szennyeződést és a nedvességet minden esetben el kell távolítani az alkalmazott levegőből</a:t>
            </a:r>
          </a:p>
          <a:p>
            <a:pPr>
              <a:buFontTx/>
              <a:buChar char="-"/>
            </a:pPr>
            <a:r>
              <a:rPr lang="hu-HU" sz="1800" dirty="0"/>
              <a:t>viszonylag hangos a kipufogás, azonban ezt a problémát az alkalmazott hangtompító elemekkel elfogható szinten lehet tartani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53FECD06-25CE-41AB-9455-CFC5DDA1CEF8}"/>
              </a:ext>
            </a:extLst>
          </p:cNvPr>
          <p:cNvSpPr txBox="1"/>
          <p:nvPr/>
        </p:nvSpPr>
        <p:spPr>
          <a:xfrm>
            <a:off x="755576" y="4581128"/>
            <a:ext cx="7632848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>
                <a:solidFill>
                  <a:srgbClr val="4B5E90"/>
                </a:solidFill>
              </a:rPr>
              <a:t>Bár a pneumatikus rendszer kiépítése költséghatékonyan megoldható, és a komponensek viszonylag olcsók, a rendszer üzemeltetése költségesnek mondható. Ennek oka, hogy a működéshez elengedhetetlen sűrített levegő előállításához szükséges kompresszor működtetése nagy áram felvétellel jár.</a:t>
            </a:r>
          </a:p>
        </p:txBody>
      </p:sp>
    </p:spTree>
    <p:extLst>
      <p:ext uri="{BB962C8B-B14F-4D97-AF65-F5344CB8AC3E}">
        <p14:creationId xmlns:p14="http://schemas.microsoft.com/office/powerpoint/2010/main" val="4212240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D2AE924-5D5F-47F9-9520-825435A952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607502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III.</a:t>
            </a:r>
          </a:p>
          <a:p>
            <a:endParaRPr lang="hu-HU" sz="4000" b="1" dirty="0"/>
          </a:p>
          <a:p>
            <a:pPr marL="0" indent="0" algn="ctr">
              <a:buNone/>
            </a:pPr>
            <a:r>
              <a:rPr lang="hu-HU" dirty="0"/>
              <a:t>A pneumatikus </a:t>
            </a:r>
            <a:r>
              <a:rPr lang="hu-HU" dirty="0" err="1"/>
              <a:t>rendzser</a:t>
            </a:r>
            <a:r>
              <a:rPr lang="hu-HU" dirty="0"/>
              <a:t> felépítése</a:t>
            </a:r>
          </a:p>
          <a:p>
            <a:pPr marL="0" indent="0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https://kepezz.hu/VideoLibraryArticle/Details/30</a:t>
            </a:r>
            <a:r>
              <a:rPr lang="hu-HU" sz="1500" dirty="0"/>
              <a:t>  (regisztráció után)</a:t>
            </a:r>
          </a:p>
          <a:p>
            <a:endParaRPr lang="hu-HU" sz="1500" b="1" dirty="0"/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712882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16689E1-E2F0-4146-923B-E7CA8E868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Felépítés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3B861E3C-817B-48A8-91DC-19D5935A03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/>
              <a:t>A pneumatikus rendszerek összetett rendszerek, számos részegységet kell tartalmazzanak, hogy az egyszerű, környezetünkben is megtalálható levegőből sűrített levegőt képezzenek, majd azzal munkát tudjanak végezni.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Ezek a részegységek legegyszerűbben működés szerint csoportosíthatók, a következők szerint: 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Levegőellátás: </a:t>
            </a:r>
            <a:r>
              <a:rPr lang="hu-HU" sz="1600" dirty="0"/>
              <a:t>ide sorolunk gyakorlatilag mindent, ami a sűrített levegő előállításához szükséges. Tipikus részegységei: kompresszor, légszárító, levegőelőkészítő egység. </a:t>
            </a: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Vezérlés: </a:t>
            </a:r>
            <a:r>
              <a:rPr lang="hu-HU" sz="1600" dirty="0"/>
              <a:t>ennek a fázisnak a feladat, hogy a sűrített levegő például a megfelelő logika mentén </a:t>
            </a:r>
            <a:r>
              <a:rPr lang="hu-HU" sz="1600" dirty="0" err="1"/>
              <a:t>működjön</a:t>
            </a:r>
            <a:r>
              <a:rPr lang="hu-HU" sz="1600" dirty="0"/>
              <a:t> vagy megfelelő mennyiségben jusson el a munkavégző egységekig. Ide főként a szelepeket sorolhatjuk. </a:t>
            </a: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Munkavégzés: </a:t>
            </a:r>
            <a:r>
              <a:rPr lang="hu-HU" sz="1600" dirty="0"/>
              <a:t>A konkrét munkavégzéshez szükséges részegységek halmaza. Ide tartoznak a különböző munkahengerek, illetve egyéb speciális eszközök felhasználási területtől függően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043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2A303FC-3015-4008-98D3-F4EAEDFFB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Sűrített levegő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D0EA453-8E01-4C6D-83BE-6241B587EB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Előállítás: </a:t>
            </a:r>
            <a:r>
              <a:rPr lang="hu-HU" sz="1600" dirty="0"/>
              <a:t>a sűrített levegő előállítására szolgáló berendezések a kompresszorok, más néven a légsűrítők, melyek a levegőt a kívánt nyomásra komprimálják.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Alapvetően a kompresszoroknak két típusát különböztetjük meg:</a:t>
            </a:r>
          </a:p>
          <a:p>
            <a:pPr>
              <a:buFontTx/>
              <a:buChar char="-"/>
            </a:pPr>
            <a:r>
              <a:rPr lang="hu-HU" sz="1600" dirty="0"/>
              <a:t>áramlásdinamika elvén működő kompresszorok</a:t>
            </a:r>
          </a:p>
          <a:p>
            <a:pPr>
              <a:buFontTx/>
              <a:buChar char="-"/>
            </a:pPr>
            <a:r>
              <a:rPr lang="hu-HU" sz="1600" dirty="0"/>
              <a:t>térfogat-kiszorítású kompresszorok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kompresszorok fontosabb jellemzői:</a:t>
            </a:r>
          </a:p>
          <a:p>
            <a:pPr>
              <a:buFontTx/>
              <a:buChar char="-"/>
            </a:pPr>
            <a:r>
              <a:rPr lang="hu-HU" sz="1600" dirty="0"/>
              <a:t>szállított levegő mennyisége (légszállítás)</a:t>
            </a:r>
          </a:p>
          <a:p>
            <a:pPr>
              <a:buFontTx/>
              <a:buChar char="-"/>
            </a:pPr>
            <a:r>
              <a:rPr lang="hu-HU" sz="1600" dirty="0"/>
              <a:t>üzemi nyomás</a:t>
            </a:r>
          </a:p>
          <a:p>
            <a:pPr>
              <a:buFontTx/>
              <a:buChar char="-"/>
            </a:pPr>
            <a:r>
              <a:rPr lang="hu-HU" sz="1600" dirty="0"/>
              <a:t>teljesítményfelvétel</a:t>
            </a:r>
          </a:p>
          <a:p>
            <a:pPr>
              <a:buFontTx/>
              <a:buChar char="-"/>
            </a:pPr>
            <a:r>
              <a:rPr lang="hu-HU" sz="1600" dirty="0"/>
              <a:t>működési elv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0B266C6E-7F42-449E-80B7-5C47AA7EC8E2}"/>
              </a:ext>
            </a:extLst>
          </p:cNvPr>
          <p:cNvSpPr txBox="1"/>
          <p:nvPr/>
        </p:nvSpPr>
        <p:spPr>
          <a:xfrm>
            <a:off x="611560" y="1772816"/>
            <a:ext cx="7776864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Sűrített levegőnek nevezzük az olyan nyomású levegőt, melynek nyomása az atmoszférikus nyomásnál magasabb. </a:t>
            </a:r>
            <a:r>
              <a:rPr lang="hu-HU" sz="1600" dirty="0">
                <a:solidFill>
                  <a:schemeClr val="tx1"/>
                </a:solidFill>
              </a:rPr>
              <a:t>A sűrített levegő legfontosabb felhasználási területe az ipari folyamatok, gépek működtetése és a </a:t>
            </a:r>
            <a:r>
              <a:rPr lang="hu-HU" sz="1600" dirty="0" err="1">
                <a:solidFill>
                  <a:schemeClr val="tx1"/>
                </a:solidFill>
              </a:rPr>
              <a:t>robotizáció</a:t>
            </a:r>
            <a:r>
              <a:rPr lang="hu-HU" sz="16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1301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BB0DDC3-DED4-4804-9D13-AF5FB9BE6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Sűrített levegő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DDB0935-BCA7-436E-81F5-832D386711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Kezelés: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az első levegőkezelési szakasz a bemeneti levegő szűrése</a:t>
            </a:r>
          </a:p>
          <a:p>
            <a:pPr>
              <a:buFontTx/>
              <a:buChar char="-"/>
            </a:pPr>
            <a:r>
              <a:rPr lang="hu-HU" sz="1600" dirty="0"/>
              <a:t>a másik fontos levegőkezelési szakasz a sűrített levegő szárítása a kompresszor után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szárításnak több lehetősége van: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 err="1"/>
              <a:t>hűtveszárítás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abszorpciós szárítás</a:t>
            </a:r>
          </a:p>
          <a:p>
            <a:pPr>
              <a:buFontTx/>
              <a:buChar char="-"/>
            </a:pPr>
            <a:r>
              <a:rPr lang="hu-HU" sz="1600" dirty="0"/>
              <a:t>adszorpciós szárítás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FD7E4ED4-BFD3-4681-9E98-BF8AC6FDA322}"/>
              </a:ext>
            </a:extLst>
          </p:cNvPr>
          <p:cNvSpPr txBox="1"/>
          <p:nvPr/>
        </p:nvSpPr>
        <p:spPr>
          <a:xfrm>
            <a:off x="539552" y="1988840"/>
            <a:ext cx="7992888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A sűrített levegőnek tisztának és száraznak kell lennie, hogy a pneumatikus rendszer kopását és a karbantartási intervallumát csökkenteni lehessen.</a:t>
            </a:r>
          </a:p>
        </p:txBody>
      </p:sp>
    </p:spTree>
    <p:extLst>
      <p:ext uri="{BB962C8B-B14F-4D97-AF65-F5344CB8AC3E}">
        <p14:creationId xmlns:p14="http://schemas.microsoft.com/office/powerpoint/2010/main" val="3395930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2A6C989-974C-447F-84CF-7554FDFEB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Vezérlők, szelepek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B20B19-186C-4095-9D5D-7F4512D1FE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Ezek a szelep lehetnek: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jeladók (nyomógombok, érzékelők)</a:t>
            </a:r>
          </a:p>
          <a:p>
            <a:pPr>
              <a:buFontTx/>
              <a:buChar char="-"/>
            </a:pPr>
            <a:r>
              <a:rPr lang="hu-HU" sz="1600" dirty="0"/>
              <a:t>levegőáramlás útjának beállítói, irányítói (útszelepek, logikai szelepek)</a:t>
            </a:r>
          </a:p>
          <a:p>
            <a:pPr>
              <a:buFontTx/>
              <a:buChar char="-"/>
            </a:pPr>
            <a:r>
              <a:rPr lang="hu-HU" sz="1600" dirty="0"/>
              <a:t>erősítők (útszelepek)</a:t>
            </a:r>
          </a:p>
          <a:p>
            <a:pPr>
              <a:buFontTx/>
              <a:buChar char="-"/>
            </a:pPr>
            <a:r>
              <a:rPr lang="hu-HU" sz="1600" dirty="0"/>
              <a:t>levegő nyomásának állítói</a:t>
            </a:r>
          </a:p>
          <a:p>
            <a:pPr>
              <a:buFontTx/>
              <a:buChar char="-"/>
            </a:pPr>
            <a:r>
              <a:rPr lang="hu-HU" sz="1600" dirty="0"/>
              <a:t>levegő térfogatának beállítói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FAE30DD4-5026-48A0-B869-96D62A14D870}"/>
              </a:ext>
            </a:extLst>
          </p:cNvPr>
          <p:cNvSpPr txBox="1"/>
          <p:nvPr/>
        </p:nvSpPr>
        <p:spPr>
          <a:xfrm>
            <a:off x="683568" y="1772816"/>
            <a:ext cx="756084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levegőelőállítás és a végrehajtó elemek között olyan elemek helyezkednek el, melyek több szempontból is szabályozni tudják a végrehajtó elemekhez jutó sűrített levegőt.</a:t>
            </a:r>
          </a:p>
        </p:txBody>
      </p:sp>
    </p:spTree>
    <p:extLst>
      <p:ext uri="{BB962C8B-B14F-4D97-AF65-F5344CB8AC3E}">
        <p14:creationId xmlns:p14="http://schemas.microsoft.com/office/powerpoint/2010/main" val="15296738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D3D9BB0-2AE5-4375-A064-54C2030B2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Végrehajtó elemek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D4B08C4-E913-449D-AA4A-5089C09660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végrehajtó elemeket a következő részcsoportokra tudjuk osztani: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lineáris mozgás megvalósítására alkalmas végrehajtó elemek, ami a gyakorlatban a munkahengereket jelenti</a:t>
            </a:r>
          </a:p>
          <a:p>
            <a:pPr>
              <a:buFontTx/>
              <a:buChar char="-"/>
            </a:pPr>
            <a:r>
              <a:rPr lang="hu-HU" sz="1600" dirty="0"/>
              <a:t>forgó mozgás megvalósítására alkalmas végrehajtó elemek, ami a gyakorlatban a légmotorokat és a forgóhengereket jelentik</a:t>
            </a:r>
          </a:p>
          <a:p>
            <a:pPr>
              <a:buFontTx/>
              <a:buChar char="-"/>
            </a:pPr>
            <a:r>
              <a:rPr lang="hu-HU" sz="1600" dirty="0"/>
              <a:t>speciális munkavégzők, melyeket tipikusan egy-egy speciális feladat létrehozása érdekében fejlesztettek ki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5470F66-5E86-4F89-9350-205FF38E21F8}"/>
              </a:ext>
            </a:extLst>
          </p:cNvPr>
          <p:cNvSpPr txBox="1"/>
          <p:nvPr/>
        </p:nvSpPr>
        <p:spPr>
          <a:xfrm>
            <a:off x="719572" y="1916832"/>
            <a:ext cx="770485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A végrehajtó elemek feladata a pneumatikus energia átalakítása mechanikus energiává, hogy a levegő hasznos munkát tudjon végezni.</a:t>
            </a:r>
          </a:p>
        </p:txBody>
      </p:sp>
    </p:spTree>
    <p:extLst>
      <p:ext uri="{BB962C8B-B14F-4D97-AF65-F5344CB8AC3E}">
        <p14:creationId xmlns:p14="http://schemas.microsoft.com/office/powerpoint/2010/main" val="11234945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 err="1"/>
              <a:t>Elektropneumatika</a:t>
            </a:r>
            <a:endParaRPr lang="hu-HU" dirty="0"/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https://kepezz.hu/VideoLibraryArticle/Details/30</a:t>
            </a:r>
            <a:r>
              <a:rPr lang="hu-HU" sz="1600" dirty="0"/>
              <a:t>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35ABC3F-95BC-4DB9-B9F7-CCDAF5970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Elektropneumatikus</a:t>
            </a:r>
            <a:r>
              <a:rPr lang="hu-HU" dirty="0"/>
              <a:t> vezérlés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510DC5-D585-4A1C-80C5-63F77C70F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50" y="1595437"/>
            <a:ext cx="8370690" cy="468698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 marL="270510" indent="0" algn="just">
              <a:lnSpc>
                <a:spcPct val="150000"/>
              </a:lnSpc>
              <a:spcAft>
                <a:spcPts val="600"/>
              </a:spcAft>
              <a:buNone/>
            </a:pPr>
            <a:endParaRPr lang="hu-HU" sz="20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1FF1F20C-D770-4B0F-A132-63AEFDDE8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71"/>
          <a:stretch>
            <a:fillRect/>
          </a:stretch>
        </p:blipFill>
        <p:spPr bwMode="auto">
          <a:xfrm>
            <a:off x="1403648" y="1858515"/>
            <a:ext cx="6192688" cy="421483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2385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B544303-3D28-4B5A-B1D8-D061AABBF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Elektropneumatikus</a:t>
            </a:r>
            <a:r>
              <a:rPr lang="hu-HU" dirty="0"/>
              <a:t> (relés) vezérlések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82F94404-0959-4096-B0A0-FB9732FDF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784"/>
            <a:ext cx="5155588" cy="341243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A586C824-5BCB-4DAE-ABED-3740946EB0A8}"/>
              </a:ext>
            </a:extLst>
          </p:cNvPr>
          <p:cNvSpPr txBox="1"/>
          <p:nvPr/>
        </p:nvSpPr>
        <p:spPr>
          <a:xfrm>
            <a:off x="539552" y="4897213"/>
            <a:ext cx="81369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dirty="0"/>
              <a:t>A rendszer két részből tevődik össze: egy pneumatikus és egy elektromos részből.</a:t>
            </a:r>
          </a:p>
          <a:p>
            <a:pPr algn="just"/>
            <a:endParaRPr lang="hu-HU" sz="1600" dirty="0"/>
          </a:p>
          <a:p>
            <a:pPr algn="just"/>
            <a:r>
              <a:rPr lang="hu-HU" sz="1600" dirty="0">
                <a:solidFill>
                  <a:srgbClr val="4B5E90"/>
                </a:solidFill>
              </a:rPr>
              <a:t>A hagyományos relés vezérlések helyett manapság PLC vezérlőket alkalmaznak, mellyel kevesebb </a:t>
            </a:r>
            <a:r>
              <a:rPr lang="hu-HU" sz="1600" dirty="0" err="1">
                <a:solidFill>
                  <a:srgbClr val="4B5E90"/>
                </a:solidFill>
              </a:rPr>
              <a:t>huzalozással</a:t>
            </a:r>
            <a:r>
              <a:rPr lang="hu-HU" sz="1600" dirty="0">
                <a:solidFill>
                  <a:srgbClr val="4B5E90"/>
                </a:solidFill>
              </a:rPr>
              <a:t> megbízhatóbb, rugalmasabb, olcsóbb, univerzálisabb vezérléseket lehet felépíteni.</a:t>
            </a:r>
          </a:p>
          <a:p>
            <a:endParaRPr lang="hu-HU" sz="1600" dirty="0"/>
          </a:p>
          <a:p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5516515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CA6B493-E939-4EC3-AE6B-6E0F73E6A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Elektronika – pneumatika -  hidraulika összehasonlítása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983E9F10-9BED-40D0-8FB7-D9ECB379C9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5761416" cy="518457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76546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AFFADF7B-5EC1-41FE-A9D6-50001699C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</a:t>
            </a:r>
            <a:r>
              <a:rPr lang="hu-HU" dirty="0"/>
              <a:t>. 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Elérhető képzések a pneumatika témakörben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https://kepezz.hu/VideoLibraryArticle/Details/30</a:t>
            </a:r>
            <a:r>
              <a:rPr lang="hu-HU" sz="1600" dirty="0"/>
              <a:t>  (regisztráció után)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33263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985E00-9ED6-445E-A61E-7B88727F7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936104"/>
          </a:xfrm>
        </p:spPr>
        <p:txBody>
          <a:bodyPr>
            <a:normAutofit/>
          </a:bodyPr>
          <a:lstStyle/>
          <a:p>
            <a:r>
              <a:rPr lang="hu-HU" dirty="0"/>
              <a:t>Elérhető képzések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76D12877-53E8-4001-A611-7DEB6F83E2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Egyetemi szinten a gépészmérnöki és járműmérnöki alap- és mesterképzés tantervében szerepel a pneumatika. A tananyag mélysége szakiránytól függ, de az említett képzéseken végzett hallgatóknak a képzés után rendelkezniük kell legalább minimális tudással a területet illetően.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5688E0F4-9BC2-44BC-AE38-1D4C12048425}"/>
              </a:ext>
            </a:extLst>
          </p:cNvPr>
          <p:cNvSpPr txBox="1"/>
          <p:nvPr/>
        </p:nvSpPr>
        <p:spPr>
          <a:xfrm>
            <a:off x="755576" y="1628394"/>
            <a:ext cx="7776864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pneumatika széles körben alkalmazott technológia, így az oktatás rendszerben </a:t>
            </a:r>
            <a:r>
              <a:rPr lang="hu-HU" sz="1600" dirty="0" err="1">
                <a:solidFill>
                  <a:srgbClr val="4B5E90"/>
                </a:solidFill>
              </a:rPr>
              <a:t>istöbb</a:t>
            </a:r>
            <a:r>
              <a:rPr lang="hu-HU" sz="1600" dirty="0">
                <a:solidFill>
                  <a:srgbClr val="4B5E90"/>
                </a:solidFill>
              </a:rPr>
              <a:t> helyen lehet találkozni vele, legyen szó kizárólag pneumatikával foglalkozó képzésekről, vagy más területet bemutató, de a pneumatikát is érintő képzésről.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4DF49D5E-0931-41D2-A95F-3FF601DC39A6}"/>
              </a:ext>
            </a:extLst>
          </p:cNvPr>
          <p:cNvSpPr txBox="1"/>
          <p:nvPr/>
        </p:nvSpPr>
        <p:spPr>
          <a:xfrm>
            <a:off x="611560" y="4398610"/>
            <a:ext cx="7776864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mai Országos Képzési Jegyzék (OKJ) kínálatban nem szerepel szigorúan pneumatikára irányuló OKJ képzés. Egyes, ezt a szakterületet is magába foglaló témájú képzésekben (gépkezelői, hidraulikai, gépészmérnöki) azonban találhatóak pneumatikával foglalkozó részek. Egyes, gépészmérnöki, gépész technikusi és esetleg egyéb témájú képzésekben ettől függetlenül említésre kerülhet.</a:t>
            </a:r>
          </a:p>
        </p:txBody>
      </p:sp>
    </p:spTree>
    <p:extLst>
      <p:ext uri="{BB962C8B-B14F-4D97-AF65-F5344CB8AC3E}">
        <p14:creationId xmlns:p14="http://schemas.microsoft.com/office/powerpoint/2010/main" val="21313955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9D98A2C-1D3E-43E5-AEB9-16F676D1D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Elérhető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31DBCF9-D615-4F99-BB41-A7AAB2CA6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Korábban a 217/2012. (VIII. 9.) Kormányrendelet szabályozta és definiálta a különböző modulokat, több OKJ képzésnél megjelent a 10004-12-es azonosítószámú Pneumatikus és hidraulikus rendszerek modul, azonban ez a kormányrendelet már hatályon kívüli.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gépészeti témájú képzéseket az említett melléklet 73-85 sorában találjuk, pl. </a:t>
            </a:r>
            <a:r>
              <a:rPr lang="hu-HU" sz="1600" dirty="0" err="1">
                <a:solidFill>
                  <a:srgbClr val="4B5E90"/>
                </a:solidFill>
              </a:rPr>
              <a:t>CNCprogramozó</a:t>
            </a:r>
            <a:r>
              <a:rPr lang="hu-HU" sz="1600" dirty="0">
                <a:solidFill>
                  <a:srgbClr val="4B5E90"/>
                </a:solidFill>
              </a:rPr>
              <a:t>, gépész technikus, gépgyártás-technológiai technikus, stb., ezekben előfordulhatnak pneumatika releváns részek.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Szakmai középiskolákban is gyakran előfordul az alapszintű pneumatika képzése. Gépészeti szakközépiskolákban a tanulók megismerkednek az alapvető fogalmakkal és a téma lényegesebb részleteivel. 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E5F44F4-DBDC-41A7-8A00-226B49747591}"/>
              </a:ext>
            </a:extLst>
          </p:cNvPr>
          <p:cNvSpPr txBox="1"/>
          <p:nvPr/>
        </p:nvSpPr>
        <p:spPr>
          <a:xfrm>
            <a:off x="683568" y="1772816"/>
            <a:ext cx="7632848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Az OKJ képzéseket és a szakképzéseket a 150/2012 kormányrendelet, a 12/2020 kormányrendelet és a 2019. évi LXXX. törvény szabályozza. A szakmajegyzéket a 12/2020. évi kormányrendelet 1. számú melléklete tartalmazza. A vonatkozó törvények 2020. év során változtak.</a:t>
            </a:r>
          </a:p>
        </p:txBody>
      </p:sp>
    </p:spTree>
    <p:extLst>
      <p:ext uri="{BB962C8B-B14F-4D97-AF65-F5344CB8AC3E}">
        <p14:creationId xmlns:p14="http://schemas.microsoft.com/office/powerpoint/2010/main" val="31769568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51581D4-D088-4689-B990-151A7E763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Elérhető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13CA88C-051D-42B2-9A92-92951E4BD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Általában a képzések minden esetben tartalmazzák a következőket: 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800" dirty="0"/>
              <a:t>elméleti alapokat a pneumatikával és a pneumatikus rendszerekkel kapcsolatban</a:t>
            </a:r>
          </a:p>
          <a:p>
            <a:pPr algn="just">
              <a:buFontTx/>
              <a:buChar char="-"/>
            </a:pPr>
            <a:r>
              <a:rPr lang="hu-HU" sz="1800" dirty="0"/>
              <a:t>a pneumatikus rendszerek felépítéseit</a:t>
            </a:r>
          </a:p>
          <a:p>
            <a:pPr algn="just">
              <a:buFontTx/>
              <a:buChar char="-"/>
            </a:pPr>
            <a:r>
              <a:rPr lang="hu-HU" sz="1800" dirty="0"/>
              <a:t>a pneumatikus rendszerek elemeit és egységeit</a:t>
            </a:r>
          </a:p>
          <a:p>
            <a:pPr algn="just"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8B365F4-A77F-4FBF-A750-E77C2B420F71}"/>
              </a:ext>
            </a:extLst>
          </p:cNvPr>
          <p:cNvSpPr txBox="1"/>
          <p:nvPr/>
        </p:nvSpPr>
        <p:spPr>
          <a:xfrm>
            <a:off x="447989" y="1700808"/>
            <a:ext cx="8156459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dirty="0">
                <a:solidFill>
                  <a:srgbClr val="4B5E90"/>
                </a:solidFill>
              </a:rPr>
              <a:t>A képzések fő úttörői az egyes gyártók, melyek saját, specifikus képzéseket tesznek elérhetővé a termékeiket használók számára. Ezek a képzések önköltséges tanfolyamok, melyeken teljes mértékben az adott gyártó által kidolgozott tematikát adják le. </a:t>
            </a:r>
          </a:p>
        </p:txBody>
      </p:sp>
    </p:spTree>
    <p:extLst>
      <p:ext uri="{BB962C8B-B14F-4D97-AF65-F5344CB8AC3E}">
        <p14:creationId xmlns:p14="http://schemas.microsoft.com/office/powerpoint/2010/main" val="3481028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34622A4-BA04-4449-8D28-71DCEBD1A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697003C-503D-4E38-BA4C-77D4836A5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/>
              <a:t>a hallgató a képzés végére ismerje meg a pneumatika általános elméleti alapjait.</a:t>
            </a:r>
          </a:p>
          <a:p>
            <a:pPr>
              <a:buFontTx/>
              <a:buChar char="-"/>
            </a:pPr>
            <a:r>
              <a:rPr lang="hu-HU" sz="1800" dirty="0"/>
              <a:t>a hallgató a képzés végére ismerje a pneumatika általánosan alkalmazott elemeit</a:t>
            </a:r>
          </a:p>
          <a:p>
            <a:pPr>
              <a:buFontTx/>
              <a:buChar char="-"/>
            </a:pPr>
            <a:r>
              <a:rPr lang="hu-HU" sz="1800" dirty="0"/>
              <a:t>a hallgató a képzés végére legyen birtokában a releváns jelölések, mértékegységek, nagyságrendek ismeretének</a:t>
            </a:r>
          </a:p>
          <a:p>
            <a:pPr>
              <a:buFontTx/>
              <a:buChar char="-"/>
            </a:pPr>
            <a:r>
              <a:rPr lang="hu-HU" sz="1800" dirty="0"/>
              <a:t>a hallgató a képzés végére legyen képes a pneumatikus rendszerek elméleti ismereteit az üzemeltetői munkája során alkalmazni</a:t>
            </a:r>
          </a:p>
          <a:p>
            <a:pPr>
              <a:buFontTx/>
              <a:buChar char="-"/>
            </a:pPr>
            <a:r>
              <a:rPr lang="hu-HU" sz="1800" dirty="0"/>
              <a:t>a hallgató a képzés végére legyen képes a pneumatikus vezérlő elemek, kiegészítő elemek, berendezések, alapkapcsolások, folyamatok ismeretében azokat üzemeltetni, karbantartani</a:t>
            </a:r>
          </a:p>
          <a:p>
            <a:pPr>
              <a:buFontTx/>
              <a:buChar char="-"/>
            </a:pPr>
            <a:r>
              <a:rPr lang="hu-HU" sz="1800" dirty="0"/>
              <a:t>a hallgató a képzés végére legyen képes az ipari esettanulmányok, gyakorlati példák ismeretében azokat alkalmazni munkája során</a:t>
            </a:r>
          </a:p>
        </p:txBody>
      </p:sp>
    </p:spTree>
    <p:extLst>
      <p:ext uri="{BB962C8B-B14F-4D97-AF65-F5344CB8AC3E}">
        <p14:creationId xmlns:p14="http://schemas.microsoft.com/office/powerpoint/2010/main" val="22770883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F55EA20-2BE7-4D0B-AC84-50F8786E0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0906BAB-6C60-4D64-8EF1-B1A2A12FC3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Általánosan az OKJ képzéseket, a szakképzéseket és a felnőttképzési rendszert a 150/2012 kormányrendelet, a 11/2020 kormányrendelet, a 12/2020 kormányrendelet és a 2019. évi LXXX. törvény szabályozza. A szakmajegyzéket a 12/2020. évi kormányrendelet 1. számú melléklete tartalmazza. A vonatkozó törvények 2020. év során változtak.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A25B109-9873-46E3-85DA-08C2B2753BC2}"/>
              </a:ext>
            </a:extLst>
          </p:cNvPr>
          <p:cNvSpPr txBox="1"/>
          <p:nvPr/>
        </p:nvSpPr>
        <p:spPr>
          <a:xfrm>
            <a:off x="683568" y="1844824"/>
            <a:ext cx="7560840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pneumatika elméletéről szóló képzésekre és gyakorlatokra vonatkozóan nincsenek jogszabályi előírások. Ennek következtében a képzés hosszát, témaköreit, tematikáját, elméleti és gyakorlati részének elosztását, elvégzett gyakorlatokat a képzést szervező határozza meg.</a:t>
            </a:r>
          </a:p>
        </p:txBody>
      </p:sp>
    </p:spTree>
    <p:extLst>
      <p:ext uri="{BB962C8B-B14F-4D97-AF65-F5344CB8AC3E}">
        <p14:creationId xmlns:p14="http://schemas.microsoft.com/office/powerpoint/2010/main" val="25778597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06E5790B-F460-4683-98B9-DACB56481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Képzések javasolt felépítése</a:t>
            </a:r>
            <a:endParaRPr lang="hu-HU" b="1" dirty="0"/>
          </a:p>
          <a:p>
            <a:endParaRPr lang="hu-HU" sz="1500" b="1" dirty="0"/>
          </a:p>
          <a:p>
            <a:pPr marL="0" indent="0">
              <a:buNone/>
            </a:pPr>
            <a:endParaRPr lang="hu-HU" sz="1500" b="1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https://kepezz.hu/VideoLibraryArticle/Details/30</a:t>
            </a:r>
            <a:r>
              <a:rPr lang="hu-HU" sz="1800" dirty="0"/>
              <a:t>   (regisztráció után)</a:t>
            </a:r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1845603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3D35CAE-CF29-4D67-B2D7-FA395C916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Javasolt tematika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541B75D-9F67-4A2C-A87E-DF57C46679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AutoNum type="arabicPeriod"/>
            </a:pPr>
            <a:endParaRPr lang="hu-HU" sz="1800" dirty="0"/>
          </a:p>
          <a:p>
            <a:pPr>
              <a:buAutoNum type="arabicPeriod"/>
            </a:pPr>
            <a:r>
              <a:rPr lang="hu-HU" sz="1800" dirty="0"/>
              <a:t>A pneumatikai elméleti alapjai </a:t>
            </a:r>
          </a:p>
          <a:p>
            <a:pPr>
              <a:buAutoNum type="arabicPeriod"/>
            </a:pPr>
            <a:r>
              <a:rPr lang="hu-HU" sz="1800" dirty="0"/>
              <a:t>A pneumatikus rendszer felépítése és elemei </a:t>
            </a:r>
          </a:p>
          <a:p>
            <a:pPr>
              <a:buAutoNum type="arabicPeriod"/>
            </a:pPr>
            <a:r>
              <a:rPr lang="hu-HU" sz="1800" dirty="0" err="1"/>
              <a:t>Elektropneumatika</a:t>
            </a:r>
            <a:r>
              <a:rPr lang="hu-HU" sz="1800" dirty="0"/>
              <a:t> </a:t>
            </a:r>
          </a:p>
          <a:p>
            <a:pPr>
              <a:buAutoNum type="arabicPeriod"/>
            </a:pPr>
            <a:r>
              <a:rPr lang="hu-HU" sz="1800" dirty="0"/>
              <a:t>Pneumatikus jelölése</a:t>
            </a:r>
          </a:p>
          <a:p>
            <a:pPr>
              <a:buAutoNum type="arabicPeriod"/>
            </a:pPr>
            <a:r>
              <a:rPr lang="hu-HU" sz="1800" dirty="0"/>
              <a:t>Pneumatikus rendszerek kialakítása </a:t>
            </a:r>
          </a:p>
          <a:p>
            <a:pPr>
              <a:buAutoNum type="arabicPeriod"/>
            </a:pPr>
            <a:r>
              <a:rPr lang="hu-HU" sz="1800" dirty="0"/>
              <a:t>Üzemeltetés, karbantartás, szervizelés</a:t>
            </a:r>
          </a:p>
          <a:p>
            <a:pPr>
              <a:buAutoNum type="arabicPeriod"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 javasolt modulok logikailag is követik egymást, a képzések során az itt ismertetett modul sorrend tartása javasolt.</a:t>
            </a:r>
          </a:p>
        </p:txBody>
      </p:sp>
    </p:spTree>
    <p:extLst>
      <p:ext uri="{BB962C8B-B14F-4D97-AF65-F5344CB8AC3E}">
        <p14:creationId xmlns:p14="http://schemas.microsoft.com/office/powerpoint/2010/main" val="31793891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DF5295A-3568-4EAE-AAC6-801396D8E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pneumatika elméleti alapjai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E71B5E1-762C-4F20-867F-2879621C90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800" dirty="0"/>
              <a:t>A modul célja a pneumatikával kapcsolat alapok bemutatása. A modul során a résztvevő megismerkedhet az alapfogalmakkal, definíciókkal és alapvető működési elvvel. A bemutatott tananyag elengedhetetlen a többi modul elvégzéséhez.</a:t>
            </a: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Modul tartalma: 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800" dirty="0"/>
              <a:t>pneumatikai, fizikai, és a gyakorlati alkalmazás során fontos fogalmak definiálása</a:t>
            </a:r>
          </a:p>
          <a:p>
            <a:pPr algn="just">
              <a:buFontTx/>
              <a:buChar char="-"/>
            </a:pPr>
            <a:r>
              <a:rPr lang="hu-HU" sz="1800" dirty="0"/>
              <a:t>előnyök, hátrányok ismertetése, kitérve a hidraulikus rendszerekkel való összehasonlításra</a:t>
            </a:r>
          </a:p>
          <a:p>
            <a:pPr algn="just">
              <a:buFontTx/>
              <a:buChar char="-"/>
            </a:pPr>
            <a:r>
              <a:rPr lang="hu-HU" sz="1800" dirty="0"/>
              <a:t>alkalmazási területek, ipari esettanulmányok, gyakorlati példák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4379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055902-88E5-48EA-9558-CEE0F2AFF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pneumatikus rendszerek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03E3F2F-2BE6-4419-9376-CE8EF86743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800" dirty="0"/>
              <a:t>A képzés célja a pneumatikus rendszerekkel kapcsolatos fogalmak és rendszer részegységeinek részletes bemutatása, hogy a képzésen résztvevő átfogó képet kapjon a teljes rendszer felépítésétől a levegő előállításától, annak felhasználásáig.</a:t>
            </a: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Modul tartalma: 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800" dirty="0"/>
              <a:t>a pneumatikus rendszer és annak részeinek bemutatása</a:t>
            </a:r>
          </a:p>
          <a:p>
            <a:pPr algn="just">
              <a:buFontTx/>
              <a:buChar char="-"/>
            </a:pPr>
            <a:r>
              <a:rPr lang="hu-HU" sz="1800" dirty="0"/>
              <a:t>sűrített levegő előállításának és kezelésének lehetőségei, bemutatva a különböző kompresszor és légszárító típusokat és azok főbb tulajdonságait</a:t>
            </a:r>
          </a:p>
          <a:p>
            <a:pPr algn="just">
              <a:buFontTx/>
              <a:buChar char="-"/>
            </a:pPr>
            <a:r>
              <a:rPr lang="hu-HU" sz="1800" dirty="0"/>
              <a:t>vezérlők és szelepek ismertetése, azok működési alapelvei</a:t>
            </a:r>
          </a:p>
          <a:p>
            <a:pPr algn="just">
              <a:buFontTx/>
              <a:buChar char="-"/>
            </a:pPr>
            <a:r>
              <a:rPr lang="hu-HU" sz="1800" dirty="0"/>
              <a:t>végrehajtó elemek különböző típusainak bemutatása, és gyakorlati példa az ipari alkalmazhatóságukra</a:t>
            </a:r>
          </a:p>
          <a:p>
            <a:pPr algn="just">
              <a:buFontTx/>
              <a:buChar char="-"/>
            </a:pPr>
            <a:r>
              <a:rPr lang="hu-HU" sz="1800" dirty="0"/>
              <a:t>a pneumatikus rendszerek működésének gyakorlati bemutatása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49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3D2A593-6D1B-442F-A580-5A0EDA50D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elektropneumatika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2F176B5-46A8-4EAA-B327-D8D114ACB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700" dirty="0"/>
              <a:t>A modul célja a képzésen résztvevőket az </a:t>
            </a:r>
            <a:r>
              <a:rPr lang="hu-HU" sz="1700" dirty="0" err="1"/>
              <a:t>elektropneumatikai</a:t>
            </a:r>
            <a:r>
              <a:rPr lang="hu-HU" sz="1700" dirty="0"/>
              <a:t> alapjaival és az iparban gyakran alkalmazott </a:t>
            </a:r>
            <a:r>
              <a:rPr lang="hu-HU" sz="1700" dirty="0" err="1"/>
              <a:t>elektrompneumatikus</a:t>
            </a:r>
            <a:r>
              <a:rPr lang="hu-HU" sz="1700" dirty="0"/>
              <a:t> eszközökkel és megoldásokkal megismertetni. A modul kitér a programozható vezérlők (PLC) működési alapjaira is, továbbá a résztvevők betekintést nyerhetnek egy PLC-vel vezérelt </a:t>
            </a:r>
            <a:r>
              <a:rPr lang="hu-HU" sz="1700" dirty="0" err="1"/>
              <a:t>elektropneumatikus</a:t>
            </a:r>
            <a:r>
              <a:rPr lang="hu-HU" sz="1700" dirty="0"/>
              <a:t> rendszer felépítésébe és működtetésébe. </a:t>
            </a:r>
          </a:p>
          <a:p>
            <a:pPr marL="0" indent="0" algn="just">
              <a:buNone/>
            </a:pPr>
            <a:endParaRPr lang="hu-HU" sz="1700" dirty="0"/>
          </a:p>
          <a:p>
            <a:pPr marL="0" indent="0" algn="just">
              <a:buNone/>
            </a:pPr>
            <a:r>
              <a:rPr lang="hu-HU" sz="1700" dirty="0">
                <a:solidFill>
                  <a:srgbClr val="4B5E90"/>
                </a:solidFill>
              </a:rPr>
              <a:t>Modul tartalma: </a:t>
            </a:r>
          </a:p>
          <a:p>
            <a:pPr marL="0" indent="0" algn="just">
              <a:buNone/>
            </a:pPr>
            <a:endParaRPr lang="hu-HU" sz="17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700" dirty="0" err="1"/>
              <a:t>elektropneumatikus</a:t>
            </a:r>
            <a:r>
              <a:rPr lang="hu-HU" sz="1700" dirty="0"/>
              <a:t> szelepek és végrehajtók bemutatása</a:t>
            </a:r>
          </a:p>
          <a:p>
            <a:pPr algn="just">
              <a:buFontTx/>
              <a:buChar char="-"/>
            </a:pPr>
            <a:r>
              <a:rPr lang="hu-HU" sz="1700" dirty="0"/>
              <a:t>elektrotechnikai és szabályozástechnikai alapismeretek</a:t>
            </a:r>
          </a:p>
          <a:p>
            <a:pPr algn="just">
              <a:buFontTx/>
              <a:buChar char="-"/>
            </a:pPr>
            <a:r>
              <a:rPr lang="hu-HU" sz="1700" dirty="0"/>
              <a:t>elektromos építőelemek és azok használatának alapjai (jeladók, szenzorok, jelfeldolgozók)</a:t>
            </a:r>
          </a:p>
          <a:p>
            <a:pPr algn="just">
              <a:buFontTx/>
              <a:buChar char="-"/>
            </a:pPr>
            <a:r>
              <a:rPr lang="hu-HU" sz="1700" dirty="0"/>
              <a:t>a programozható vezérlők alkalmazása és működési alapelve</a:t>
            </a:r>
          </a:p>
          <a:p>
            <a:pPr algn="just">
              <a:buFontTx/>
              <a:buChar char="-"/>
            </a:pPr>
            <a:r>
              <a:rPr lang="hu-HU" sz="1700" dirty="0"/>
              <a:t>PLC vezérelt pneumatikus rendszerek működésének bemutatása, és felépítésének alapjai</a:t>
            </a:r>
            <a:endParaRPr lang="hu-HU" sz="17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6409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79323C2-651A-4E20-BC05-A2C174970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Pneumatikus jelölések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4317F03-A889-4103-BF53-2F10FC0E75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800" dirty="0"/>
              <a:t>A modul célja a pneumatikában alkalmazott jelölések ismertetése, hogy a résztvevő képes legyen a pneumatikus kapcsolási rajzok értelmezésére és szükség esetén egyszerűbb pneumatikus kapcsolási rajzok készítésére.</a:t>
            </a: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Modul tartalma: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800" dirty="0"/>
              <a:t>pneumatikus jelölések alapjainak, és alkalmazott szabványoknak az ismertetése</a:t>
            </a:r>
          </a:p>
          <a:p>
            <a:pPr algn="just">
              <a:buFontTx/>
              <a:buChar char="-"/>
            </a:pPr>
            <a:r>
              <a:rPr lang="hu-HU" sz="1800" dirty="0"/>
              <a:t>pneumatikus jelölések részletes bemutatása</a:t>
            </a:r>
          </a:p>
          <a:p>
            <a:pPr algn="just">
              <a:buFontTx/>
              <a:buChar char="-"/>
            </a:pPr>
            <a:r>
              <a:rPr lang="hu-HU" sz="1800" dirty="0"/>
              <a:t>egyszerűbb kapcsolási rajzok értelmezése, végig követve a levegő útját a különböző esetekben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0690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C36891D-308E-4328-B6BD-CB475AA4E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Pneumatikus rendszerek kialakítása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C6DA63B-E593-4F17-B1AE-E412F01444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800" dirty="0"/>
              <a:t>A modul célja a pneumatikus rendszerekkel kapcsolatos gyakorlati ismeretek elmélyítése az első négy modulban ismertetett elméleti alapokra építve. A résztvevő elsajátítja egy egyszerűbb pneumatikus rendszer önálló felépítésének gyakorlati alapjait.</a:t>
            </a: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Modul tartalma: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800" dirty="0"/>
              <a:t>a rendszer felépítésének alapjainak és a pneumatikus rendszerek fizikai </a:t>
            </a:r>
            <a:r>
              <a:rPr lang="hu-HU" sz="1800" dirty="0" err="1"/>
              <a:t>korlátainak</a:t>
            </a:r>
            <a:r>
              <a:rPr lang="hu-HU" sz="1800" dirty="0"/>
              <a:t> megismerése</a:t>
            </a:r>
          </a:p>
          <a:p>
            <a:pPr algn="just">
              <a:buFontTx/>
              <a:buChar char="-"/>
            </a:pPr>
            <a:r>
              <a:rPr lang="hu-HU" sz="1800" dirty="0"/>
              <a:t>egy összeállított rendszeren a rendszer működésének megismerése az egyes elemek működésének ismertetése mellett</a:t>
            </a:r>
          </a:p>
          <a:p>
            <a:pPr algn="just">
              <a:buFontTx/>
              <a:buChar char="-"/>
            </a:pPr>
            <a:r>
              <a:rPr lang="hu-HU" sz="1800" dirty="0"/>
              <a:t>egy egyszerűbb rendszer felépítése a képzésen résztvevő hallgatók bevonásával</a:t>
            </a:r>
          </a:p>
          <a:p>
            <a:pPr algn="just">
              <a:buFontTx/>
              <a:buChar char="-"/>
            </a:pPr>
            <a:r>
              <a:rPr lang="hu-HU" sz="1800" dirty="0"/>
              <a:t>ipari esettanulmányok, gyakorlati példák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0511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A52021B-26D3-47DC-BDC8-86731A5F4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Üzemeltetés, karbantartás, szervizelés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3ACD4F0-E84F-4A61-BCFB-C8E693F44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hu-HU" sz="1600" dirty="0"/>
              <a:t>A modul célja a pneumatikus rendszerek üzemeltetési, karbantartási és szervizelési alapelveinek bemutatása.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Modul tartalma: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rendszer üzemeltetésének alapjai</a:t>
            </a:r>
          </a:p>
          <a:p>
            <a:pPr>
              <a:buFontTx/>
              <a:buChar char="-"/>
            </a:pPr>
            <a:r>
              <a:rPr lang="hu-HU" sz="1600" dirty="0"/>
              <a:t>karbantartási alapok, meghibásodáshoz vezető tényezők kiküszöbölésének lehetőségei</a:t>
            </a:r>
          </a:p>
          <a:p>
            <a:pPr>
              <a:buFontTx/>
              <a:buChar char="-"/>
            </a:pPr>
            <a:r>
              <a:rPr lang="hu-HU" sz="1600" dirty="0"/>
              <a:t>a sűrített levegő minőségével kapcsolatos követelmények és azok biztosításának lehetőségei</a:t>
            </a:r>
          </a:p>
          <a:p>
            <a:pPr>
              <a:buFontTx/>
              <a:buChar char="-"/>
            </a:pPr>
            <a:r>
              <a:rPr lang="hu-HU" sz="1600" dirty="0"/>
              <a:t>a pneumatikus rendszerek gazdaságos üzemeltetésének főbb szempontjai</a:t>
            </a:r>
          </a:p>
          <a:p>
            <a:pPr>
              <a:buFontTx/>
              <a:buChar char="-"/>
            </a:pPr>
            <a:r>
              <a:rPr lang="hu-HU" sz="1600" dirty="0"/>
              <a:t>pneumatikus rendszerek üzembe helyezésének előkészítése, és az ezzel kapcsolatos feladatok ismertetése a teljes élettartamra, mint a különböző alkatrészek beállítása, javítása és cseréje</a:t>
            </a:r>
          </a:p>
          <a:p>
            <a:pPr>
              <a:buFontTx/>
              <a:buChar char="-"/>
            </a:pPr>
            <a:r>
              <a:rPr lang="hu-HU" sz="1600" dirty="0"/>
              <a:t>hibakeresési és javítási tudnivalók, praktikus gyakorlatok és szisztematikus hibakeresés</a:t>
            </a:r>
          </a:p>
          <a:p>
            <a:pPr>
              <a:buFontTx/>
              <a:buChar char="-"/>
            </a:pPr>
            <a:r>
              <a:rPr lang="hu-HU" sz="1600" dirty="0"/>
              <a:t>az üzemeltetéssel, karbantartással és szervizeléssel kapcsolatos szabványok és előírások</a:t>
            </a:r>
          </a:p>
          <a:p>
            <a:pPr>
              <a:buFontTx/>
              <a:buChar char="-"/>
            </a:pPr>
            <a:r>
              <a:rPr lang="hu-HU" sz="1600" dirty="0"/>
              <a:t>ipari példák, esettanulmányok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1517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817A5D12-45B2-4D02-8669-D111F15A50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VII.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Versenyelőnyök, versenyhátrányok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https://kepezz.hu/VideoLibraryArticle/Details/30</a:t>
            </a:r>
            <a:r>
              <a:rPr lang="hu-HU" sz="1800" dirty="0"/>
              <a:t>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476107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DA54C0A-ACB7-4611-8547-5D5DB762D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Képzéssel Megszerezhető 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524733C-2B9E-4BC6-942A-65D5A13854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egy széleskörben alkalmazható technológia mélyebb ismerete szerezhető meg</a:t>
            </a:r>
          </a:p>
          <a:p>
            <a:pPr>
              <a:buFontTx/>
              <a:buChar char="-"/>
            </a:pPr>
            <a:r>
              <a:rPr lang="hu-HU" sz="1800" dirty="0"/>
              <a:t>gyártó cégeknél lehetőség nyílik </a:t>
            </a:r>
            <a:r>
              <a:rPr lang="hu-HU" sz="1800" dirty="0" err="1"/>
              <a:t>automatizációs</a:t>
            </a:r>
            <a:r>
              <a:rPr lang="hu-HU" sz="1800" dirty="0"/>
              <a:t> feladatok cégen belüli megvalósítására, amivel hatékonyabbá és gyorsabbá tehető a termelés és a munkaerőköltség oldalon megtakarítást eredményezhet</a:t>
            </a:r>
          </a:p>
          <a:p>
            <a:pPr>
              <a:buFontTx/>
              <a:buChar char="-"/>
            </a:pPr>
            <a:r>
              <a:rPr lang="hu-HU" sz="1800" dirty="0"/>
              <a:t>a képzésen megszerezhető tudás által a pneumatikus hálózat kiépítése a vállalkozásnál egyszerűbbé válik</a:t>
            </a:r>
          </a:p>
          <a:p>
            <a:pPr>
              <a:buFontTx/>
              <a:buChar char="-"/>
            </a:pPr>
            <a:r>
              <a:rPr lang="hu-HU" sz="1800" dirty="0"/>
              <a:t>kiépített rendszer esetén, annak fejlesztése, üzemeltetése és karbantartása leegyszerűsödik</a:t>
            </a:r>
          </a:p>
          <a:p>
            <a:pPr>
              <a:buFontTx/>
              <a:buChar char="-"/>
            </a:pPr>
            <a:r>
              <a:rPr lang="hu-HU" sz="1800" dirty="0"/>
              <a:t>a tanfolyam sokrétű, így az alapismereteken túl, további lehetőségek nyílnak meg a vállalkozás számára</a:t>
            </a:r>
          </a:p>
        </p:txBody>
      </p:sp>
    </p:spTree>
    <p:extLst>
      <p:ext uri="{BB962C8B-B14F-4D97-AF65-F5344CB8AC3E}">
        <p14:creationId xmlns:p14="http://schemas.microsoft.com/office/powerpoint/2010/main" val="24266915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5F0640B-821E-47E1-9A78-F0DEC1CAB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Képzés elmaradásából származó versenyhátrányok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9807604-B964-4688-BC73-961E08FCB5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ismert fejlesztési lehetőség esetén a munkavállalóknak és a tulajdonosnak saját tapasztalatok és könyvekben/interneten fellelhető anyagok alapján kell megtanulniuk a technológiát. Ez rengeteg felesleges költség és idő</a:t>
            </a:r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amennyiben a vállalkozás nem is tud a fejlesztési lehetőségről, az a vállalkozás versenytársakhoz képesti lemaradáshoz vezethet.</a:t>
            </a:r>
          </a:p>
        </p:txBody>
      </p:sp>
    </p:spTree>
    <p:extLst>
      <p:ext uri="{BB962C8B-B14F-4D97-AF65-F5344CB8AC3E}">
        <p14:creationId xmlns:p14="http://schemas.microsoft.com/office/powerpoint/2010/main" val="723447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E93EA0AC-338F-41CF-A3EA-D821735FFA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VIII.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https://kepezz.hu/VideoLibraryArticle/Details/30</a:t>
            </a:r>
            <a:r>
              <a:rPr lang="hu-HU" sz="1800" dirty="0"/>
              <a:t> 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16039224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5B10AA9-76EB-4034-8C38-70D708BB5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67F21BC-6A67-4444-994E-7CCE373F09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2BD8CE68-A236-4098-AC52-F060E8CF326F}"/>
              </a:ext>
            </a:extLst>
          </p:cNvPr>
          <p:cNvSpPr txBox="1"/>
          <p:nvPr/>
        </p:nvSpPr>
        <p:spPr>
          <a:xfrm>
            <a:off x="899592" y="2492896"/>
            <a:ext cx="7488832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>
                <a:solidFill>
                  <a:srgbClr val="4B5E90"/>
                </a:solidFill>
              </a:rPr>
              <a:t>A pneumatika alkalmazása az iparban rendkívül elterjedt, így a vállalkozásoknak kiemelten kell foglalkozniuk a pneumatikával kapcsolatos tudásbázis felépítésével és annak naprakészen tartásával.</a:t>
            </a:r>
          </a:p>
          <a:p>
            <a:pPr algn="just"/>
            <a:r>
              <a:rPr lang="hu-HU" dirty="0">
                <a:solidFill>
                  <a:srgbClr val="4B5E90"/>
                </a:solidFill>
              </a:rPr>
              <a:t> </a:t>
            </a:r>
          </a:p>
          <a:p>
            <a:pPr algn="just"/>
            <a:r>
              <a:rPr lang="hu-HU" dirty="0">
                <a:solidFill>
                  <a:srgbClr val="4B5E90"/>
                </a:solidFill>
              </a:rPr>
              <a:t>Az általános célú használaton túl, főként az ipari automatizálás egyre növekvő jelentősége miatt, a pneumatikus megoldások egyre bonyolultabb alkalmazása a jellemző, ami a vállalatok versenyképességét és hatékonyságát is befolyásolja</a:t>
            </a:r>
            <a:r>
              <a:rPr lang="hu-H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157303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548</TotalTime>
  <Words>2378</Words>
  <Application>Microsoft Office PowerPoint</Application>
  <PresentationFormat>Diavetítés a képernyőre (4:3 oldalarány)</PresentationFormat>
  <Paragraphs>334</Paragraphs>
  <Slides>39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39</vt:i4>
      </vt:variant>
    </vt:vector>
  </HeadingPairs>
  <TitlesOfParts>
    <vt:vector size="42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Pneumatika      2021</vt:lpstr>
      <vt:lpstr>PowerPoint-bemutató</vt:lpstr>
      <vt:lpstr>alapfogalmak</vt:lpstr>
      <vt:lpstr>Pneumatikus rendszerek</vt:lpstr>
      <vt:lpstr>PowerPoint-bemutató</vt:lpstr>
      <vt:lpstr>Alkalmazott szabványok</vt:lpstr>
      <vt:lpstr>Pneumatikus rendszerek alkalmazásának előnyei</vt:lpstr>
      <vt:lpstr>Alkalmazásának hátrányai</vt:lpstr>
      <vt:lpstr>PowerPoint-bemutató</vt:lpstr>
      <vt:lpstr>Felépítés</vt:lpstr>
      <vt:lpstr>Sűrített levegő</vt:lpstr>
      <vt:lpstr>Sűrített levegő</vt:lpstr>
      <vt:lpstr>Vezérlők, szelepek</vt:lpstr>
      <vt:lpstr>Végrehajtó elemek</vt:lpstr>
      <vt:lpstr>PowerPoint-bemutató</vt:lpstr>
      <vt:lpstr>Elektropneumatikus vezérlés</vt:lpstr>
      <vt:lpstr>Elektropneumatikus (relés) vezérlések</vt:lpstr>
      <vt:lpstr>Elektronika – pneumatika -  hidraulika összehasonlítása</vt:lpstr>
      <vt:lpstr>PowerPoint-bemutató</vt:lpstr>
      <vt:lpstr>Elérhető képzések</vt:lpstr>
      <vt:lpstr>Elérhető képzések</vt:lpstr>
      <vt:lpstr>Elérhető képzések</vt:lpstr>
      <vt:lpstr>Szakmai elvárások</vt:lpstr>
      <vt:lpstr>Jogszabályi előírások</vt:lpstr>
      <vt:lpstr>PowerPoint-bemutató</vt:lpstr>
      <vt:lpstr>Javasolt tematika</vt:lpstr>
      <vt:lpstr>A pneumatika elméleti alapjai</vt:lpstr>
      <vt:lpstr>A pneumatikus rendszerek felépítése</vt:lpstr>
      <vt:lpstr>elektropneumatika</vt:lpstr>
      <vt:lpstr>Pneumatikus jelölések</vt:lpstr>
      <vt:lpstr>Pneumatikus rendszerek kialakítása</vt:lpstr>
      <vt:lpstr>Üzemeltetés, karbantartás, szervizelés</vt:lpstr>
      <vt:lpstr>PowerPoint-bemutató</vt:lpstr>
      <vt:lpstr>Képzéssel Megszerezhető versenyelőnyök</vt:lpstr>
      <vt:lpstr>Képzés elmaradásából származó versenyhátrányok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921</cp:revision>
  <cp:lastPrinted>2019-09-17T07:24:41Z</cp:lastPrinted>
  <dcterms:created xsi:type="dcterms:W3CDTF">2014-03-03T11:13:53Z</dcterms:created>
  <dcterms:modified xsi:type="dcterms:W3CDTF">2021-04-26T10:27:46Z</dcterms:modified>
</cp:coreProperties>
</file>