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1"/>
  </p:sldMasterIdLst>
  <p:notesMasterIdLst>
    <p:notesMasterId r:id="rId31"/>
  </p:notesMasterIdLst>
  <p:sldIdLst>
    <p:sldId id="256" r:id="rId2"/>
    <p:sldId id="297" r:id="rId3"/>
    <p:sldId id="264" r:id="rId4"/>
    <p:sldId id="450" r:id="rId5"/>
    <p:sldId id="476" r:id="rId6"/>
    <p:sldId id="265" r:id="rId7"/>
    <p:sldId id="477" r:id="rId8"/>
    <p:sldId id="478" r:id="rId9"/>
    <p:sldId id="479" r:id="rId10"/>
    <p:sldId id="480" r:id="rId11"/>
    <p:sldId id="481" r:id="rId12"/>
    <p:sldId id="482" r:id="rId13"/>
    <p:sldId id="483" r:id="rId14"/>
    <p:sldId id="484" r:id="rId15"/>
    <p:sldId id="485" r:id="rId16"/>
    <p:sldId id="486" r:id="rId17"/>
    <p:sldId id="487" r:id="rId18"/>
    <p:sldId id="488" r:id="rId19"/>
    <p:sldId id="489" r:id="rId20"/>
    <p:sldId id="490" r:id="rId21"/>
    <p:sldId id="491" r:id="rId22"/>
    <p:sldId id="492" r:id="rId23"/>
    <p:sldId id="493" r:id="rId24"/>
    <p:sldId id="296" r:id="rId25"/>
    <p:sldId id="464" r:id="rId26"/>
    <p:sldId id="494" r:id="rId27"/>
    <p:sldId id="413" r:id="rId28"/>
    <p:sldId id="495" r:id="rId29"/>
    <p:sldId id="258" r:id="rId30"/>
  </p:sldIdLst>
  <p:sldSz cx="9144000" cy="6858000" type="screen4x3"/>
  <p:notesSz cx="6794500" cy="9906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0" userDrawn="1">
          <p15:clr>
            <a:srgbClr val="A4A3A4"/>
          </p15:clr>
        </p15:guide>
        <p15:guide id="2" pos="214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árpát Kinga" initials="KK" lastIdx="1" clrIdx="0">
    <p:extLst>
      <p:ext uri="{19B8F6BF-5375-455C-9EA6-DF929625EA0E}">
        <p15:presenceInfo xmlns:p15="http://schemas.microsoft.com/office/powerpoint/2012/main" userId="Kárpát Kinga" providerId="None"/>
      </p:ext>
    </p:extLst>
  </p:cmAuthor>
  <p:cmAuthor id="2" name="Kiss Violetta" initials="KV" lastIdx="1" clrIdx="1">
    <p:extLst>
      <p:ext uri="{19B8F6BF-5375-455C-9EA6-DF929625EA0E}">
        <p15:presenceInfo xmlns:p15="http://schemas.microsoft.com/office/powerpoint/2012/main" userId="S::kiss.violetta@mkik.hu::8dda6d2a-547f-4359-9dae-dec8dd7bfaaa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5E90"/>
    <a:srgbClr val="3A5CB5"/>
    <a:srgbClr val="2349AC"/>
    <a:srgbClr val="B9B9B9"/>
    <a:srgbClr val="0000CC"/>
    <a:srgbClr val="E0A9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84" autoAdjust="0"/>
    <p:restoredTop sz="94622" autoAdjust="0"/>
  </p:normalViewPr>
  <p:slideViewPr>
    <p:cSldViewPr snapToObjects="1">
      <p:cViewPr varScale="1">
        <p:scale>
          <a:sx n="108" d="100"/>
          <a:sy n="108" d="100"/>
        </p:scale>
        <p:origin x="2022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86" d="100"/>
          <a:sy n="86" d="100"/>
        </p:scale>
        <p:origin x="3786" y="78"/>
      </p:cViewPr>
      <p:guideLst>
        <p:guide orient="horz" pos="3120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r">
              <a:defRPr sz="1200"/>
            </a:lvl1pPr>
          </a:lstStyle>
          <a:p>
            <a:fld id="{6E1230F8-2015-46AC-9C15-B08EDE877F5D}" type="datetimeFigureOut">
              <a:rPr lang="hu-HU" smtClean="0"/>
              <a:t>2021. 05. 14.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79450" y="4705350"/>
            <a:ext cx="5435600" cy="4457700"/>
          </a:xfrm>
          <a:prstGeom prst="rect">
            <a:avLst/>
          </a:prstGeom>
        </p:spPr>
        <p:txBody>
          <a:bodyPr vert="horz" lIns="91294" tIns="45647" rIns="91294" bIns="45647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1" y="9408981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48645" y="9408981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r">
              <a:defRPr sz="1200"/>
            </a:lvl1pPr>
          </a:lstStyle>
          <a:p>
            <a:fld id="{CDA5C11E-540C-488B-B718-84796C0B45F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365856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43262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29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2021. 05. 14.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805236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700075" cy="936104"/>
          </a:xfrm>
        </p:spPr>
        <p:txBody>
          <a:bodyPr>
            <a:normAutofit/>
          </a:bodyPr>
          <a:lstStyle>
            <a:lvl1pPr algn="l">
              <a:defRPr sz="2400"/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2021. 05. 14.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29614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2021. 05. 14.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469027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2021. 05. 14.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34561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2021. 05. 14.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456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6" name="Tartalom helye 2"/>
          <p:cNvSpPr>
            <a:spLocks noGrp="1"/>
          </p:cNvSpPr>
          <p:nvPr>
            <p:ph idx="1"/>
          </p:nvPr>
        </p:nvSpPr>
        <p:spPr>
          <a:xfrm>
            <a:off x="447989" y="1628800"/>
            <a:ext cx="5111750" cy="46910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7" name="Kép helye 2"/>
          <p:cNvSpPr>
            <a:spLocks noGrp="1"/>
          </p:cNvSpPr>
          <p:nvPr>
            <p:ph type="pic" idx="13"/>
          </p:nvPr>
        </p:nvSpPr>
        <p:spPr>
          <a:xfrm>
            <a:off x="5724128" y="1633102"/>
            <a:ext cx="3240360" cy="46910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6175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1435100"/>
            <a:ext cx="5111750" cy="46910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2021. 05. 14.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9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1428776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2021. 05. 14.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0349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8"/>
          <p:cNvSpPr>
            <a:spLocks noGrp="1"/>
          </p:cNvSpPr>
          <p:nvPr>
            <p:ph type="title" hasCustomPrompt="1"/>
          </p:nvPr>
        </p:nvSpPr>
        <p:spPr>
          <a:xfrm>
            <a:off x="4495800" y="2286000"/>
            <a:ext cx="4419600" cy="1143000"/>
          </a:xfrm>
        </p:spPr>
        <p:txBody>
          <a:bodyPr anchor="t">
            <a:noAutofit/>
          </a:bodyPr>
          <a:lstStyle>
            <a:lvl1pPr algn="l">
              <a:defRPr sz="4400" b="1" cap="all" baseline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hu-HU" dirty="0"/>
              <a:t>Prezentáció Címe</a:t>
            </a:r>
            <a:endParaRPr lang="en-US" dirty="0"/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0" hasCustomPrompt="1"/>
          </p:nvPr>
        </p:nvSpPr>
        <p:spPr>
          <a:xfrm>
            <a:off x="4495800" y="3886200"/>
            <a:ext cx="4343400" cy="914400"/>
          </a:xfrm>
        </p:spPr>
        <p:txBody>
          <a:bodyPr wrap="square" anchor="t"/>
          <a:lstStyle>
            <a:lvl1pPr marL="514350" indent="-514350" algn="l">
              <a:spcAft>
                <a:spcPts val="600"/>
              </a:spcAft>
              <a:buFontTx/>
              <a:buNone/>
              <a:defRPr cap="all" baseline="0">
                <a:solidFill>
                  <a:srgbClr val="FFFFFF"/>
                </a:solidFill>
                <a:latin typeface="Arial"/>
                <a:cs typeface="Arial"/>
              </a:defRPr>
            </a:lvl1pPr>
            <a:lvl2pPr>
              <a:buNone/>
              <a:defRPr/>
            </a:lvl2pPr>
          </a:lstStyle>
          <a:p>
            <a:pPr lvl="0"/>
            <a:r>
              <a:rPr lang="hu-HU" dirty="0"/>
              <a:t>Click to edit Alcím</a:t>
            </a:r>
          </a:p>
          <a:p>
            <a:pPr lvl="0"/>
            <a:endParaRPr lang="hu-H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05FFA-4383-4574-9830-A5FF25BE8406}" type="datetimeFigureOut">
              <a:rPr lang="hu-HU" smtClean="0"/>
              <a:t>2021. 05. 14.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15082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6" r:id="rId7"/>
    <p:sldLayoutId id="2147483667" r:id="rId8"/>
    <p:sldLayoutId id="2147483670" r:id="rId9"/>
  </p:sldLayoutIdLst>
  <p:txStyles>
    <p:titleStyle>
      <a:lvl1pPr algn="l" defTabSz="914400" rtl="0" eaLnBrk="1" latinLnBrk="0" hangingPunct="1">
        <a:spcBef>
          <a:spcPct val="0"/>
        </a:spcBef>
        <a:buNone/>
        <a:defRPr sz="2400" b="1" kern="1200" cap="all" baseline="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0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0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0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0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9.png"/><Relationship Id="rId4" Type="http://schemas.openxmlformats.org/officeDocument/2006/relationships/hyperlink" Target="http://www.kepezz.h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424936" cy="3456384"/>
          </a:xfrm>
        </p:spPr>
        <p:txBody>
          <a:bodyPr/>
          <a:lstStyle/>
          <a:p>
            <a:pPr algn="ctr"/>
            <a:r>
              <a:rPr lang="hu-HU" dirty="0"/>
              <a:t>GINOP 6.1.7-17 </a:t>
            </a:r>
            <a:br>
              <a:rPr lang="hu-HU" sz="3000" dirty="0"/>
            </a:br>
            <a:br>
              <a:rPr lang="hu-HU" sz="3000" dirty="0"/>
            </a:br>
            <a:r>
              <a:rPr lang="hu-HU" sz="2800" dirty="0"/>
              <a:t>Munkahelyi képzések támogatása </a:t>
            </a:r>
            <a:r>
              <a:rPr lang="hu-HU" sz="2800" dirty="0" err="1"/>
              <a:t>mikro</a:t>
            </a:r>
            <a:r>
              <a:rPr lang="hu-HU" sz="2800" dirty="0"/>
              <a:t>-, kis- és középvállalatok és nagyvállalatok munkavállalói számára indított képzések szakmai támogató programja</a:t>
            </a:r>
            <a:br>
              <a:rPr lang="hu-HU" dirty="0"/>
            </a:br>
            <a:br>
              <a:rPr lang="hu-HU" dirty="0"/>
            </a:br>
            <a:br>
              <a:rPr lang="hu-HU" dirty="0"/>
            </a:br>
            <a:br>
              <a:rPr lang="hu-HU" dirty="0"/>
            </a:br>
            <a:endParaRPr lang="hu-HU" sz="3200" dirty="0"/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3F64C79F-F088-4636-942F-4B8F8C75A557}"/>
              </a:ext>
            </a:extLst>
          </p:cNvPr>
          <p:cNvSpPr txBox="1"/>
          <p:nvPr/>
        </p:nvSpPr>
        <p:spPr>
          <a:xfrm>
            <a:off x="1691680" y="4221088"/>
            <a:ext cx="49685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800" dirty="0">
                <a:solidFill>
                  <a:schemeClr val="bg1"/>
                </a:solidFill>
              </a:rPr>
              <a:t>Munkahelyi képzések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megvalósítását segítő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szakmai ajánlások és útmutatók</a:t>
            </a:r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97705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424936" cy="3456384"/>
          </a:xfrm>
        </p:spPr>
        <p:txBody>
          <a:bodyPr/>
          <a:lstStyle/>
          <a:p>
            <a:pPr algn="ctr"/>
            <a:br>
              <a:rPr lang="hu-HU" sz="3000" dirty="0"/>
            </a:br>
            <a:br>
              <a:rPr lang="hu-HU" dirty="0"/>
            </a:br>
            <a:r>
              <a:rPr lang="hu-HU" sz="3800" dirty="0" err="1"/>
              <a:t>pps</a:t>
            </a:r>
            <a:r>
              <a:rPr lang="hu-HU" sz="3800" dirty="0"/>
              <a:t> – termelésirányítási rendszer (</a:t>
            </a:r>
            <a:r>
              <a:rPr lang="hu-HU" sz="3800" dirty="0" err="1"/>
              <a:t>mes</a:t>
            </a:r>
            <a:r>
              <a:rPr lang="hu-HU" sz="3800" dirty="0"/>
              <a:t>)</a:t>
            </a: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r>
              <a:rPr lang="hu-HU" sz="3200" dirty="0"/>
              <a:t>2021</a:t>
            </a: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D4DBAB1F-128A-478E-AC07-D939B2318756}"/>
              </a:ext>
            </a:extLst>
          </p:cNvPr>
          <p:cNvSpPr txBox="1"/>
          <p:nvPr/>
        </p:nvSpPr>
        <p:spPr>
          <a:xfrm>
            <a:off x="1619672" y="3212976"/>
            <a:ext cx="53285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hu-HU" sz="1800" dirty="0">
              <a:solidFill>
                <a:schemeClr val="bg1"/>
              </a:solidFill>
            </a:endParaRPr>
          </a:p>
          <a:p>
            <a:pPr algn="ctr"/>
            <a:endParaRPr lang="hu-HU" dirty="0">
              <a:solidFill>
                <a:schemeClr val="bg1"/>
              </a:solidFill>
            </a:endParaRPr>
          </a:p>
          <a:p>
            <a:pPr algn="ctr"/>
            <a:r>
              <a:rPr lang="hu-HU" sz="1800" dirty="0">
                <a:solidFill>
                  <a:schemeClr val="bg1"/>
                </a:solidFill>
              </a:rPr>
              <a:t>A bemutatóban hivatkozott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szakmai anyag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kidolgozója: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dirty="0">
                <a:solidFill>
                  <a:schemeClr val="bg1"/>
                </a:solidFill>
              </a:rPr>
              <a:t>D</a:t>
            </a:r>
            <a:r>
              <a:rPr lang="hu-HU" sz="1800" dirty="0">
                <a:solidFill>
                  <a:schemeClr val="bg1"/>
                </a:solidFill>
              </a:rPr>
              <a:t>r. Kovács László</a:t>
            </a:r>
          </a:p>
          <a:p>
            <a:pPr algn="ctr"/>
            <a:r>
              <a:rPr lang="hu-HU" dirty="0">
                <a:solidFill>
                  <a:schemeClr val="bg1"/>
                </a:solidFill>
              </a:rPr>
              <a:t>Pogácsás Szabolcs</a:t>
            </a:r>
            <a:br>
              <a:rPr lang="hu-HU" dirty="0">
                <a:solidFill>
                  <a:schemeClr val="bg1"/>
                </a:solidFill>
              </a:rPr>
            </a:br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7903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lcím 7">
            <a:extLst>
              <a:ext uri="{FF2B5EF4-FFF2-40B4-BE49-F238E27FC236}">
                <a16:creationId xmlns:a16="http://schemas.microsoft.com/office/drawing/2014/main" id="{258E1041-C55F-4EAE-BCD8-98225E25B1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sz="4000" b="1" dirty="0"/>
          </a:p>
          <a:p>
            <a:pPr marL="0" indent="0" algn="ctr">
              <a:buNone/>
            </a:pPr>
            <a:r>
              <a:rPr lang="hu-HU" sz="4000" b="1" dirty="0"/>
              <a:t>I. </a:t>
            </a:r>
            <a:endParaRPr lang="hu-HU" dirty="0"/>
          </a:p>
          <a:p>
            <a:pPr marL="0" indent="0" algn="ctr">
              <a:buNone/>
            </a:pPr>
            <a:r>
              <a:rPr lang="hu-HU" dirty="0"/>
              <a:t>Jogszabályi előírások és szakmai elvárások</a:t>
            </a:r>
          </a:p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https://kepezz.hu/VideoLibraryArticle/Details/10</a:t>
            </a:r>
            <a:r>
              <a:rPr lang="hu-HU" sz="1800" dirty="0"/>
              <a:t>    (regisztráció után)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316661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4DA1DAF-B9F8-40D7-BBA7-2614EB183C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Jogszabályi előírások, szakmai elvárások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DA7AA1E-CB6F-4E51-9B06-8171A7FC9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925144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A PPS-Termelés tervezési és MES-Termelésirányítási rendszerek témakörére vonatkozóan nincsenek olyan normatívák, melyeket jogszabályként, törvényben vagy rendeletben határoztak volna meg. 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Szakmai elvárások és következményeikként ajánlások megjelentek:</a:t>
            </a:r>
          </a:p>
          <a:p>
            <a:pPr>
              <a:buFontTx/>
              <a:buChar char="-"/>
            </a:pPr>
            <a:r>
              <a:rPr lang="hu-HU" sz="1600" dirty="0"/>
              <a:t>VDI 5600 - </a:t>
            </a:r>
            <a:r>
              <a:rPr lang="hu-HU" sz="1600" dirty="0" err="1"/>
              <a:t>Manufacturing</a:t>
            </a:r>
            <a:r>
              <a:rPr lang="hu-HU" sz="1600" dirty="0"/>
              <a:t> </a:t>
            </a:r>
            <a:r>
              <a:rPr lang="hu-HU" sz="1600" dirty="0" err="1"/>
              <a:t>Execution</a:t>
            </a:r>
            <a:r>
              <a:rPr lang="hu-HU" sz="1600" dirty="0"/>
              <a:t> Systems (MES) </a:t>
            </a:r>
          </a:p>
          <a:p>
            <a:pPr>
              <a:buFontTx/>
              <a:buChar char="-"/>
            </a:pPr>
            <a:r>
              <a:rPr lang="hu-HU" sz="1600" dirty="0"/>
              <a:t>ANSI/ISA 95 </a:t>
            </a:r>
          </a:p>
          <a:p>
            <a:pPr>
              <a:buFontTx/>
              <a:buChar char="-"/>
            </a:pPr>
            <a:r>
              <a:rPr lang="hu-HU" sz="1600" dirty="0"/>
              <a:t>IEC/ISO 62264</a:t>
            </a: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VDI 5600:</a:t>
            </a: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Főbb részei:</a:t>
            </a:r>
          </a:p>
          <a:p>
            <a:pPr>
              <a:buFontTx/>
              <a:buChar char="-"/>
            </a:pPr>
            <a:r>
              <a:rPr lang="hu-HU" sz="1600" dirty="0"/>
              <a:t>gyártásütemezés</a:t>
            </a:r>
          </a:p>
          <a:p>
            <a:pPr>
              <a:buFontTx/>
              <a:buChar char="-"/>
            </a:pPr>
            <a:r>
              <a:rPr lang="hu-HU" sz="1600" dirty="0"/>
              <a:t>gyártóberendezés menedzsment </a:t>
            </a:r>
          </a:p>
          <a:p>
            <a:pPr>
              <a:buFontTx/>
              <a:buChar char="-"/>
            </a:pPr>
            <a:r>
              <a:rPr lang="hu-HU" sz="1600" dirty="0"/>
              <a:t>alapanyag gazdálkodás (termelés szintjén)</a:t>
            </a:r>
          </a:p>
          <a:p>
            <a:pPr>
              <a:buFontTx/>
              <a:buChar char="-"/>
            </a:pPr>
            <a:r>
              <a:rPr lang="hu-HU" sz="1600" dirty="0"/>
              <a:t>személyi erőforrás menedzsment (termelés szintjén) </a:t>
            </a:r>
          </a:p>
          <a:p>
            <a:pPr>
              <a:buFontTx/>
              <a:buChar char="-"/>
            </a:pPr>
            <a:r>
              <a:rPr lang="hu-HU" sz="1600" dirty="0"/>
              <a:t>adatgyűjtés </a:t>
            </a:r>
          </a:p>
          <a:p>
            <a:pPr>
              <a:buFontTx/>
              <a:buChar char="-"/>
            </a:pPr>
            <a:r>
              <a:rPr lang="hu-HU" sz="1600" dirty="0"/>
              <a:t>teljesítményelemzés </a:t>
            </a:r>
          </a:p>
          <a:p>
            <a:pPr>
              <a:buFontTx/>
              <a:buChar char="-"/>
            </a:pPr>
            <a:r>
              <a:rPr lang="hu-HU" sz="1600" dirty="0"/>
              <a:t>Minőségirányítás</a:t>
            </a:r>
          </a:p>
          <a:p>
            <a:pPr>
              <a:buFontTx/>
              <a:buChar char="-"/>
            </a:pPr>
            <a:r>
              <a:rPr lang="hu-HU" sz="1600" dirty="0"/>
              <a:t>információszolgáltatás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47218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29123D3-3416-4744-AC93-065B58EC6F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Szakmai elvárások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5123564F-6219-4B62-BE86-96ED7AB5A0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ANI/ISA 95:</a:t>
            </a: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Főbb részei:</a:t>
            </a:r>
          </a:p>
          <a:p>
            <a:pPr>
              <a:buFontTx/>
              <a:buChar char="-"/>
            </a:pPr>
            <a:r>
              <a:rPr lang="hu-HU" sz="1600" dirty="0"/>
              <a:t>termék és termelési előírások szabályozása </a:t>
            </a:r>
          </a:p>
          <a:p>
            <a:pPr>
              <a:buFontTx/>
              <a:buChar char="-"/>
            </a:pPr>
            <a:r>
              <a:rPr lang="hu-HU" sz="1600" dirty="0"/>
              <a:t>erőforrás menedzsment </a:t>
            </a:r>
          </a:p>
          <a:p>
            <a:pPr>
              <a:buFontTx/>
              <a:buChar char="-"/>
            </a:pPr>
            <a:r>
              <a:rPr lang="hu-HU" sz="1600" dirty="0"/>
              <a:t>gyártásütemezés </a:t>
            </a:r>
          </a:p>
          <a:p>
            <a:pPr>
              <a:buFontTx/>
              <a:buChar char="-"/>
            </a:pPr>
            <a:r>
              <a:rPr lang="hu-HU" sz="1600" dirty="0"/>
              <a:t>termelésirányítás </a:t>
            </a:r>
          </a:p>
          <a:p>
            <a:pPr>
              <a:buFontTx/>
              <a:buChar char="-"/>
            </a:pPr>
            <a:r>
              <a:rPr lang="hu-HU" sz="1600" dirty="0"/>
              <a:t>termelésvégrehajtás </a:t>
            </a:r>
          </a:p>
          <a:p>
            <a:pPr>
              <a:buFontTx/>
              <a:buChar char="-"/>
            </a:pPr>
            <a:r>
              <a:rPr lang="hu-HU" sz="1600" dirty="0"/>
              <a:t>nyomon követés </a:t>
            </a:r>
          </a:p>
          <a:p>
            <a:pPr>
              <a:buFontTx/>
              <a:buChar char="-"/>
            </a:pPr>
            <a:r>
              <a:rPr lang="hu-HU" sz="1600" dirty="0"/>
              <a:t>adatgyűjtés </a:t>
            </a:r>
          </a:p>
          <a:p>
            <a:pPr>
              <a:buFontTx/>
              <a:buChar char="-"/>
            </a:pPr>
            <a:r>
              <a:rPr lang="hu-HU" sz="1600" dirty="0"/>
              <a:t>Teljesítményértékelés</a:t>
            </a:r>
          </a:p>
          <a:p>
            <a:pPr>
              <a:buFontTx/>
              <a:buChar char="-"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IEC/ISO 62264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69755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lcím 7">
            <a:extLst>
              <a:ext uri="{FF2B5EF4-FFF2-40B4-BE49-F238E27FC236}">
                <a16:creationId xmlns:a16="http://schemas.microsoft.com/office/drawing/2014/main" id="{65741DBD-AAD9-4EB6-9655-63F2F4F5F9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sz="4000" b="1" dirty="0"/>
          </a:p>
          <a:p>
            <a:pPr marL="0" indent="0" algn="ctr">
              <a:buNone/>
            </a:pPr>
            <a:r>
              <a:rPr lang="hu-HU" sz="4000" b="1" dirty="0"/>
              <a:t>II.</a:t>
            </a:r>
            <a:endParaRPr lang="hu-HU" dirty="0"/>
          </a:p>
          <a:p>
            <a:pPr marL="0" indent="0" algn="ctr">
              <a:buNone/>
            </a:pPr>
            <a:r>
              <a:rPr lang="hu-HU" dirty="0"/>
              <a:t>Termelésirányítási rendszer (MES)</a:t>
            </a:r>
          </a:p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https://kepezz.hu/VideoLibraryArticle/Details/10</a:t>
            </a:r>
            <a:r>
              <a:rPr lang="hu-HU" sz="1800" dirty="0"/>
              <a:t>   (regisztráció után)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832219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8875798-2DB9-49D8-A09F-7889B4D5A9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Termelésirányítási rendszer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F841D726-068E-4E90-B295-5B8381F220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670" y="1576220"/>
            <a:ext cx="8229793" cy="509313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>
              <a:buFontTx/>
              <a:buChar char="-"/>
            </a:pPr>
            <a:endParaRPr lang="hu-HU" sz="1600" dirty="0">
              <a:ea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hu-HU" sz="1600" dirty="0">
                <a:ea typeface="Times New Roman" panose="02020603050405020304" pitchFamily="18" charset="0"/>
              </a:rPr>
              <a:t>a</a:t>
            </a:r>
            <a:r>
              <a:rPr lang="hu-HU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z ERP a gyártással, termeléssel kapcsolatban limitált információkkal rendelkezik, általában csak az </a:t>
            </a:r>
            <a:r>
              <a:rPr lang="hu-HU" sz="16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alapadatokat</a:t>
            </a:r>
            <a:r>
              <a:rPr lang="hu-HU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(műveletterv, anyagjegyzék) és termelési mérföldkövekhez tartozó eredményeket (darabszám, normaidő adatok) kezeli</a:t>
            </a:r>
          </a:p>
          <a:p>
            <a:pPr>
              <a:buFontTx/>
              <a:buChar char="-"/>
            </a:pPr>
            <a:r>
              <a:rPr lang="hu-HU" sz="1600" dirty="0"/>
              <a:t>ezen okból szükség volt egy „folyamatközeli” rendszerre, ami valós időben teszi lehetővé a gyártási folyamat áttekintését, irányítását, vezérlését és ellenőrzését</a:t>
            </a:r>
          </a:p>
          <a:p>
            <a:pPr>
              <a:buFontTx/>
              <a:buChar char="-"/>
            </a:pPr>
            <a:r>
              <a:rPr lang="hu-HU" sz="1600" dirty="0"/>
              <a:t>így jött létre a </a:t>
            </a:r>
            <a:r>
              <a:rPr lang="hu-HU" sz="1600" dirty="0">
                <a:solidFill>
                  <a:srgbClr val="4B5E90"/>
                </a:solidFill>
              </a:rPr>
              <a:t>MES</a:t>
            </a:r>
            <a:r>
              <a:rPr lang="hu-HU" sz="1600" dirty="0"/>
              <a:t>, az angol </a:t>
            </a:r>
            <a:r>
              <a:rPr lang="hu-HU" sz="1600" dirty="0" err="1"/>
              <a:t>Manufacturing</a:t>
            </a:r>
            <a:r>
              <a:rPr lang="hu-HU" sz="1600" dirty="0"/>
              <a:t> </a:t>
            </a:r>
            <a:r>
              <a:rPr lang="hu-HU" sz="1600" dirty="0" err="1"/>
              <a:t>Execution</a:t>
            </a:r>
            <a:r>
              <a:rPr lang="hu-HU" sz="1600" dirty="0"/>
              <a:t> System rövidítése, ami magyarul </a:t>
            </a:r>
            <a:r>
              <a:rPr lang="hu-HU" sz="1600" dirty="0">
                <a:solidFill>
                  <a:srgbClr val="4B5E90"/>
                </a:solidFill>
              </a:rPr>
              <a:t>Termelésirányítási Rendszernek </a:t>
            </a:r>
            <a:r>
              <a:rPr lang="hu-HU" sz="1600" dirty="0"/>
              <a:t>felel meg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6D82D7C4-2720-4914-A32D-EEEE12AD69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31"/>
          <a:stretch>
            <a:fillRect/>
          </a:stretch>
        </p:blipFill>
        <p:spPr bwMode="auto">
          <a:xfrm>
            <a:off x="1707695" y="1340768"/>
            <a:ext cx="5728609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zövegdoboz 3">
            <a:extLst>
              <a:ext uri="{FF2B5EF4-FFF2-40B4-BE49-F238E27FC236}">
                <a16:creationId xmlns:a16="http://schemas.microsoft.com/office/drawing/2014/main" id="{ACC75CA4-94E1-423C-BF33-713B8DD620DE}"/>
              </a:ext>
            </a:extLst>
          </p:cNvPr>
          <p:cNvSpPr txBox="1"/>
          <p:nvPr/>
        </p:nvSpPr>
        <p:spPr>
          <a:xfrm>
            <a:off x="683568" y="3429000"/>
            <a:ext cx="7776864" cy="107721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chemeClr val="tx1"/>
                </a:solidFill>
              </a:rPr>
              <a:t>Az elnevezés egy integrált üzleti folyamatokat kezelő szoftvert takar, ami több szervezeti egység tevékenységére kiterjed, és felügyeli a szervezeti erőforrásokat (például a pénzügy, készletek, alapanyagok és emberi erőforrások, illetve a kötelezettségeket, mint a vevői és alvállalkozói rendelések, munkabér költségek).</a:t>
            </a:r>
          </a:p>
        </p:txBody>
      </p:sp>
    </p:spTree>
    <p:extLst>
      <p:ext uri="{BB962C8B-B14F-4D97-AF65-F5344CB8AC3E}">
        <p14:creationId xmlns:p14="http://schemas.microsoft.com/office/powerpoint/2010/main" val="4762085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650DFBA-73FC-4153-AF32-38F3C9B10E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Termelésirányítási rendszer</a:t>
            </a:r>
          </a:p>
        </p:txBody>
      </p:sp>
      <p:pic>
        <p:nvPicPr>
          <p:cNvPr id="6" name="Tartalom helye 5">
            <a:extLst>
              <a:ext uri="{FF2B5EF4-FFF2-40B4-BE49-F238E27FC236}">
                <a16:creationId xmlns:a16="http://schemas.microsoft.com/office/drawing/2014/main" id="{CAF29306-3239-4107-A8DE-5440F879A1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35696" y="2391778"/>
            <a:ext cx="4791705" cy="3635567"/>
          </a:xfrm>
        </p:spPr>
      </p:pic>
      <p:sp>
        <p:nvSpPr>
          <p:cNvPr id="8" name="Szövegdoboz 7">
            <a:extLst>
              <a:ext uri="{FF2B5EF4-FFF2-40B4-BE49-F238E27FC236}">
                <a16:creationId xmlns:a16="http://schemas.microsoft.com/office/drawing/2014/main" id="{DAA1761B-3905-40D8-A184-C50FB31495BC}"/>
              </a:ext>
            </a:extLst>
          </p:cNvPr>
          <p:cNvSpPr txBox="1"/>
          <p:nvPr/>
        </p:nvSpPr>
        <p:spPr>
          <a:xfrm>
            <a:off x="827583" y="1501587"/>
            <a:ext cx="7339893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hu-HU" dirty="0">
                <a:solidFill>
                  <a:srgbClr val="4B5E90"/>
                </a:solidFill>
              </a:rPr>
              <a:t>Termelésirányításhoz (MES) kapcsolódó rendszerek</a:t>
            </a:r>
          </a:p>
        </p:txBody>
      </p:sp>
    </p:spTree>
    <p:extLst>
      <p:ext uri="{BB962C8B-B14F-4D97-AF65-F5344CB8AC3E}">
        <p14:creationId xmlns:p14="http://schemas.microsoft.com/office/powerpoint/2010/main" val="29974073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3853397-99F2-49C4-90B5-5DF24A9812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termelésirányítási rendszerek</a:t>
            </a:r>
          </a:p>
        </p:txBody>
      </p:sp>
      <p:graphicFrame>
        <p:nvGraphicFramePr>
          <p:cNvPr id="4" name="Tartalom helye 3">
            <a:extLst>
              <a:ext uri="{FF2B5EF4-FFF2-40B4-BE49-F238E27FC236}">
                <a16:creationId xmlns:a16="http://schemas.microsoft.com/office/drawing/2014/main" id="{9A97E23C-BF18-4FE3-8B95-63EC4DF9986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48376132"/>
              </p:ext>
            </p:extLst>
          </p:nvPr>
        </p:nvGraphicFramePr>
        <p:xfrm>
          <a:off x="899592" y="1412776"/>
          <a:ext cx="7200800" cy="484364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94131">
                  <a:extLst>
                    <a:ext uri="{9D8B030D-6E8A-4147-A177-3AD203B41FA5}">
                      <a16:colId xmlns:a16="http://schemas.microsoft.com/office/drawing/2014/main" val="2901088650"/>
                    </a:ext>
                  </a:extLst>
                </a:gridCol>
                <a:gridCol w="1983069">
                  <a:extLst>
                    <a:ext uri="{9D8B030D-6E8A-4147-A177-3AD203B41FA5}">
                      <a16:colId xmlns:a16="http://schemas.microsoft.com/office/drawing/2014/main" val="879034054"/>
                    </a:ext>
                  </a:extLst>
                </a:gridCol>
                <a:gridCol w="1983069">
                  <a:extLst>
                    <a:ext uri="{9D8B030D-6E8A-4147-A177-3AD203B41FA5}">
                      <a16:colId xmlns:a16="http://schemas.microsoft.com/office/drawing/2014/main" val="1775672798"/>
                    </a:ext>
                  </a:extLst>
                </a:gridCol>
                <a:gridCol w="1740531">
                  <a:extLst>
                    <a:ext uri="{9D8B030D-6E8A-4147-A177-3AD203B41FA5}">
                      <a16:colId xmlns:a16="http://schemas.microsoft.com/office/drawing/2014/main" val="2010347367"/>
                    </a:ext>
                  </a:extLst>
                </a:gridCol>
              </a:tblGrid>
              <a:tr h="576064">
                <a:tc row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u-HU" sz="500">
                          <a:effectLst/>
                        </a:rPr>
                        <a:t> </a:t>
                      </a:r>
                      <a:endParaRPr lang="hu-HU" sz="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7358" marR="3735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u-HU" sz="1000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Vállalatiránítás</a:t>
                      </a:r>
                      <a:endParaRPr lang="hu-HU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7358" marR="3735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u-HU" sz="1000" dirty="0">
                          <a:effectLst/>
                        </a:rPr>
                        <a:t>Termelésirányítás</a:t>
                      </a:r>
                      <a:endParaRPr lang="hu-HU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7358" marR="3735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endParaRPr lang="hu-HU" sz="1000" dirty="0">
                        <a:effectLst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u-HU" sz="1000" dirty="0">
                          <a:effectLst/>
                        </a:rPr>
                        <a:t>Termelés</a:t>
                      </a:r>
                      <a:endParaRPr lang="hu-HU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7358" marR="37358" marT="0" marB="0" anchor="ctr"/>
                </a:tc>
                <a:extLst>
                  <a:ext uri="{0D108BD9-81ED-4DB2-BD59-A6C34878D82A}">
                    <a16:rowId xmlns:a16="http://schemas.microsoft.com/office/drawing/2014/main" val="1154417368"/>
                  </a:ext>
                </a:extLst>
              </a:tr>
              <a:tr h="414415">
                <a:tc v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u-HU" sz="800" dirty="0">
                          <a:effectLst/>
                        </a:rPr>
                        <a:t>ERP</a:t>
                      </a:r>
                      <a:endParaRPr lang="hu-HU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7358" marR="373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u-HU" sz="800" dirty="0">
                          <a:effectLst/>
                        </a:rPr>
                        <a:t>MES</a:t>
                      </a:r>
                      <a:endParaRPr lang="hu-HU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7358" marR="373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u-HU" sz="800">
                          <a:effectLst/>
                        </a:rPr>
                        <a:t>Munkahelyek, termelő berendezések</a:t>
                      </a:r>
                      <a:endParaRPr lang="hu-HU" sz="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7358" marR="37358" marT="0" marB="0" anchor="ctr"/>
                </a:tc>
                <a:extLst>
                  <a:ext uri="{0D108BD9-81ED-4DB2-BD59-A6C34878D82A}">
                    <a16:rowId xmlns:a16="http://schemas.microsoft.com/office/drawing/2014/main" val="503339815"/>
                  </a:ext>
                </a:extLst>
              </a:tr>
              <a:tr h="151507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u-HU" sz="1000" dirty="0">
                          <a:effectLst/>
                        </a:rPr>
                        <a:t>Megrendelések</a:t>
                      </a:r>
                      <a:endParaRPr lang="hu-HU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7358" marR="3735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u-HU" sz="800">
                          <a:effectLst/>
                        </a:rPr>
                        <a:t>meghatározza a megrendelések típusát és mennyiségét, amelyeket egy meghatározott időszakon belül kell elkészíteni (gyártási program, gyártási program terv), megadja azok későbbi előrejelzéseit is</a:t>
                      </a:r>
                      <a:endParaRPr lang="hu-HU" sz="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7358" marR="3735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u-HU" sz="800" dirty="0">
                          <a:effectLst/>
                        </a:rPr>
                        <a:t>meghatározza a feldolgozás időpontját, az erőforrásokhoz való hozzárendelést és a megrendelések feldolgozásának sorrendjét a gyártási folyamaton belül és az egyedi gyártási lépéseknél, gépeknél (gyártási folyamat tervezése, gyártásütemezés), valamint gondoskodik azok végrehajtásáról</a:t>
                      </a:r>
                      <a:endParaRPr lang="hu-HU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7358" marR="3735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u-HU" sz="800" dirty="0">
                          <a:effectLst/>
                        </a:rPr>
                        <a:t>egy alacsony, részletes szinten hajtja végre a gyártási műveleteket, az egyes feladat lépéseknek megfelelően (műveletek, gyártási lépések láncolata)</a:t>
                      </a:r>
                      <a:endParaRPr lang="hu-HU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7358" marR="37358" marT="0" marB="0"/>
                </a:tc>
                <a:extLst>
                  <a:ext uri="{0D108BD9-81ED-4DB2-BD59-A6C34878D82A}">
                    <a16:rowId xmlns:a16="http://schemas.microsoft.com/office/drawing/2014/main" val="1061575424"/>
                  </a:ext>
                </a:extLst>
              </a:tr>
              <a:tr h="124828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u-HU" sz="1000">
                          <a:effectLst/>
                        </a:rPr>
                        <a:t>Erőforrások</a:t>
                      </a:r>
                      <a:endParaRPr lang="hu-HU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7358" marR="3735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u-HU" sz="800">
                          <a:effectLst/>
                        </a:rPr>
                        <a:t>az erőforrásokat alapvetően a kereskedelmi, üzleti szempontok szerint kezeli, és a kapacitások durva átlagát veszi figyelembe</a:t>
                      </a:r>
                      <a:endParaRPr lang="hu-HU" sz="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7358" marR="3735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u-HU" sz="800">
                          <a:effectLst/>
                        </a:rPr>
                        <a:t>az erőforrásokat a jelenlegi, tényleges rendelkezésre állások és feltételek szerint kezeli, időben hozzárendeli őket rendelés feldolgozáshoz</a:t>
                      </a:r>
                      <a:endParaRPr lang="hu-HU" sz="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7358" marR="3735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u-HU" sz="800" dirty="0">
                          <a:effectLst/>
                        </a:rPr>
                        <a:t>a megadott erőforrásokat használja a műveletek végrehajtására</a:t>
                      </a:r>
                      <a:endParaRPr lang="hu-HU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7358" marR="37358" marT="0" marB="0"/>
                </a:tc>
                <a:extLst>
                  <a:ext uri="{0D108BD9-81ED-4DB2-BD59-A6C34878D82A}">
                    <a16:rowId xmlns:a16="http://schemas.microsoft.com/office/drawing/2014/main" val="2483737098"/>
                  </a:ext>
                </a:extLst>
              </a:tr>
              <a:tr h="108980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u-HU" sz="1000" dirty="0">
                          <a:effectLst/>
                        </a:rPr>
                        <a:t>Alapanyagok</a:t>
                      </a:r>
                      <a:endParaRPr lang="hu-HU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7358" marR="3735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u-HU" sz="800">
                          <a:effectLst/>
                        </a:rPr>
                        <a:t>meghatározza az anyagigényeket és elindítja a megrendelési tranzakciókat (vagy azok generálását), kezeli a készleteket</a:t>
                      </a:r>
                      <a:endParaRPr lang="hu-HU" sz="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7358" marR="3735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u-HU" sz="800">
                          <a:effectLst/>
                        </a:rPr>
                        <a:t>meghatározza a tényleges felhasználást, megszervezi az anyagellátás logisztikai láncát és kezeli a félkész készleteket</a:t>
                      </a:r>
                      <a:endParaRPr lang="hu-HU" sz="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7358" marR="3735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u-HU" sz="800" dirty="0">
                          <a:effectLst/>
                        </a:rPr>
                        <a:t>az alapanyagokat az előre meghatározott sorrendben dolgozza fel félkész, illetve késztermékké</a:t>
                      </a:r>
                      <a:endParaRPr lang="hu-HU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7358" marR="37358" marT="0" marB="0"/>
                </a:tc>
                <a:extLst>
                  <a:ext uri="{0D108BD9-81ED-4DB2-BD59-A6C34878D82A}">
                    <a16:rowId xmlns:a16="http://schemas.microsoft.com/office/drawing/2014/main" val="22990740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022637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168DA56-11CF-439E-9D15-68930EA789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Motiváció MES bevezetésére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E7DEE99-86F5-4856-BFD8-A1EAF27771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hu-HU" sz="1800" dirty="0"/>
          </a:p>
          <a:p>
            <a:pPr>
              <a:buFontTx/>
              <a:buChar char="-"/>
            </a:pPr>
            <a:r>
              <a:rPr lang="hu-HU" sz="1800" dirty="0"/>
              <a:t>gyártásvezetés számára valós idejű információszerzés a felelősségi körükben zajló eseményekről, úgy, mint megrendelések állapota, gépek státusza, alapanyagok elérhetősége, célok és mutatok teljesülése </a:t>
            </a:r>
          </a:p>
          <a:p>
            <a:pPr>
              <a:buFontTx/>
              <a:buChar char="-"/>
            </a:pPr>
            <a:r>
              <a:rPr lang="hu-HU" sz="1800" dirty="0"/>
              <a:t>vevőszolgálat számára a vevői igények teljesülésének aktív követése, aktuális státusz, mennyiségi és szállítási időpontok vonatkozásában</a:t>
            </a:r>
          </a:p>
          <a:p>
            <a:pPr>
              <a:buFontTx/>
              <a:buChar char="-"/>
            </a:pPr>
            <a:r>
              <a:rPr lang="hu-HU" sz="1800" dirty="0"/>
              <a:t>minőségbiztosítás szempontjából az egyes termékekbe beépülő komponensek követése, minőségi mutatók valós idejű felügyelete, hibák és problémák gyors detektálása és lereagálása </a:t>
            </a:r>
          </a:p>
          <a:p>
            <a:pPr>
              <a:buFontTx/>
              <a:buChar char="-"/>
            </a:pPr>
            <a:r>
              <a:rPr lang="hu-HU" sz="1800" dirty="0"/>
              <a:t>vállalatvezetés részéről a jövedelmezőség hosszú távú biztosítása, alapanyag és félkész készletek követése, információs kapocs a vezetés és termelés között</a:t>
            </a:r>
          </a:p>
        </p:txBody>
      </p:sp>
    </p:spTree>
    <p:extLst>
      <p:ext uri="{BB962C8B-B14F-4D97-AF65-F5344CB8AC3E}">
        <p14:creationId xmlns:p14="http://schemas.microsoft.com/office/powerpoint/2010/main" val="5428320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859A15E-AE43-4609-91F1-82F1D6B64A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Funkció és felépítés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5B8CEEF4-4F18-4A44-8FB6-E1E0ECCB2A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2399" y="1477534"/>
            <a:ext cx="8334183" cy="49685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MES modulok VDI 5600 szerint:</a:t>
            </a: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MES modulok ANSI/ISA 95 szerint:</a:t>
            </a: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EEA35EA6-32F1-462C-8BA5-A9308B8B4F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1" y="1844824"/>
            <a:ext cx="4320480" cy="2185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>
            <a:extLst>
              <a:ext uri="{FF2B5EF4-FFF2-40B4-BE49-F238E27FC236}">
                <a16:creationId xmlns:a16="http://schemas.microsoft.com/office/drawing/2014/main" id="{EBE08B46-C841-4CC7-B2CA-8706F61FC8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121451"/>
            <a:ext cx="2592288" cy="2518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931508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CA991BA-C3BE-4FFE-96FC-69D29CC61C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adatgyűjtés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55D4EA0-9800-497E-A81F-A096F39A04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a rendszernek képesnek kell lennie </a:t>
            </a:r>
            <a:r>
              <a:rPr lang="hu-HU" sz="1600" dirty="0" err="1"/>
              <a:t>eseményvezérelt</a:t>
            </a:r>
            <a:r>
              <a:rPr lang="hu-HU" sz="1600" dirty="0"/>
              <a:t> adatgyűjtésére, melynek során az adat érkezhet (manuálisan) felhasználótól, fél-automatikusan segédeszköztől (pl.: vonalkód olvasó), periodikusan külső adatforrásból, közvetlenül (automatikusan) termelő berendezéstől, esetlegesen ezek kombinációjából</a:t>
            </a:r>
          </a:p>
          <a:p>
            <a:pPr>
              <a:buFontTx/>
              <a:buChar char="-"/>
            </a:pPr>
            <a:r>
              <a:rPr lang="hu-HU" sz="1600" dirty="0"/>
              <a:t>az információkat szükség esetén előkezeli, szortírozva redukálja, és csak a megbízható, relevánsakat tárolja, továbbítja</a:t>
            </a:r>
          </a:p>
          <a:p>
            <a:pPr>
              <a:buFontTx/>
              <a:buChar char="-"/>
            </a:pPr>
            <a:r>
              <a:rPr lang="hu-HU" sz="1600" dirty="0"/>
              <a:t>fontos tevékenysége még az adatok ellenőrzése és összekapcsolása </a:t>
            </a:r>
          </a:p>
          <a:p>
            <a:pPr>
              <a:buFontTx/>
              <a:buChar char="-"/>
            </a:pPr>
            <a:r>
              <a:rPr lang="hu-HU" sz="1600" dirty="0"/>
              <a:t>egyes iparágakban a termékek egyedi azonosítása is szükséges</a:t>
            </a:r>
          </a:p>
          <a:p>
            <a:pPr>
              <a:buFontTx/>
              <a:buChar char="-"/>
            </a:pPr>
            <a:r>
              <a:rPr lang="hu-HU" sz="1600" dirty="0"/>
              <a:t>minden egyéb blokk információkkal való kiszolgálása is, kiemelt tekintettel az Információ menedzsmentre és Minőségirányításra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Modul főbb lépései:</a:t>
            </a:r>
          </a:p>
          <a:p>
            <a:pPr>
              <a:buFontTx/>
              <a:buChar char="-"/>
            </a:pPr>
            <a:r>
              <a:rPr lang="hu-HU" sz="1600" dirty="0"/>
              <a:t>bemeneti adatok feldolgozása</a:t>
            </a:r>
          </a:p>
          <a:p>
            <a:pPr>
              <a:buFontTx/>
              <a:buChar char="-"/>
            </a:pPr>
            <a:r>
              <a:rPr lang="hu-HU" sz="1600" dirty="0"/>
              <a:t>hitelességellenőrzés</a:t>
            </a:r>
          </a:p>
          <a:p>
            <a:pPr>
              <a:buFontTx/>
              <a:buChar char="-"/>
            </a:pPr>
            <a:r>
              <a:rPr lang="hu-HU" sz="1600" dirty="0"/>
              <a:t>státuszellenőrzés</a:t>
            </a:r>
          </a:p>
          <a:p>
            <a:pPr>
              <a:buFontTx/>
              <a:buChar char="-"/>
            </a:pPr>
            <a:r>
              <a:rPr lang="hu-HU" sz="1600" dirty="0"/>
              <a:t>első feldolgozás, összekapcsolás</a:t>
            </a:r>
          </a:p>
        </p:txBody>
      </p:sp>
    </p:spTree>
    <p:extLst>
      <p:ext uri="{BB962C8B-B14F-4D97-AF65-F5344CB8AC3E}">
        <p14:creationId xmlns:p14="http://schemas.microsoft.com/office/powerpoint/2010/main" val="39791539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35CEFB3-9882-4BE6-982A-1FE65572F2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Információ menedzsment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A5FFFB4-B980-4DBE-B700-4B134A8A76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az információ menedzsment egy „csomópont”, vagy más megfogalmazásban egy integrációs interfész, mely szervez, kezel és kontrollál minden termelési folyamathoz kapcsolódó információt</a:t>
            </a:r>
          </a:p>
          <a:p>
            <a:pPr>
              <a:buFontTx/>
              <a:buChar char="-"/>
            </a:pPr>
            <a:r>
              <a:rPr lang="hu-HU" sz="1600" dirty="0"/>
              <a:t>szervezi a rendeléseket, gyártási sorrendeket, alapanyagokat, személyi és gépi erőforrásokat, kezeli az idő adatokat, biztosítja az eszközök elérhetőségét, kontrollálja az anyagáramot és a minőséget</a:t>
            </a:r>
          </a:p>
          <a:p>
            <a:pPr>
              <a:buFontTx/>
              <a:buChar char="-"/>
            </a:pPr>
            <a:r>
              <a:rPr lang="hu-HU" sz="1600" dirty="0"/>
              <a:t>kommunikál a vele kapcsolatban lévő rendszerekkel (ERP, SCADA)</a:t>
            </a:r>
          </a:p>
          <a:p>
            <a:pPr>
              <a:buFontTx/>
              <a:buChar char="-"/>
            </a:pPr>
            <a:r>
              <a:rPr lang="hu-HU" sz="1600" dirty="0"/>
              <a:t>allokálja a rendelés adatokat, a hozzá tartozó előre definiált beállításokkal és az aktuális paraméter előírásokkal (receptekkel) figyelembe véve a </a:t>
            </a:r>
            <a:r>
              <a:rPr lang="hu-HU" sz="1600" dirty="0" err="1"/>
              <a:t>nyomonkövethetőséget</a:t>
            </a: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Modul főbb feladati:</a:t>
            </a:r>
          </a:p>
          <a:p>
            <a:pPr>
              <a:buFontTx/>
              <a:buChar char="-"/>
            </a:pPr>
            <a:r>
              <a:rPr lang="hu-HU" sz="1600" dirty="0"/>
              <a:t>munkafolyamat adminisztrálása</a:t>
            </a:r>
          </a:p>
          <a:p>
            <a:pPr>
              <a:buFontTx/>
              <a:buChar char="-"/>
            </a:pPr>
            <a:r>
              <a:rPr lang="hu-HU" sz="1600" dirty="0"/>
              <a:t>információk szerkesztése és elérhetővé tétele</a:t>
            </a:r>
          </a:p>
          <a:p>
            <a:pPr>
              <a:buFontTx/>
              <a:buChar char="-"/>
            </a:pPr>
            <a:r>
              <a:rPr lang="hu-HU" sz="1600" dirty="0"/>
              <a:t>szabályozás</a:t>
            </a:r>
          </a:p>
          <a:p>
            <a:pPr>
              <a:buFontTx/>
              <a:buChar char="-"/>
            </a:pPr>
            <a:r>
              <a:rPr lang="hu-HU" sz="1600" dirty="0"/>
              <a:t>események kezelése, akciók indítása</a:t>
            </a:r>
          </a:p>
        </p:txBody>
      </p:sp>
    </p:spTree>
    <p:extLst>
      <p:ext uri="{BB962C8B-B14F-4D97-AF65-F5344CB8AC3E}">
        <p14:creationId xmlns:p14="http://schemas.microsoft.com/office/powerpoint/2010/main" val="16954383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E550A94-A31C-4DF9-86B7-7AA03CB4B4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teljesítményértékelés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9EFDCC1-8147-4FDA-9B98-88BB7D5C28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Tx/>
              <a:buChar char="-"/>
            </a:pPr>
            <a:r>
              <a:rPr lang="hu-HU" sz="1600" dirty="0"/>
              <a:t>a termelés teljesítménye (pl.: kihozatal, selejt), és kulcs mutatói (akár valós időben) követhetők, kiértékelhetők és megjeleníthetők („</a:t>
            </a:r>
            <a:r>
              <a:rPr lang="hu-HU" sz="1600" dirty="0" err="1"/>
              <a:t>dashboard</a:t>
            </a:r>
            <a:r>
              <a:rPr lang="hu-HU" sz="1600" dirty="0"/>
              <a:t>”) általa</a:t>
            </a:r>
          </a:p>
          <a:p>
            <a:pPr>
              <a:buFontTx/>
              <a:buChar char="-"/>
            </a:pPr>
            <a:r>
              <a:rPr lang="hu-HU" sz="1600" dirty="0"/>
              <a:t>felelőssége különböző gyakoriságú visszajelzések adása és kontroll ciklusok üzemeltetése a termelésben</a:t>
            </a:r>
          </a:p>
          <a:p>
            <a:pPr>
              <a:buFontTx/>
              <a:buChar char="-"/>
            </a:pPr>
            <a:r>
              <a:rPr lang="hu-HU" sz="1600" dirty="0"/>
              <a:t>a célok lehetnek rövid és hosszú távúak</a:t>
            </a:r>
          </a:p>
          <a:p>
            <a:pPr>
              <a:buFontTx/>
              <a:buChar char="-"/>
            </a:pPr>
            <a:r>
              <a:rPr lang="hu-HU" sz="1600" dirty="0"/>
              <a:t>a mutatókat és hozzájuk tartozó elért eredményeket nagyobb periódusban elemzik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Jellemző (kulcs) mutatók:</a:t>
            </a:r>
          </a:p>
          <a:p>
            <a:pPr>
              <a:buFontTx/>
              <a:buChar char="-"/>
            </a:pPr>
            <a:r>
              <a:rPr lang="hu-HU" sz="1600" dirty="0"/>
              <a:t>gépkihasználtság </a:t>
            </a:r>
          </a:p>
          <a:p>
            <a:pPr>
              <a:buFontTx/>
              <a:buChar char="-"/>
            </a:pPr>
            <a:r>
              <a:rPr lang="hu-HU" sz="1600" dirty="0"/>
              <a:t>produktivitás </a:t>
            </a:r>
          </a:p>
          <a:p>
            <a:pPr>
              <a:buFontTx/>
              <a:buChar char="-"/>
            </a:pPr>
            <a:r>
              <a:rPr lang="hu-HU" sz="1600" dirty="0"/>
              <a:t>általános eszközhatékonyság (OEE)</a:t>
            </a:r>
          </a:p>
          <a:p>
            <a:pPr>
              <a:buFontTx/>
              <a:buChar char="-"/>
            </a:pPr>
            <a:r>
              <a:rPr lang="hu-HU" sz="1600" dirty="0"/>
              <a:t>leterheltség / kihasználtság </a:t>
            </a:r>
          </a:p>
          <a:p>
            <a:pPr>
              <a:buFontTx/>
              <a:buChar char="-"/>
            </a:pPr>
            <a:r>
              <a:rPr lang="hu-HU" sz="1600" dirty="0"/>
              <a:t>szállítási hűség </a:t>
            </a:r>
          </a:p>
          <a:p>
            <a:pPr>
              <a:buFontTx/>
              <a:buChar char="-"/>
            </a:pPr>
            <a:r>
              <a:rPr lang="hu-HU" sz="1600" dirty="0"/>
              <a:t>átfutási idő </a:t>
            </a:r>
          </a:p>
          <a:p>
            <a:pPr>
              <a:buFontTx/>
              <a:buChar char="-"/>
            </a:pPr>
            <a:r>
              <a:rPr lang="hu-HU" sz="1600" dirty="0"/>
              <a:t>áteresztő képesség </a:t>
            </a:r>
          </a:p>
          <a:p>
            <a:pPr>
              <a:buFontTx/>
              <a:buChar char="-"/>
            </a:pPr>
            <a:r>
              <a:rPr lang="hu-HU" sz="1600" dirty="0"/>
              <a:t>készletszint mutatók (pl.: félkész készlet)</a:t>
            </a:r>
          </a:p>
          <a:p>
            <a:pPr>
              <a:buFontTx/>
              <a:buChar char="-"/>
            </a:pPr>
            <a:r>
              <a:rPr lang="hu-HU" sz="1600" dirty="0"/>
              <a:t>tervhűség (gyártási tervek időben történő kivitelezése)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26402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1F6F4A9-3367-48FC-8BA6-99DCD9D839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Erőforrás menedzsment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FB4127BF-396A-49FB-9D70-4FE9A29835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Gyártóberendezés kezelés: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erőforrás menedzsment célja, hogy biztosítsa a vevői igényeken alapuló gyártási tervhez a megfelelő funkcionalitású berendezéseket</a:t>
            </a:r>
          </a:p>
          <a:p>
            <a:pPr>
              <a:buFontTx/>
              <a:buChar char="-"/>
            </a:pPr>
            <a:r>
              <a:rPr lang="hu-HU" sz="1600" dirty="0"/>
              <a:t>a folyamat monitor funkció alapja a berendezés státuszának és beállításainak valós idejű figyelése, szem előtt tartva a gyártási tervet és az ahhoz szükséges recepteket (beállítási paraméterek)</a:t>
            </a:r>
          </a:p>
          <a:p>
            <a:pPr>
              <a:buFontTx/>
              <a:buChar char="-"/>
            </a:pPr>
            <a:r>
              <a:rPr lang="hu-HU" sz="1600" dirty="0"/>
              <a:t>vannak olyan berendezések, melyeknek üzemeltetése végzettséghez kötött, így a kezelőre vonatkozó információkat is menedzselnie kell a modulnak</a:t>
            </a: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Célszerű különbséget tenni a következő berendezés kategóriák között:</a:t>
            </a:r>
          </a:p>
          <a:p>
            <a:pPr>
              <a:buFontTx/>
              <a:buChar char="-"/>
            </a:pPr>
            <a:r>
              <a:rPr lang="hu-HU" sz="1600" dirty="0"/>
              <a:t>gépek, automatizált gyártóberendezések </a:t>
            </a:r>
          </a:p>
          <a:p>
            <a:pPr>
              <a:buFontTx/>
              <a:buChar char="-"/>
            </a:pPr>
            <a:r>
              <a:rPr lang="hu-HU" sz="1600" dirty="0"/>
              <a:t>segédeszközök, szerszámok, szerelvények, kiegészítő műszaki berendezések</a:t>
            </a:r>
          </a:p>
          <a:p>
            <a:pPr>
              <a:buFontTx/>
              <a:buChar char="-"/>
            </a:pPr>
            <a:r>
              <a:rPr lang="hu-HU" sz="1600" dirty="0"/>
              <a:t>reprodukálható, immateriális (nem fizikálisan felhasználható) működési segédprogramok, pl. NC programok </a:t>
            </a:r>
            <a:endParaRPr lang="hu-HU" sz="1600" dirty="0">
              <a:solidFill>
                <a:srgbClr val="4B5E90"/>
              </a:solidFill>
            </a:endParaRP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49525BFC-106F-46E9-874F-6AFA2D06783A}"/>
              </a:ext>
            </a:extLst>
          </p:cNvPr>
          <p:cNvSpPr txBox="1"/>
          <p:nvPr/>
        </p:nvSpPr>
        <p:spPr>
          <a:xfrm>
            <a:off x="1043608" y="2022622"/>
            <a:ext cx="7056784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/>
              <a:t>Termelő gépek, szerszámok képességre, kapacitására, jelen és jövőbeli elérhetőségére, kihasználtságára vonatkozó információk.</a:t>
            </a:r>
          </a:p>
        </p:txBody>
      </p:sp>
    </p:spTree>
    <p:extLst>
      <p:ext uri="{BB962C8B-B14F-4D97-AF65-F5344CB8AC3E}">
        <p14:creationId xmlns:p14="http://schemas.microsoft.com/office/powerpoint/2010/main" val="11922460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973CE1D-1321-41AF-B64C-408BCC26A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Erőforrás menedzsment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253C9AFC-9F34-445E-9E5D-3CB4D1315E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Adatok, amiket a részegység kezel:</a:t>
            </a:r>
          </a:p>
          <a:p>
            <a:pPr>
              <a:buFontTx/>
              <a:buChar char="-"/>
            </a:pPr>
            <a:r>
              <a:rPr lang="hu-HU" sz="1600" dirty="0"/>
              <a:t>gép alapadatok (leltári szám, pontos hely, fizikai méretek)</a:t>
            </a:r>
          </a:p>
          <a:p>
            <a:pPr>
              <a:buFontTx/>
              <a:buChar char="-"/>
            </a:pPr>
            <a:r>
              <a:rPr lang="hu-HU" sz="1600" dirty="0"/>
              <a:t>karbantartási előírások, kritériumok </a:t>
            </a:r>
          </a:p>
          <a:p>
            <a:pPr>
              <a:buFontTx/>
              <a:buChar char="-"/>
            </a:pPr>
            <a:r>
              <a:rPr lang="hu-HU" sz="1600" dirty="0"/>
              <a:t>rendelkezésre állási terv </a:t>
            </a:r>
          </a:p>
          <a:p>
            <a:pPr>
              <a:buFontTx/>
              <a:buChar char="-"/>
            </a:pPr>
            <a:r>
              <a:rPr lang="hu-HU" sz="1600" dirty="0"/>
              <a:t>termelésre vonatkozó tulajdonságok (képességek, elérhető teljesítmény, ciklusidő) </a:t>
            </a:r>
          </a:p>
          <a:p>
            <a:pPr>
              <a:buFontTx/>
              <a:buChar char="-"/>
            </a:pPr>
            <a:r>
              <a:rPr lang="hu-HU" sz="1600" dirty="0"/>
              <a:t>kulcsmutatók és azok múltbéli értékei (pl.: kihasználtság) </a:t>
            </a:r>
          </a:p>
          <a:p>
            <a:pPr>
              <a:buFontTx/>
              <a:buChar char="-"/>
            </a:pPr>
            <a:r>
              <a:rPr lang="hu-HU" sz="1600" dirty="0"/>
              <a:t>gépre vonatkozó információk, amik más MES modulok számára szükségesek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Személyi erőforrások: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9920D83F-9419-4061-B2AC-3325EE98DA74}"/>
              </a:ext>
            </a:extLst>
          </p:cNvPr>
          <p:cNvSpPr txBox="1"/>
          <p:nvPr/>
        </p:nvSpPr>
        <p:spPr>
          <a:xfrm>
            <a:off x="611560" y="4581128"/>
            <a:ext cx="7848872" cy="107721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/>
              <a:t>Célja a gyártási terv által meghatározott időben, a megfelelő képességű és tudással rendelkező személyzet (gépkezelő, gépbeállító, mérnök, külső szakértő) biztosítása a termelés számára, figyelembe véve a beosztásra (műszak modell), időre vonatkozó korlátokat</a:t>
            </a:r>
          </a:p>
        </p:txBody>
      </p:sp>
    </p:spTree>
    <p:extLst>
      <p:ext uri="{BB962C8B-B14F-4D97-AF65-F5344CB8AC3E}">
        <p14:creationId xmlns:p14="http://schemas.microsoft.com/office/powerpoint/2010/main" val="17128631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3B1D6F7-2B27-4A1F-90F0-5F385212DA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Erőforrás menedzsment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ACBCB235-ECE7-42AB-9651-5CCE10534F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85313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Tárolt adatok:</a:t>
            </a:r>
          </a:p>
          <a:p>
            <a:pPr>
              <a:buFontTx/>
              <a:buChar char="-"/>
            </a:pPr>
            <a:r>
              <a:rPr lang="hu-HU" sz="1600" dirty="0"/>
              <a:t>személyzetre vonatkozó adatok</a:t>
            </a:r>
          </a:p>
          <a:p>
            <a:pPr>
              <a:buFontTx/>
              <a:buChar char="-"/>
            </a:pPr>
            <a:r>
              <a:rPr lang="hu-HU" sz="1600" dirty="0"/>
              <a:t>munkahelyre, gyártási folyamatra vonatkozó személyi jellegű adatok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Anyaggazdálkodás: </a:t>
            </a: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Tárolt adatok:</a:t>
            </a:r>
          </a:p>
          <a:p>
            <a:pPr>
              <a:buFontTx/>
              <a:buChar char="-"/>
            </a:pPr>
            <a:r>
              <a:rPr lang="hu-HU" sz="1600" dirty="0"/>
              <a:t>(alap)anyag sajátosságára vonatkozó adatok </a:t>
            </a:r>
          </a:p>
          <a:p>
            <a:pPr>
              <a:buFontTx/>
              <a:buChar char="-"/>
            </a:pPr>
            <a:r>
              <a:rPr lang="hu-HU" sz="1600" dirty="0"/>
              <a:t>minőség releváns információk </a:t>
            </a:r>
          </a:p>
          <a:p>
            <a:pPr>
              <a:buFontTx/>
              <a:buChar char="-"/>
            </a:pPr>
            <a:r>
              <a:rPr lang="hu-HU" sz="1600" dirty="0"/>
              <a:t>megmunkálás előtti és utáni állapot kritériumai </a:t>
            </a:r>
          </a:p>
          <a:p>
            <a:pPr>
              <a:buFontTx/>
              <a:buChar char="-"/>
            </a:pPr>
            <a:r>
              <a:rPr lang="hu-HU" sz="1600" dirty="0"/>
              <a:t>tárolási, szállítási előírások (szavatosság) </a:t>
            </a:r>
          </a:p>
          <a:p>
            <a:pPr>
              <a:buFontTx/>
              <a:buChar char="-"/>
            </a:pPr>
            <a:r>
              <a:rPr lang="hu-HU" sz="1600" dirty="0"/>
              <a:t>készlet szintek (minimum, maximum) </a:t>
            </a:r>
          </a:p>
          <a:p>
            <a:pPr>
              <a:buFontTx/>
              <a:buChar char="-"/>
            </a:pPr>
            <a:r>
              <a:rPr lang="hu-HU" sz="1600" dirty="0"/>
              <a:t>azonosítással és nyomon követéssel kapcsolatos tudnivalók</a:t>
            </a:r>
            <a:endParaRPr lang="hu-HU" sz="1600" dirty="0">
              <a:solidFill>
                <a:srgbClr val="4B5E90"/>
              </a:solidFill>
            </a:endParaRP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05F52E56-7617-4D17-B618-BDF435A8634A}"/>
              </a:ext>
            </a:extLst>
          </p:cNvPr>
          <p:cNvSpPr txBox="1"/>
          <p:nvPr/>
        </p:nvSpPr>
        <p:spPr>
          <a:xfrm>
            <a:off x="683568" y="3284984"/>
            <a:ext cx="7488832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/>
              <a:t>Kötelessége a termeléshez szükséges alap- és segédanyagok elérhetőségének biztosítása, félkész készletek kezelése, illetve egyedi azonosításra vonatkozó tudnivalók rendszerezése.</a:t>
            </a:r>
          </a:p>
        </p:txBody>
      </p:sp>
    </p:spTree>
    <p:extLst>
      <p:ext uri="{BB962C8B-B14F-4D97-AF65-F5344CB8AC3E}">
        <p14:creationId xmlns:p14="http://schemas.microsoft.com/office/powerpoint/2010/main" val="31844322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C49A0A5-2DDA-4BF0-B21F-FDD9AEDBDD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Erőforrás menedzsment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261ECF2-AE55-4BF4-8DDA-4A17757006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Minőségirányítás:</a:t>
            </a:r>
          </a:p>
          <a:p>
            <a:pPr>
              <a:buFontTx/>
              <a:buChar char="-"/>
            </a:pPr>
            <a:r>
              <a:rPr lang="hu-HU" sz="1600" dirty="0"/>
              <a:t>célja, a termék és folyamat minőség magas szinten való tartása</a:t>
            </a:r>
          </a:p>
          <a:p>
            <a:pPr>
              <a:buFontTx/>
              <a:buChar char="-"/>
            </a:pPr>
            <a:r>
              <a:rPr lang="hu-HU" sz="1600" dirty="0"/>
              <a:t>minőségre vonatkozó előírások és elvárások gyűjteménye, melyek lefedik az alapanyagok, félkész és késztermékek paramétereit és a vevő felé garantált jellemzőit</a:t>
            </a:r>
          </a:p>
          <a:p>
            <a:pPr>
              <a:buFontTx/>
              <a:buChar char="-"/>
            </a:pPr>
            <a:r>
              <a:rPr lang="hu-HU" sz="1600" dirty="0"/>
              <a:t>tartalmazza a bejövő és folyamatközi ellenőrzések leírását, azok végrehajtásának gyakoriságát és mikéntjét</a:t>
            </a:r>
          </a:p>
          <a:p>
            <a:pPr>
              <a:buFontTx/>
              <a:buChar char="-"/>
            </a:pPr>
            <a:r>
              <a:rPr lang="hu-HU" sz="1600" dirty="0"/>
              <a:t>hatáskörébe tartozik az észlelt nem megfelelőségek kezelése és dokumentálása, javító és megelőző intézkedések meghatározása</a:t>
            </a:r>
          </a:p>
          <a:p>
            <a:pPr>
              <a:buFontTx/>
              <a:buChar char="-"/>
            </a:pPr>
            <a:r>
              <a:rPr lang="hu-HU" sz="1600" dirty="0"/>
              <a:t>eszkaláció, karantén és zárolás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Kiemelt szerepei: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minőségtervezés</a:t>
            </a:r>
          </a:p>
          <a:p>
            <a:pPr>
              <a:buFontTx/>
              <a:buChar char="-"/>
            </a:pPr>
            <a:r>
              <a:rPr lang="hu-HU" sz="1600" dirty="0"/>
              <a:t>mérő és tesztberendezések kezelése</a:t>
            </a:r>
          </a:p>
          <a:p>
            <a:pPr>
              <a:buFontTx/>
              <a:buChar char="-"/>
            </a:pPr>
            <a:r>
              <a:rPr lang="hu-HU" sz="1600" dirty="0"/>
              <a:t>minőségi tesztek végrehajtása és dokumentációja</a:t>
            </a:r>
          </a:p>
          <a:p>
            <a:pPr>
              <a:buFontTx/>
              <a:buChar char="-"/>
            </a:pPr>
            <a:r>
              <a:rPr lang="hu-HU" sz="1600" dirty="0"/>
              <a:t>intézkedések</a:t>
            </a:r>
          </a:p>
        </p:txBody>
      </p:sp>
    </p:spTree>
    <p:extLst>
      <p:ext uri="{BB962C8B-B14F-4D97-AF65-F5344CB8AC3E}">
        <p14:creationId xmlns:p14="http://schemas.microsoft.com/office/powerpoint/2010/main" val="16893127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831F474-CC27-45D0-9917-2175E73A28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Erőforrás menedzsment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D4DAEC60-04B5-4DC8-8394-8728A54021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9971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Gyártásütemezés és kontroll – PPS: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gyártásütemezés a következő alegységekre bontható: </a:t>
            </a:r>
          </a:p>
          <a:p>
            <a:pPr>
              <a:buFontTx/>
              <a:buChar char="-"/>
            </a:pPr>
            <a:r>
              <a:rPr lang="hu-HU" sz="1600" dirty="0"/>
              <a:t>alapadatok összeállítása</a:t>
            </a:r>
          </a:p>
          <a:p>
            <a:pPr>
              <a:buFontTx/>
              <a:buChar char="-"/>
            </a:pPr>
            <a:r>
              <a:rPr lang="hu-HU" sz="1600" dirty="0"/>
              <a:t>idő és kapacitástervezés</a:t>
            </a:r>
          </a:p>
          <a:p>
            <a:pPr>
              <a:buFontTx/>
              <a:buChar char="-"/>
            </a:pPr>
            <a:r>
              <a:rPr lang="hu-HU" sz="1600" dirty="0"/>
              <a:t>rendelkezésre állás biztosítása</a:t>
            </a:r>
          </a:p>
          <a:p>
            <a:pPr>
              <a:buFontTx/>
              <a:buChar char="-"/>
            </a:pPr>
            <a:r>
              <a:rPr lang="hu-HU" sz="1600" dirty="0"/>
              <a:t>elemzés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Gyártásütemezés koncepciója: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CFD48786-CCF5-430E-B7C3-13E73A5924BE}"/>
              </a:ext>
            </a:extLst>
          </p:cNvPr>
          <p:cNvSpPr txBox="1"/>
          <p:nvPr/>
        </p:nvSpPr>
        <p:spPr>
          <a:xfrm>
            <a:off x="683568" y="2060849"/>
            <a:ext cx="7776864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/>
              <a:t>A gyakorlatban a vevőszolgálat tevékenységéhez áll közelebb és általában a vevői, illetve terv rendelések gyártási rendelésekké alakítását, valamint a termelés részéről a hosszú távú kapacitások beállítását jelenti.</a:t>
            </a:r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id="{6BF3016E-3ECD-4576-B2FE-DB58840C13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1960" y="4293096"/>
            <a:ext cx="3836773" cy="2156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7588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C497E75-9541-4A96-ADCE-90C8B9BD13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Erőforrás menedzsment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C095B2C-C90C-4EB6-9DEB-4712EE3F8C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Gyártásütemezés kiváltó okai: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felhasználói beavatkozás (gyártástervező belátása szerint)</a:t>
            </a:r>
          </a:p>
          <a:p>
            <a:pPr>
              <a:buFontTx/>
              <a:buChar char="-"/>
            </a:pPr>
            <a:r>
              <a:rPr lang="hu-HU" sz="1600" dirty="0"/>
              <a:t>nem várt esemény (pl.: gépállás) </a:t>
            </a:r>
          </a:p>
          <a:p>
            <a:pPr>
              <a:buFontTx/>
              <a:buChar char="-"/>
            </a:pPr>
            <a:r>
              <a:rPr lang="hu-HU" sz="1600" dirty="0"/>
              <a:t>ismétlődő esemény (pl.: ütemezett tervezés vagy adat import ERP-</a:t>
            </a:r>
            <a:r>
              <a:rPr lang="hu-HU" sz="1600" dirty="0" err="1"/>
              <a:t>ból</a:t>
            </a:r>
            <a:r>
              <a:rPr lang="hu-HU" sz="1600" dirty="0"/>
              <a:t>)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 err="1">
                <a:solidFill>
                  <a:srgbClr val="4B5E90"/>
                </a:solidFill>
              </a:rPr>
              <a:t>Gyártásütemezessél</a:t>
            </a:r>
            <a:r>
              <a:rPr lang="hu-HU" sz="1600" dirty="0">
                <a:solidFill>
                  <a:srgbClr val="4B5E90"/>
                </a:solidFill>
              </a:rPr>
              <a:t> elérhető előnyök: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egyértelmű, reális, átlátható és kontrollálható gyártási terv</a:t>
            </a:r>
          </a:p>
          <a:p>
            <a:pPr>
              <a:buFontTx/>
              <a:buChar char="-"/>
            </a:pPr>
            <a:r>
              <a:rPr lang="hu-HU" sz="1600" dirty="0"/>
              <a:t>kapacitásproblémák előrevetítése</a:t>
            </a:r>
          </a:p>
          <a:p>
            <a:pPr>
              <a:buFontTx/>
              <a:buChar char="-"/>
            </a:pPr>
            <a:r>
              <a:rPr lang="hu-HU" sz="1600" dirty="0"/>
              <a:t>készletek csökkentése (kiemelten a félkész készlet) </a:t>
            </a:r>
          </a:p>
          <a:p>
            <a:pPr>
              <a:buFontTx/>
              <a:buChar char="-"/>
            </a:pPr>
            <a:r>
              <a:rPr lang="hu-HU" sz="1600" dirty="0"/>
              <a:t>termelő berendezések hatékonyabb és magasabb szintű kihasználtsága</a:t>
            </a:r>
          </a:p>
          <a:p>
            <a:pPr>
              <a:buFontTx/>
              <a:buChar char="-"/>
            </a:pPr>
            <a:r>
              <a:rPr lang="hu-HU" sz="1600" dirty="0"/>
              <a:t>hatékonyabb munkaszervezés a termelés ellátási láncban </a:t>
            </a:r>
          </a:p>
          <a:p>
            <a:pPr>
              <a:buFontTx/>
              <a:buChar char="-"/>
            </a:pPr>
            <a:r>
              <a:rPr lang="hu-HU" sz="1600" dirty="0"/>
              <a:t>személy független, standard tervezési metódus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44890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F1DF214-1FE8-4E2D-B8DA-7E97AD46CB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Időbeliség kezelése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FABF2CB8-BC51-4D06-AC04-DEC5AA5336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a termelésirányítási rendszer egy valós idejű rendszer, ami azt jelenti, hogy az általa a körülményekre adott válasz gyorsabb, mint a folyamat által adott</a:t>
            </a:r>
          </a:p>
          <a:p>
            <a:pPr>
              <a:buFontTx/>
              <a:buChar char="-"/>
            </a:pPr>
            <a:r>
              <a:rPr lang="hu-HU" sz="1600" dirty="0"/>
              <a:t>a vállalatirányítási rendszerrel történő kommunikáció nem feltétlen valós idejű, mivel a két egység által lefedett idő horizont nagymértékben eltér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091A81E7-06F8-441C-9451-25C80138C7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852936"/>
            <a:ext cx="575310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069503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D5C8141-E22E-4CA6-BE19-2D8FD89E96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Termelés felügyeleti rendszer (MOM)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F6765E65-DA6A-40BF-973D-6598141670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Funkciói:</a:t>
            </a:r>
          </a:p>
          <a:p>
            <a:pPr>
              <a:buFontTx/>
              <a:buChar char="-"/>
            </a:pPr>
            <a:r>
              <a:rPr lang="hu-HU" sz="1600" dirty="0"/>
              <a:t>dokumentáció menedzsment</a:t>
            </a:r>
          </a:p>
          <a:p>
            <a:pPr>
              <a:buFontTx/>
              <a:buChar char="-"/>
            </a:pPr>
            <a:r>
              <a:rPr lang="hu-HU" sz="1600" dirty="0"/>
              <a:t>ellátási lánc menedzsmentje</a:t>
            </a:r>
          </a:p>
          <a:p>
            <a:pPr>
              <a:buFontTx/>
              <a:buChar char="-"/>
            </a:pPr>
            <a:r>
              <a:rPr lang="hu-HU" sz="1600" dirty="0"/>
              <a:t>döntéstámogató rendszerek</a:t>
            </a:r>
          </a:p>
          <a:p>
            <a:pPr>
              <a:buFontTx/>
              <a:buChar char="-"/>
            </a:pPr>
            <a:r>
              <a:rPr lang="hu-HU" sz="1600" dirty="0"/>
              <a:t>infrastruktúra menedzsment</a:t>
            </a:r>
          </a:p>
          <a:p>
            <a:pPr>
              <a:buFontTx/>
              <a:buChar char="-"/>
            </a:pPr>
            <a:r>
              <a:rPr lang="hu-HU" sz="1600" dirty="0"/>
              <a:t>karbantartás menedzsment</a:t>
            </a:r>
          </a:p>
          <a:p>
            <a:pPr>
              <a:buFontTx/>
              <a:buChar char="-"/>
            </a:pPr>
            <a:r>
              <a:rPr lang="hu-HU" sz="1600" dirty="0"/>
              <a:t>üzemi logisztika</a:t>
            </a:r>
          </a:p>
          <a:p>
            <a:pPr>
              <a:buFontTx/>
              <a:buChar char="-"/>
            </a:pPr>
            <a:r>
              <a:rPr lang="hu-HU" sz="1600" dirty="0"/>
              <a:t>projektmenedzsment</a:t>
            </a:r>
          </a:p>
          <a:p>
            <a:pPr>
              <a:buFontTx/>
              <a:buChar char="-"/>
            </a:pPr>
            <a:endParaRPr lang="hu-HU" sz="1600" dirty="0"/>
          </a:p>
          <a:p>
            <a:pPr>
              <a:buFontTx/>
              <a:buChar char="-"/>
            </a:pPr>
            <a:r>
              <a:rPr lang="hu-HU" sz="1600" dirty="0"/>
              <a:t>az egyes MES rendszerek egymástól nagyobb mértékben is eltérhetnek, attól függően, hogy a fejlesztő szervezet milyen szakmai háttérrel és tapasztalattal rendelkezik</a:t>
            </a:r>
          </a:p>
          <a:p>
            <a:pPr>
              <a:buFontTx/>
              <a:buChar char="-"/>
            </a:pPr>
            <a:r>
              <a:rPr lang="hu-HU" sz="1600" dirty="0"/>
              <a:t>a termelésirányítási rendszerek felépülhetnek homogén módon egy MES termékből, de akár heterogén szisztémával több különbözőből is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257049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DBDE913-4A80-422D-9142-9FF0906716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Elérhető előnyök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C34B462F-2E90-4FA2-8F52-DD73FCD4C4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99715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Elérhető legfontosabb előnyök:</a:t>
            </a:r>
          </a:p>
          <a:p>
            <a:pPr>
              <a:buFontTx/>
              <a:buChar char="-"/>
            </a:pPr>
            <a:r>
              <a:rPr lang="hu-HU" sz="1600" dirty="0"/>
              <a:t>termelékenység és hatékonyság növelése, átfutási idő csökkenése </a:t>
            </a:r>
          </a:p>
          <a:p>
            <a:pPr>
              <a:buFontTx/>
              <a:buChar char="-"/>
            </a:pPr>
            <a:r>
              <a:rPr lang="hu-HU" sz="1600" dirty="0"/>
              <a:t>nagyobb rugalmasság </a:t>
            </a:r>
          </a:p>
          <a:p>
            <a:pPr>
              <a:buFontTx/>
              <a:buChar char="-"/>
            </a:pPr>
            <a:r>
              <a:rPr lang="hu-HU" sz="1600" dirty="0"/>
              <a:t>folyamat képesség javítása </a:t>
            </a:r>
          </a:p>
          <a:p>
            <a:pPr>
              <a:buFontTx/>
              <a:buChar char="-"/>
            </a:pPr>
            <a:r>
              <a:rPr lang="hu-HU" sz="1600" dirty="0"/>
              <a:t>minőség fokozása, biztosítása </a:t>
            </a:r>
          </a:p>
          <a:p>
            <a:pPr>
              <a:buFontTx/>
              <a:buChar char="-"/>
            </a:pPr>
            <a:r>
              <a:rPr lang="hu-HU" sz="1600" dirty="0"/>
              <a:t>folyamatoptimalizálás </a:t>
            </a:r>
          </a:p>
          <a:p>
            <a:pPr>
              <a:buFontTx/>
              <a:buChar char="-"/>
            </a:pPr>
            <a:r>
              <a:rPr lang="hu-HU" sz="1600" dirty="0"/>
              <a:t>költségcsökkentés </a:t>
            </a:r>
          </a:p>
          <a:p>
            <a:pPr>
              <a:buFontTx/>
              <a:buChar char="-"/>
            </a:pPr>
            <a:r>
              <a:rPr lang="hu-HU" sz="1600" dirty="0"/>
              <a:t>gyorsabb életciklus menedzsment (bevezetés, növekedés, érettség, hanyatlás)</a:t>
            </a: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Közvetlenül nem mérhető és/vagy kisebb előnyök:</a:t>
            </a:r>
          </a:p>
          <a:p>
            <a:pPr>
              <a:buFontTx/>
              <a:buChar char="-"/>
            </a:pPr>
            <a:r>
              <a:rPr lang="hu-HU" sz="1600" dirty="0"/>
              <a:t>gyártás átláthatósága és nagyobb kontrollja </a:t>
            </a:r>
          </a:p>
          <a:p>
            <a:pPr>
              <a:buFontTx/>
              <a:buChar char="-"/>
            </a:pPr>
            <a:r>
              <a:rPr lang="hu-HU" sz="1600" dirty="0"/>
              <a:t>kevesebb erőfeszítés a gyártás vezérlése </a:t>
            </a:r>
          </a:p>
          <a:p>
            <a:pPr>
              <a:buFontTx/>
              <a:buChar char="-"/>
            </a:pPr>
            <a:r>
              <a:rPr lang="hu-HU" sz="1600" dirty="0"/>
              <a:t>folyamatok mélyebb megértése</a:t>
            </a:r>
          </a:p>
          <a:p>
            <a:pPr>
              <a:buFontTx/>
              <a:buChar char="-"/>
            </a:pPr>
            <a:r>
              <a:rPr lang="hu-HU" sz="1600" dirty="0"/>
              <a:t>döntéstámogatás </a:t>
            </a:r>
          </a:p>
          <a:p>
            <a:pPr>
              <a:buFontTx/>
              <a:buChar char="-"/>
            </a:pPr>
            <a:r>
              <a:rPr lang="hu-HU" sz="1600" dirty="0"/>
              <a:t>csökkenő manuális adminisztráció </a:t>
            </a:r>
          </a:p>
          <a:p>
            <a:pPr>
              <a:buFontTx/>
              <a:buChar char="-"/>
            </a:pPr>
            <a:r>
              <a:rPr lang="hu-HU" sz="1600" dirty="0"/>
              <a:t>beállítási, átállási idő csökkenés</a:t>
            </a:r>
          </a:p>
          <a:p>
            <a:pPr>
              <a:buFontTx/>
              <a:buChar char="-"/>
            </a:pPr>
            <a:r>
              <a:rPr lang="hu-HU" sz="1600" dirty="0"/>
              <a:t>csökkenő félkész készletek </a:t>
            </a:r>
          </a:p>
          <a:p>
            <a:pPr>
              <a:buFontTx/>
              <a:buChar char="-"/>
            </a:pPr>
            <a:r>
              <a:rPr lang="hu-HU" sz="1600" dirty="0"/>
              <a:t>beépülő anyagok egyszerű és gyors nyomon követése</a:t>
            </a:r>
          </a:p>
          <a:p>
            <a:pPr>
              <a:buFontTx/>
              <a:buChar char="-"/>
            </a:pPr>
            <a:r>
              <a:rPr lang="hu-HU" sz="1600" dirty="0"/>
              <a:t>jobb szállítási mutatók, melyek a vevők elégedettségét növelik </a:t>
            </a:r>
          </a:p>
          <a:p>
            <a:pPr>
              <a:buFontTx/>
              <a:buChar char="-"/>
            </a:pPr>
            <a:r>
              <a:rPr lang="hu-HU" sz="1600" dirty="0"/>
              <a:t>javuló gyártási körülmények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945912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lcím 4">
            <a:extLst>
              <a:ext uri="{FF2B5EF4-FFF2-40B4-BE49-F238E27FC236}">
                <a16:creationId xmlns:a16="http://schemas.microsoft.com/office/drawing/2014/main" id="{2CC38AB0-FEA0-438B-9F40-DA91760576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III.</a:t>
            </a:r>
          </a:p>
          <a:p>
            <a:pPr marL="0" indent="0" algn="ctr">
              <a:buNone/>
            </a:pPr>
            <a:r>
              <a:rPr lang="hu-HU" dirty="0"/>
              <a:t>Javasolt képzések</a:t>
            </a:r>
          </a:p>
          <a:p>
            <a:endParaRPr lang="hu-HU" sz="1500" dirty="0"/>
          </a:p>
          <a:p>
            <a:pPr marL="0" indent="0">
              <a:buNone/>
            </a:pPr>
            <a:endParaRPr lang="hu-HU" sz="1500" dirty="0"/>
          </a:p>
          <a:p>
            <a:pPr marL="0" indent="0">
              <a:buNone/>
            </a:pPr>
            <a:endParaRPr lang="hu-HU" sz="1500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https://kepezz.hu/VideoLibraryArticle/Details/10</a:t>
            </a:r>
            <a:r>
              <a:rPr lang="hu-HU" sz="1800" dirty="0"/>
              <a:t>  (regisztráció után)</a:t>
            </a:r>
          </a:p>
          <a:p>
            <a:endParaRPr lang="hu-HU" sz="1600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5028704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6A07641-CA55-4807-A2E8-16C30BCE4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Javasolt képzések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5DE356CC-1BD7-46EB-B8C4-2CD0A35281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a megvalósuló képzések nagy része termékbeszerzéssel egybekötött oktatás, mely a rendszer nyújtotta lehetőségek hatékony és magas kihasználását célozza meg</a:t>
            </a:r>
          </a:p>
          <a:p>
            <a:pPr>
              <a:buFontTx/>
              <a:buChar char="-"/>
            </a:pPr>
            <a:r>
              <a:rPr lang="hu-HU" sz="1600" dirty="0"/>
              <a:t>nem egy ideális rendszer felől megközelített elméleti alapokra épített ismeretanyag átadására kerül sor, hanem a már felépített rendszer működésének ismertetésére, beállításának hatékony elvégzésére</a:t>
            </a:r>
          </a:p>
          <a:p>
            <a:pPr>
              <a:buFontTx/>
              <a:buChar char="-"/>
            </a:pPr>
            <a:r>
              <a:rPr lang="hu-HU" sz="1600" dirty="0"/>
              <a:t>a megszerzett tudás gyakorlatias és hasznos, azonban a fejlesztő szervezet szemszögét tükrözi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Gyártásütemezéssel kapcsolatos képzések javasolt tematikája: 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tervezési stratégiák és módszerek</a:t>
            </a:r>
          </a:p>
          <a:p>
            <a:pPr>
              <a:buFontTx/>
              <a:buChar char="-"/>
            </a:pPr>
            <a:r>
              <a:rPr lang="hu-HU" sz="1600" dirty="0"/>
              <a:t>ütemezési alapadatok áttekintése</a:t>
            </a:r>
          </a:p>
          <a:p>
            <a:pPr>
              <a:buFontTx/>
              <a:buChar char="-"/>
            </a:pPr>
            <a:r>
              <a:rPr lang="hu-HU" sz="1600" dirty="0"/>
              <a:t>folyamatmenedzsment</a:t>
            </a:r>
          </a:p>
          <a:p>
            <a:pPr>
              <a:buFontTx/>
              <a:buChar char="-"/>
            </a:pPr>
            <a:r>
              <a:rPr lang="hu-HU" sz="1600" dirty="0"/>
              <a:t>anyaggazdálkodás</a:t>
            </a:r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28556408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75E87D8-2EF0-41A3-A827-A01FD00342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Javasolt képzések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693DE0A5-A597-4743-8768-E0CF455619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Termelésirányítási rendszerrel kapcsolatos képzések javasolt tematikája: 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erőforrás (gép, személy, alapanyag) figyelés, termelés és termékkövetés, hatékonyság monitorozás </a:t>
            </a:r>
          </a:p>
          <a:p>
            <a:pPr>
              <a:buFontTx/>
              <a:buChar char="-"/>
            </a:pPr>
            <a:r>
              <a:rPr lang="hu-HU" sz="1600" dirty="0"/>
              <a:t>gyártás specifikus metrikák és események követése valós időben </a:t>
            </a:r>
          </a:p>
          <a:p>
            <a:pPr>
              <a:buFontTx/>
              <a:buChar char="-"/>
            </a:pPr>
            <a:r>
              <a:rPr lang="hu-HU" sz="1600" dirty="0"/>
              <a:t>teljesítménymutatók kalkulációja (rendelkezésre állás, állásidő, kihozatal, selejt, stb.)</a:t>
            </a:r>
          </a:p>
          <a:p>
            <a:pPr>
              <a:buFontTx/>
              <a:buChar char="-"/>
            </a:pPr>
            <a:r>
              <a:rPr lang="hu-HU" sz="1600" dirty="0"/>
              <a:t>események, kiváltó okok és ezek összefüggéseinek elemzése gépenként, termékenként, műszakonként, historikus adatok alapján </a:t>
            </a:r>
          </a:p>
          <a:p>
            <a:pPr>
              <a:buFontTx/>
              <a:buChar char="-"/>
            </a:pPr>
            <a:r>
              <a:rPr lang="hu-HU" sz="1600" dirty="0"/>
              <a:t>gyártási paraméterek, termék specifikációk manuális és automatizált rögzítése elektronikusan - határértékek, receptek, művelettervek, anyagjegyzékek </a:t>
            </a:r>
          </a:p>
          <a:p>
            <a:pPr>
              <a:buFontTx/>
              <a:buChar char="-"/>
            </a:pPr>
            <a:r>
              <a:rPr lang="hu-HU" sz="1600" dirty="0"/>
              <a:t>egyedi azonosító generálás és követés, analitika, selejtelemzés </a:t>
            </a:r>
          </a:p>
          <a:p>
            <a:pPr>
              <a:buFontTx/>
              <a:buChar char="-"/>
            </a:pPr>
            <a:r>
              <a:rPr lang="hu-HU" sz="1600" dirty="0"/>
              <a:t>gyártás életútkövetés és visszakövetés (származtatás) </a:t>
            </a:r>
          </a:p>
          <a:p>
            <a:pPr>
              <a:buFontTx/>
              <a:buChar char="-"/>
            </a:pPr>
            <a:r>
              <a:rPr lang="hu-HU" sz="1600" dirty="0"/>
              <a:t>valós idejű döntések támogatása és szimulációja </a:t>
            </a:r>
          </a:p>
          <a:p>
            <a:pPr>
              <a:buFontTx/>
              <a:buChar char="-"/>
            </a:pPr>
            <a:r>
              <a:rPr lang="hu-HU" sz="1600" dirty="0"/>
              <a:t>riportok készítése 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61837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CA223363-32EB-4279-9A47-7E48B1237F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IV.</a:t>
            </a:r>
          </a:p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dirty="0"/>
              <a:t>Összefoglalás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600" dirty="0"/>
              <a:t>Részletes tájékoztatás: </a:t>
            </a:r>
            <a:r>
              <a:rPr lang="hu-HU" sz="1600" dirty="0">
                <a:hlinkClick r:id="rId2"/>
              </a:rPr>
              <a:t>https://kepezz.hu/VideoLibraryArticle/Details/10</a:t>
            </a:r>
            <a:r>
              <a:rPr lang="hu-HU" sz="1600" dirty="0"/>
              <a:t>  (regisztráció után)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3557003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BEF03AF-F7BA-415E-B17D-9D74AE5307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Összefoglalás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1D051F7-23E5-430F-91FC-F4D1381372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r>
              <a:rPr lang="hu-HU" sz="1800" dirty="0">
                <a:solidFill>
                  <a:srgbClr val="4B5E90"/>
                </a:solidFill>
              </a:rPr>
              <a:t>Az információ forradalmának korában élünk, mely minden ember életére nagy hatással van. Mindennapjainkban élvezzük az adatok, információk tömkelege által nyújtott kényelmet, melynek keretében a körülöttünk lévő világ egy nagy digitális ökoszisztémává kapcsolódik. </a:t>
            </a:r>
          </a:p>
          <a:p>
            <a:pPr marL="0" indent="0" algn="just">
              <a:buNone/>
            </a:pPr>
            <a:r>
              <a:rPr lang="hu-HU" sz="1800" dirty="0">
                <a:solidFill>
                  <a:srgbClr val="4B5E90"/>
                </a:solidFill>
              </a:rPr>
              <a:t>A szakmai anyag egyik fő üzenete a digitális forradalom nyújtott lehetőségeken keresztül a termelő, gyártó szervezetek hatékonyságának, profitabilitásának javítása. </a:t>
            </a:r>
          </a:p>
          <a:p>
            <a:pPr marL="0" indent="0" algn="just">
              <a:buNone/>
            </a:pPr>
            <a:r>
              <a:rPr lang="hu-HU" sz="1800" dirty="0">
                <a:solidFill>
                  <a:srgbClr val="4B5E90"/>
                </a:solidFill>
              </a:rPr>
              <a:t>Ennek alapja egy valós idejű monitor rendszer, mely azonnali detektálhatóságot és megoldást jelent a felmerülő problémák esetén, míg a normál üzemvitel során gyűjtött adatokkal a hosszú távú fejlesztések alapjaként szolgáló elemzéseket támogatja.</a:t>
            </a:r>
          </a:p>
        </p:txBody>
      </p:sp>
    </p:spTree>
    <p:extLst>
      <p:ext uri="{BB962C8B-B14F-4D97-AF65-F5344CB8AC3E}">
        <p14:creationId xmlns:p14="http://schemas.microsoft.com/office/powerpoint/2010/main" val="226995876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43608" y="908720"/>
            <a:ext cx="5355704" cy="1656184"/>
          </a:xfrm>
        </p:spPr>
        <p:txBody>
          <a:bodyPr/>
          <a:lstStyle/>
          <a:p>
            <a:r>
              <a:rPr lang="hu-HU" sz="2000" dirty="0"/>
              <a:t>Részletes tájékoztatásért látogasson el a </a:t>
            </a:r>
            <a:r>
              <a:rPr lang="hu-HU" sz="2000" dirty="0">
                <a:hlinkClick r:id="rId4"/>
              </a:rPr>
              <a:t>www.kepezz.hu</a:t>
            </a:r>
            <a:r>
              <a:rPr lang="hu-HU" sz="2000" dirty="0"/>
              <a:t> oldalra</a:t>
            </a:r>
            <a:br>
              <a:rPr lang="hu-HU" dirty="0"/>
            </a:br>
            <a:br>
              <a:rPr lang="hu-HU" dirty="0"/>
            </a:br>
            <a:br>
              <a:rPr lang="hu-HU" dirty="0"/>
            </a:br>
            <a:r>
              <a:rPr lang="hu-HU" sz="2000" dirty="0"/>
              <a:t>MAGYAR KERESKEDELMI ÉS IPARKAMARA	</a:t>
            </a:r>
            <a:br>
              <a:rPr lang="hu-HU" sz="2000" dirty="0"/>
            </a:br>
            <a:br>
              <a:rPr lang="hu-HU" sz="2000" dirty="0"/>
            </a:br>
            <a:r>
              <a:rPr lang="hu-HU" sz="1000" dirty="0"/>
              <a:t>info.ginop617@mkik.hu		</a:t>
            </a:r>
            <a:br>
              <a:rPr lang="hu-HU" sz="1000" dirty="0"/>
            </a:br>
            <a:r>
              <a:rPr lang="hu-HU" sz="1200" dirty="0"/>
              <a:t>	</a:t>
            </a:r>
            <a:br>
              <a:rPr lang="hu-HU" sz="1000" dirty="0"/>
            </a:br>
            <a:r>
              <a:rPr lang="hu-HU" sz="1000" dirty="0"/>
              <a:t> 	</a:t>
            </a:r>
            <a:r>
              <a:rPr lang="hu-HU" sz="2000" dirty="0"/>
              <a:t>	</a:t>
            </a:r>
            <a:endParaRPr lang="hu-HU" sz="1000" dirty="0"/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4CA0E00F-A913-486C-ACD8-EF3A827F28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592" y="4770580"/>
            <a:ext cx="2449598" cy="788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5289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GYEN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2393</TotalTime>
  <Words>2033</Words>
  <Application>Microsoft Office PowerPoint</Application>
  <PresentationFormat>Diavetítés a képernyőre (4:3 oldalarány)</PresentationFormat>
  <Paragraphs>316</Paragraphs>
  <Slides>29</Slides>
  <Notes>3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2</vt:i4>
      </vt:variant>
      <vt:variant>
        <vt:lpstr>Téma</vt:lpstr>
      </vt:variant>
      <vt:variant>
        <vt:i4>1</vt:i4>
      </vt:variant>
      <vt:variant>
        <vt:lpstr>Diacímek</vt:lpstr>
      </vt:variant>
      <vt:variant>
        <vt:i4>29</vt:i4>
      </vt:variant>
    </vt:vector>
  </HeadingPairs>
  <TitlesOfParts>
    <vt:vector size="32" baseType="lpstr">
      <vt:lpstr>Arial</vt:lpstr>
      <vt:lpstr>Calibri</vt:lpstr>
      <vt:lpstr>Office-téma</vt:lpstr>
      <vt:lpstr>GINOP 6.1.7-17   Munkahelyi képzések támogatása mikro-, kis- és középvállalatok és nagyvállalatok munkavállalói számára indított képzések szakmai támogató programja    </vt:lpstr>
      <vt:lpstr>  pps – termelésirányítási rendszer (mes)     2021</vt:lpstr>
      <vt:lpstr>PowerPoint-bemutató</vt:lpstr>
      <vt:lpstr>Jogszabályi előírások, szakmai elvárások</vt:lpstr>
      <vt:lpstr>Szakmai elvárások</vt:lpstr>
      <vt:lpstr>PowerPoint-bemutató</vt:lpstr>
      <vt:lpstr>Termelésirányítási rendszer</vt:lpstr>
      <vt:lpstr>Termelésirányítási rendszer</vt:lpstr>
      <vt:lpstr>termelésirányítási rendszerek</vt:lpstr>
      <vt:lpstr>Motiváció MES bevezetésére</vt:lpstr>
      <vt:lpstr>Funkció és felépítés</vt:lpstr>
      <vt:lpstr>adatgyűjtés</vt:lpstr>
      <vt:lpstr>Információ menedzsment</vt:lpstr>
      <vt:lpstr>teljesítményértékelés</vt:lpstr>
      <vt:lpstr>Erőforrás menedzsment</vt:lpstr>
      <vt:lpstr>Erőforrás menedzsment</vt:lpstr>
      <vt:lpstr>Erőforrás menedzsment</vt:lpstr>
      <vt:lpstr>Erőforrás menedzsment</vt:lpstr>
      <vt:lpstr>Erőforrás menedzsment</vt:lpstr>
      <vt:lpstr>Erőforrás menedzsment</vt:lpstr>
      <vt:lpstr>Időbeliség kezelése</vt:lpstr>
      <vt:lpstr>Termelés felügyeleti rendszer (MOM)</vt:lpstr>
      <vt:lpstr>Elérhető előnyök</vt:lpstr>
      <vt:lpstr>PowerPoint-bemutató</vt:lpstr>
      <vt:lpstr>Javasolt képzések</vt:lpstr>
      <vt:lpstr>Javasolt képzések</vt:lpstr>
      <vt:lpstr>PowerPoint-bemutató</vt:lpstr>
      <vt:lpstr>Összefoglalás</vt:lpstr>
      <vt:lpstr>Részletes tájékoztatásért látogasson el a www.kepezz.hu oldalra   MAGYAR KERESKEDELMI ÉS IPARKAMARA   info.ginop617@mkik.hu        </vt:lpstr>
    </vt:vector>
  </TitlesOfParts>
  <Company>novak.adam@gmail.com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Asdfsdafa dsfasd asdf</dc:title>
  <dc:creator>Ádám Novák</dc:creator>
  <cp:lastModifiedBy>Kiss Violetta</cp:lastModifiedBy>
  <cp:revision>1345</cp:revision>
  <cp:lastPrinted>2019-09-17T07:24:41Z</cp:lastPrinted>
  <dcterms:created xsi:type="dcterms:W3CDTF">2014-03-03T11:13:53Z</dcterms:created>
  <dcterms:modified xsi:type="dcterms:W3CDTF">2021-05-14T10:27:01Z</dcterms:modified>
</cp:coreProperties>
</file>