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4"/>
  </p:notesMasterIdLst>
  <p:sldIdLst>
    <p:sldId id="256" r:id="rId2"/>
    <p:sldId id="297" r:id="rId3"/>
    <p:sldId id="264" r:id="rId4"/>
    <p:sldId id="535" r:id="rId5"/>
    <p:sldId id="553" r:id="rId6"/>
    <p:sldId id="554" r:id="rId7"/>
    <p:sldId id="265" r:id="rId8"/>
    <p:sldId id="518" r:id="rId9"/>
    <p:sldId id="555" r:id="rId10"/>
    <p:sldId id="556" r:id="rId11"/>
    <p:sldId id="557" r:id="rId12"/>
    <p:sldId id="296" r:id="rId13"/>
    <p:sldId id="546" r:id="rId14"/>
    <p:sldId id="558" r:id="rId15"/>
    <p:sldId id="559" r:id="rId16"/>
    <p:sldId id="560" r:id="rId17"/>
    <p:sldId id="561" r:id="rId18"/>
    <p:sldId id="413" r:id="rId19"/>
    <p:sldId id="527" r:id="rId20"/>
    <p:sldId id="562" r:id="rId21"/>
    <p:sldId id="563" r:id="rId22"/>
    <p:sldId id="564" r:id="rId23"/>
    <p:sldId id="512" r:id="rId24"/>
    <p:sldId id="513" r:id="rId25"/>
    <p:sldId id="565" r:id="rId26"/>
    <p:sldId id="531" r:id="rId27"/>
    <p:sldId id="532" r:id="rId28"/>
    <p:sldId id="550" r:id="rId29"/>
    <p:sldId id="533" r:id="rId30"/>
    <p:sldId id="534" r:id="rId31"/>
    <p:sldId id="552" r:id="rId32"/>
    <p:sldId id="258" r:id="rId33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E90"/>
    <a:srgbClr val="3A5CB5"/>
    <a:srgbClr val="2349AC"/>
    <a:srgbClr val="B9B9B9"/>
    <a:srgbClr val="0000C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2021. 05. 21.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5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robottechnika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2492896"/>
            <a:ext cx="53285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800" dirty="0">
              <a:solidFill>
                <a:schemeClr val="bg1"/>
              </a:solidFill>
            </a:endParaRPr>
          </a:p>
          <a:p>
            <a:pPr algn="ctr"/>
            <a:endParaRPr lang="hu-HU" dirty="0">
              <a:solidFill>
                <a:schemeClr val="bg1"/>
              </a:solidFill>
            </a:endParaRPr>
          </a:p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</a:p>
          <a:p>
            <a:pPr algn="ctr"/>
            <a:br>
              <a:rPr lang="hu-HU" sz="1800" dirty="0">
                <a:solidFill>
                  <a:schemeClr val="bg1"/>
                </a:solidFill>
              </a:rPr>
            </a:br>
            <a:r>
              <a:rPr lang="hu-HU" dirty="0">
                <a:solidFill>
                  <a:schemeClr val="bg1"/>
                </a:solidFill>
              </a:rPr>
              <a:t>Horváth László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Digitalizáció és Ipar 4.0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   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BF7274-2620-42A3-9AE8-694609761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Digitalizáció és ipar 4.0</a:t>
            </a:r>
          </a:p>
        </p:txBody>
      </p:sp>
      <p:pic>
        <p:nvPicPr>
          <p:cNvPr id="4" name="Tartalom helye 3">
            <a:extLst>
              <a:ext uri="{FF2B5EF4-FFF2-40B4-BE49-F238E27FC236}">
                <a16:creationId xmlns:a16="http://schemas.microsoft.com/office/drawing/2014/main" id="{1B6FE30E-53C1-407C-967E-55E2AA8D864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56792"/>
            <a:ext cx="5904656" cy="4464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8622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EE79A1-1C83-4AA6-8975-491390FA6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Digitalizáció és ipar 4.0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78C69B6-F0B9-45B3-9116-D792332F6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Ipar 4.0 -hoz tartozó technológiák három nagy területre oszthatók fel:</a:t>
            </a:r>
          </a:p>
          <a:p>
            <a:pPr marL="0" indent="0">
              <a:buNone/>
            </a:pPr>
            <a:r>
              <a:rPr lang="hu-HU" sz="1600" dirty="0"/>
              <a:t> - felhő alapú számítástechnika </a:t>
            </a:r>
          </a:p>
          <a:p>
            <a:pPr>
              <a:buFontTx/>
              <a:buChar char="-"/>
            </a:pPr>
            <a:r>
              <a:rPr lang="hu-HU" sz="1600" dirty="0" err="1"/>
              <a:t>kiber</a:t>
            </a:r>
            <a:r>
              <a:rPr lang="hu-HU" sz="1600" dirty="0"/>
              <a:t> – fizikai rendszer (CPS) </a:t>
            </a:r>
          </a:p>
          <a:p>
            <a:pPr>
              <a:buFontTx/>
              <a:buChar char="-"/>
            </a:pPr>
            <a:r>
              <a:rPr lang="hu-HU" sz="1600" dirty="0"/>
              <a:t>intelligens vagy okos gyár (</a:t>
            </a:r>
            <a:r>
              <a:rPr lang="hu-HU" sz="1600" dirty="0" err="1"/>
              <a:t>Smart</a:t>
            </a:r>
            <a:r>
              <a:rPr lang="hu-HU" sz="1600" dirty="0"/>
              <a:t> </a:t>
            </a:r>
            <a:r>
              <a:rPr lang="hu-HU" sz="1600" dirty="0" err="1"/>
              <a:t>Factory</a:t>
            </a:r>
            <a:r>
              <a:rPr lang="hu-HU" sz="1600" dirty="0"/>
              <a:t>)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 descr="Képtalálat a következőre: „okos gyár”">
            <a:extLst>
              <a:ext uri="{FF2B5EF4-FFF2-40B4-BE49-F238E27FC236}">
                <a16:creationId xmlns:a16="http://schemas.microsoft.com/office/drawing/2014/main" id="{59309F96-1C8A-4CFE-A068-556AF482C6F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852936"/>
            <a:ext cx="5472608" cy="38164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0195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2E4070B-AE3D-4BB5-A35C-E8B0B2F0E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Robotok, mint az ipar 4.0 kulcselemei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4799066-3C35-400E-8CFA-F50E3486C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Ma a robotok az Ipar 4.0 keretein belül kulcsfontosságú elemek, amelyek új gyártási módszerekkel válaszolják meg korunk nagy kérdéseit:</a:t>
            </a:r>
          </a:p>
          <a:p>
            <a:pPr marL="0" indent="0">
              <a:buNone/>
            </a:pPr>
            <a:r>
              <a:rPr lang="hu-HU" sz="1600" dirty="0"/>
              <a:t> - az erőforrások szűkülését </a:t>
            </a:r>
          </a:p>
          <a:p>
            <a:pPr>
              <a:buFontTx/>
              <a:buChar char="-"/>
            </a:pPr>
            <a:r>
              <a:rPr lang="hu-HU" sz="1600" dirty="0"/>
              <a:t>a klímaváltozást </a:t>
            </a:r>
          </a:p>
          <a:p>
            <a:pPr>
              <a:buFontTx/>
              <a:buChar char="-"/>
            </a:pPr>
            <a:r>
              <a:rPr lang="hu-HU" sz="1600" dirty="0"/>
              <a:t>az egyre gyorsabb népességnövekedést </a:t>
            </a:r>
          </a:p>
          <a:p>
            <a:pPr>
              <a:buFontTx/>
              <a:buChar char="-"/>
            </a:pPr>
            <a:r>
              <a:rPr lang="hu-HU" sz="1600" dirty="0"/>
              <a:t>az iparosodott nemzetek korosodó társadalmát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</a:t>
            </a:r>
            <a:r>
              <a:rPr lang="hu-HU" sz="1050" dirty="0"/>
              <a:t> </a:t>
            </a:r>
            <a:r>
              <a:rPr lang="hu-HU" sz="1600" dirty="0"/>
              <a:t>robotok kisebbek és </a:t>
            </a:r>
            <a:r>
              <a:rPr lang="hu-HU" sz="1600" dirty="0" err="1"/>
              <a:t>mobilisabbak</a:t>
            </a:r>
            <a:r>
              <a:rPr lang="hu-HU" sz="1600" dirty="0"/>
              <a:t>, hálózatban létezők és gépi tanuláson, „gondolkodáson” alapulók lesznek.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Az ipari robotok száma az automatizált gépsorokban és a termelésben drasztikusan növekedni fog. Egyre inkább a gyártócsarnokok mindennapi segítőivé fejlődnek, akik támogatják az embert.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Az ipar 4.0 mellett egyre többször találkozhatunk már az úgynevezett Ipar 5.0 trenddel, amely többek között az ember és robot közötti hatékonyabb együttműködést takarja.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562117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Robotok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     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D2F0C9B-5225-406E-ABA3-E14B17C7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fogalma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6614A6B-C03B-414B-AD98-48CCF1E29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Felhasználásukat tekintve manapság az alábbi főbb területek a jellemzők: </a:t>
            </a:r>
          </a:p>
          <a:p>
            <a:pPr marL="0" indent="0" algn="just">
              <a:buNone/>
            </a:pPr>
            <a:endParaRPr lang="hu-HU" sz="1600" dirty="0"/>
          </a:p>
          <a:p>
            <a:pPr algn="just">
              <a:buFontTx/>
              <a:buChar char="-"/>
            </a:pPr>
            <a:r>
              <a:rPr lang="hu-HU" sz="1600" dirty="0"/>
              <a:t>ipari robotok </a:t>
            </a:r>
          </a:p>
          <a:p>
            <a:pPr algn="just">
              <a:buFontTx/>
              <a:buChar char="-"/>
            </a:pPr>
            <a:r>
              <a:rPr lang="hu-HU" sz="1600" dirty="0"/>
              <a:t>katonai robotok </a:t>
            </a:r>
          </a:p>
          <a:p>
            <a:pPr algn="just">
              <a:buFontTx/>
              <a:buChar char="-"/>
            </a:pPr>
            <a:r>
              <a:rPr lang="hu-HU" sz="1600" dirty="0"/>
              <a:t>űrkutatási robotok </a:t>
            </a:r>
          </a:p>
          <a:p>
            <a:pPr algn="just">
              <a:buFontTx/>
              <a:buChar char="-"/>
            </a:pPr>
            <a:r>
              <a:rPr lang="hu-HU" sz="1600" dirty="0"/>
              <a:t>orvosi robotok </a:t>
            </a:r>
          </a:p>
          <a:p>
            <a:pPr algn="just">
              <a:buFontTx/>
              <a:buChar char="-"/>
            </a:pPr>
            <a:r>
              <a:rPr lang="hu-HU" sz="1600" dirty="0"/>
              <a:t>háztartási robotok </a:t>
            </a:r>
          </a:p>
          <a:p>
            <a:pPr algn="just">
              <a:buFontTx/>
              <a:buChar char="-"/>
            </a:pPr>
            <a:r>
              <a:rPr lang="hu-HU" sz="1600" dirty="0"/>
              <a:t>szórakoztató robotok </a:t>
            </a:r>
          </a:p>
          <a:p>
            <a:pPr algn="just">
              <a:buFontTx/>
              <a:buChar char="-"/>
            </a:pPr>
            <a:r>
              <a:rPr lang="hu-HU" sz="1600" dirty="0"/>
              <a:t>kutatási, oktatási robotok</a:t>
            </a:r>
          </a:p>
          <a:p>
            <a:pPr algn="just">
              <a:buFontTx/>
              <a:buChar char="-"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Felhasználásuk szerint a robotokat két nagy csoportra lehet osztani, az ipar és szolgáltató robotokra.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26F7A600-0A72-4862-8457-211FA1041185}"/>
              </a:ext>
            </a:extLst>
          </p:cNvPr>
          <p:cNvSpPr txBox="1"/>
          <p:nvPr/>
        </p:nvSpPr>
        <p:spPr>
          <a:xfrm>
            <a:off x="683568" y="1844824"/>
            <a:ext cx="784887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chemeClr val="tx1"/>
                </a:solidFill>
              </a:rPr>
              <a:t>A robot megnevezés a szláv „</a:t>
            </a:r>
            <a:r>
              <a:rPr lang="hu-HU" sz="1600" dirty="0" err="1">
                <a:solidFill>
                  <a:schemeClr val="tx1"/>
                </a:solidFill>
              </a:rPr>
              <a:t>robota</a:t>
            </a:r>
            <a:r>
              <a:rPr lang="hu-HU" sz="1600" dirty="0">
                <a:solidFill>
                  <a:schemeClr val="tx1"/>
                </a:solidFill>
              </a:rPr>
              <a:t>” szóból származik, ami munkát jelent. A robot egy olyan mesterségesen előállított elektromechanikai szerkezet, amely előírható pályán mozog, és előzetes programozás alapján a pálya mentén vagy annak meghatározott pontjaiban képes különböző feladatok automatikus végrehajtására.</a:t>
            </a:r>
          </a:p>
        </p:txBody>
      </p:sp>
    </p:spTree>
    <p:extLst>
      <p:ext uri="{BB962C8B-B14F-4D97-AF65-F5344CB8AC3E}">
        <p14:creationId xmlns:p14="http://schemas.microsoft.com/office/powerpoint/2010/main" val="121699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6B4A6B-46DD-4390-9370-023833C48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Ipari robotok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3957D-EB8C-404B-B1F3-B06BF7802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ipari robotok már hosszú ideje az ipari automatizálás részét képezik</a:t>
            </a:r>
          </a:p>
          <a:p>
            <a:pPr>
              <a:buFontTx/>
              <a:buChar char="-"/>
            </a:pPr>
            <a:r>
              <a:rPr lang="hu-HU" sz="1600" dirty="0"/>
              <a:t>ezek a robotok a gyártás, tömegtermelés során végzik a feladatukat, ezért ezek általában az emberi kar mozgását leképző mechanikai szerkezetek</a:t>
            </a:r>
          </a:p>
          <a:p>
            <a:pPr>
              <a:buFontTx/>
              <a:buChar char="-"/>
            </a:pPr>
            <a:r>
              <a:rPr lang="hu-HU" sz="1600" dirty="0"/>
              <a:t>ezért is nevezik őket többnyire csak robotkaroknak</a:t>
            </a:r>
          </a:p>
          <a:p>
            <a:pPr>
              <a:buFontTx/>
              <a:buChar char="-"/>
            </a:pPr>
            <a:r>
              <a:rPr lang="hu-HU" sz="1600" dirty="0"/>
              <a:t>az ipari robot irányított mozgásokra képes, rugalmasan programozható mechanizmus</a:t>
            </a:r>
          </a:p>
          <a:p>
            <a:pPr>
              <a:buFontTx/>
              <a:buChar char="-"/>
            </a:pPr>
            <a:r>
              <a:rPr lang="hu-HU" sz="1600" dirty="0"/>
              <a:t>használják őket többek között anyagmozgatásra, festésre, lakkozásra, szerelésre, hegesztésre, gépkiszolgálásra stb.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78A2C8BF-02A3-4631-BA37-C36A422552B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20462"/>
            <a:ext cx="3106911" cy="33929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4667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01E752-79FB-4E42-8313-DEAFCA6DB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funkcionális egységei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566B2F2-8888-42EC-A79E-724E30179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Funkcionális egységeit tekintve az ipari robotok az alábbi részekből állnak: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600" dirty="0"/>
              <a:t>-     robot mechanika </a:t>
            </a:r>
          </a:p>
          <a:p>
            <a:pPr>
              <a:buFontTx/>
              <a:buChar char="-"/>
            </a:pPr>
            <a:r>
              <a:rPr lang="hu-HU" sz="1600" dirty="0"/>
              <a:t>hajtó egység </a:t>
            </a:r>
          </a:p>
          <a:p>
            <a:pPr>
              <a:buFontTx/>
              <a:buChar char="-"/>
            </a:pPr>
            <a:r>
              <a:rPr lang="hu-HU" sz="1600" dirty="0"/>
              <a:t>robot megfogó szerkezet </a:t>
            </a:r>
          </a:p>
          <a:p>
            <a:pPr>
              <a:buFontTx/>
              <a:buChar char="-"/>
            </a:pPr>
            <a:r>
              <a:rPr lang="hu-HU" sz="1600" dirty="0"/>
              <a:t>szenzor elemek </a:t>
            </a:r>
          </a:p>
          <a:p>
            <a:pPr>
              <a:buFontTx/>
              <a:buChar char="-"/>
            </a:pPr>
            <a:r>
              <a:rPr lang="hu-HU" sz="1600" dirty="0"/>
              <a:t>irányító rendszer a szoftverekkel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B8CB6C29-5E4B-4181-8FFE-FBB324B0841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678299"/>
            <a:ext cx="4978896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6230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60DF42F-47B1-481C-AE78-99AB4E122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működési módjuk szerint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5D25F59-83DE-41B1-BAE0-24AC4CBCB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Pneumatikus robotok: </a:t>
            </a:r>
            <a:r>
              <a:rPr lang="hu-HU" sz="1800" dirty="0"/>
              <a:t>pneumatikus munkahengerek vagy forgatóhengerek által végzik a mozgásukat.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Hidraulikus hajtású motorok: </a:t>
            </a:r>
            <a:r>
              <a:rPr lang="hu-HU" sz="1800" dirty="0"/>
              <a:t>a mozgást ugyanúgy munkahengerek vagy forgatóhengerek végzik, ezeket azonban nem sűrített levegő működteti, hanem hidraulika olaj.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Villamos hajtású robotok: </a:t>
            </a:r>
            <a:r>
              <a:rPr lang="hu-HU" sz="1800" dirty="0"/>
              <a:t>a legelterjedtebbek. A villamos hajtás előnyei a nagy pontosság, fokozatmentes hajtás, egyszerű vezérlés és karbantartás, nagyon megbízható és üzembiztos.</a:t>
            </a:r>
            <a:endParaRPr lang="hu-HU" sz="18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121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III.</a:t>
            </a:r>
          </a:p>
          <a:p>
            <a:pPr marL="0" indent="0" algn="ctr">
              <a:buNone/>
            </a:pPr>
            <a:r>
              <a:rPr lang="hu-HU" dirty="0"/>
              <a:t>Robotok mechanikai felépítése, koordináta rendszere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    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C65508-56E9-43F4-82DA-66BD25732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Mechanikai felépítés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FAB630F-D847-49C5-AEEF-FE685E7F25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az ipari robotok mechanikai szerkezetei az anyagmozgató berendezésekből fejlődtek ki</a:t>
            </a:r>
          </a:p>
          <a:p>
            <a:pPr>
              <a:buFontTx/>
              <a:buChar char="-"/>
            </a:pPr>
            <a:r>
              <a:rPr lang="hu-HU" sz="1600" dirty="0"/>
              <a:t>felépítésüket tekintve tagokból, elemekből állnak, az egyes tagokat csuklók kapcsolják össze</a:t>
            </a:r>
          </a:p>
          <a:p>
            <a:pPr>
              <a:buFontTx/>
              <a:buChar char="-"/>
            </a:pPr>
            <a:r>
              <a:rPr lang="hu-HU" sz="1600" dirty="0"/>
              <a:t>az így összekapcsolt tagok kinematikai párt képeznek</a:t>
            </a:r>
          </a:p>
          <a:p>
            <a:pPr>
              <a:buFontTx/>
              <a:buChar char="-"/>
            </a:pPr>
            <a:r>
              <a:rPr lang="hu-HU" sz="1600" dirty="0"/>
              <a:t>több, egymáshoz kapcsolt kinematikai pár kinematikai láncot alkot</a:t>
            </a:r>
          </a:p>
          <a:p>
            <a:pPr>
              <a:buFontTx/>
              <a:buChar char="-"/>
            </a:pPr>
            <a:r>
              <a:rPr lang="hu-HU" sz="1600" dirty="0"/>
              <a:t>ha a robot két elemét úgy kötik össze, hogy az egyik a másikba mozoghasson, akkor az ilyen mozgást transzlációnak nevezzük</a:t>
            </a:r>
          </a:p>
          <a:p>
            <a:pPr>
              <a:buFontTx/>
              <a:buChar char="-"/>
            </a:pPr>
            <a:r>
              <a:rPr lang="hu-HU" sz="1600" dirty="0"/>
              <a:t>ha az elemek egy közös csukló körül mozognak, elfordulnak, akkor rotációnak nevezzük a mozgást</a:t>
            </a:r>
          </a:p>
          <a:p>
            <a:pPr>
              <a:buFontTx/>
              <a:buChar char="-"/>
            </a:pPr>
            <a:r>
              <a:rPr lang="hu-HU" sz="1600" dirty="0"/>
              <a:t>a lehetséges egymástól független szabad mozgásokat szabadsági fokként definiáljuk</a:t>
            </a:r>
          </a:p>
          <a:p>
            <a:pPr>
              <a:buFontTx/>
              <a:buChar char="-"/>
            </a:pPr>
            <a:r>
              <a:rPr lang="hu-HU" sz="1600" dirty="0"/>
              <a:t>aszerint, hogy az egyes elemek milyen módon kapcsolódnak egymáshoz, ezeket a kapcsolatokat egyetlen betűvel jelezve (T = transzlációs, R = rotációs) betűsorokat adunk meg a robottípusok jellemzésére</a:t>
            </a:r>
          </a:p>
          <a:p>
            <a:pPr>
              <a:buFontTx/>
              <a:buChar char="-"/>
            </a:pPr>
            <a:r>
              <a:rPr lang="hu-HU" sz="1600" dirty="0"/>
              <a:t>ezen betűsorok kombinációi alapvetően meghatározzák azokat a koordináta rendszereket, amelyek alapján a robotok csoportosíthatók</a:t>
            </a:r>
          </a:p>
        </p:txBody>
      </p:sp>
    </p:spTree>
    <p:extLst>
      <p:ext uri="{BB962C8B-B14F-4D97-AF65-F5344CB8AC3E}">
        <p14:creationId xmlns:p14="http://schemas.microsoft.com/office/powerpoint/2010/main" val="2601370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12421A8-C4D2-403A-9941-B4E0A6B13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Robotok mechanikai felépítése, koordináta rendszere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D3E8C13-8429-4FA9-8637-F32940738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Mozgásaik által meghatározott koordinátarendszer alapján az alábbi robotosztályokat különböztetjük meg:</a:t>
            </a:r>
          </a:p>
          <a:p>
            <a:pPr marL="0" indent="0">
              <a:buNone/>
            </a:pPr>
            <a:r>
              <a:rPr lang="hu-HU" sz="1600" dirty="0"/>
              <a:t>-     TTT: derékszögű koordináta rendszerű </a:t>
            </a:r>
          </a:p>
          <a:p>
            <a:pPr>
              <a:buFontTx/>
              <a:buChar char="-"/>
            </a:pPr>
            <a:r>
              <a:rPr lang="hu-HU" sz="1600" dirty="0"/>
              <a:t>RTT: henger koordináta rendszerű</a:t>
            </a:r>
          </a:p>
          <a:p>
            <a:pPr>
              <a:buFontTx/>
              <a:buChar char="-"/>
            </a:pPr>
            <a:r>
              <a:rPr lang="hu-HU" sz="1600" dirty="0"/>
              <a:t>RRT: gömbi koordináta rendszerű </a:t>
            </a:r>
          </a:p>
          <a:p>
            <a:pPr>
              <a:buFontTx/>
              <a:buChar char="-"/>
            </a:pPr>
            <a:r>
              <a:rPr lang="hu-HU" sz="1600" dirty="0"/>
              <a:t>RRR: csuklós koordináta rendszerű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Az iparban a legáltalánosabban használt robotok csuklós koordináta rendszerű robotok és 6 szabadságfokkal rendelkeznek (RRRRRR).</a:t>
            </a:r>
          </a:p>
          <a:p>
            <a:pPr>
              <a:buFontTx/>
              <a:buChar char="-"/>
            </a:pPr>
            <a:endParaRPr lang="hu-HU" sz="16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242519BC-5C28-4B85-883D-ABB9239A65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292080" y="4002435"/>
            <a:ext cx="2362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832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432E9D7-673F-4960-BB72-0510A84E1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Robotok mechanikai felépítése, koordináta rendszere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1E9DCF5-079A-4138-BE21-8FE0225FA8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hu-HU" sz="1600" dirty="0"/>
              <a:t>Összekapcsolódó elemek irányítása szempontjából is eltérő típusú robotokat különböztetünk meg:</a:t>
            </a:r>
          </a:p>
          <a:p>
            <a:pPr marL="0" indent="0" algn="just">
              <a:buNone/>
            </a:pPr>
            <a:r>
              <a:rPr lang="en-US" sz="1600" dirty="0">
                <a:solidFill>
                  <a:srgbClr val="4B5E90"/>
                </a:solidFill>
              </a:rPr>
              <a:t>Pick and place </a:t>
            </a:r>
            <a:r>
              <a:rPr lang="en-US" sz="1600" dirty="0" err="1">
                <a:solidFill>
                  <a:srgbClr val="4B5E90"/>
                </a:solidFill>
              </a:rPr>
              <a:t>robotirányítás</a:t>
            </a:r>
            <a:r>
              <a:rPr lang="en-US" sz="1600" dirty="0">
                <a:solidFill>
                  <a:srgbClr val="4B5E90"/>
                </a:solidFill>
              </a:rPr>
              <a:t> (</a:t>
            </a:r>
            <a:r>
              <a:rPr lang="en-US" sz="1600" dirty="0" err="1">
                <a:solidFill>
                  <a:srgbClr val="4B5E90"/>
                </a:solidFill>
              </a:rPr>
              <a:t>Manipulátor</a:t>
            </a:r>
            <a:r>
              <a:rPr lang="en-US" sz="1600" dirty="0">
                <a:solidFill>
                  <a:srgbClr val="4B5E90"/>
                </a:solidFill>
              </a:rPr>
              <a:t>)</a:t>
            </a:r>
            <a:r>
              <a:rPr lang="hu-HU" sz="1600" dirty="0">
                <a:solidFill>
                  <a:srgbClr val="4B5E90"/>
                </a:solidFill>
              </a:rPr>
              <a:t>: </a:t>
            </a:r>
          </a:p>
          <a:p>
            <a:pPr algn="just">
              <a:buFontTx/>
              <a:buChar char="-"/>
            </a:pPr>
            <a:r>
              <a:rPr lang="hu-HU" sz="1600" dirty="0"/>
              <a:t>ez a legegyszerűbb robotirányítás, általában különböző rakodási, </a:t>
            </a:r>
            <a:r>
              <a:rPr lang="hu-HU" sz="1600" dirty="0" err="1"/>
              <a:t>palettázási</a:t>
            </a:r>
            <a:r>
              <a:rPr lang="hu-HU" sz="1600" dirty="0"/>
              <a:t> feladatokra használják</a:t>
            </a:r>
          </a:p>
          <a:p>
            <a:pPr algn="just">
              <a:buFontTx/>
              <a:buChar char="-"/>
            </a:pPr>
            <a:r>
              <a:rPr lang="hu-HU" sz="1600" dirty="0"/>
              <a:t>a cél többnyire csupán az, hogy a robot a munkadarabot valahonnan valahová átrakja egy megfogó segítségével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Pont – pont irányítás:</a:t>
            </a:r>
          </a:p>
          <a:p>
            <a:pPr algn="just">
              <a:buFontTx/>
              <a:buChar char="-"/>
            </a:pPr>
            <a:r>
              <a:rPr lang="hu-HU" sz="1600" dirty="0"/>
              <a:t>pont – pont irányításról akkor beszélünk, ha a robot mozgása során egy pontsorozattal leírt útvonalon halad, de két szomszédos pont között nincs előírva a robot pályája, csak a következő elérendő pozíció vagy szöghelyzet adott</a:t>
            </a:r>
          </a:p>
          <a:p>
            <a:pPr algn="just">
              <a:buFontTx/>
              <a:buChar char="-"/>
            </a:pPr>
            <a:r>
              <a:rPr lang="hu-HU" sz="1600" dirty="0"/>
              <a:t>ez az irányítási mód akkor okozhat gondot, ha a robot környezetében akadályok találhatók</a:t>
            </a:r>
          </a:p>
          <a:p>
            <a:pPr marL="0" indent="0" algn="just">
              <a:buNone/>
            </a:pPr>
            <a:r>
              <a:rPr lang="hu-HU" sz="1600" dirty="0">
                <a:solidFill>
                  <a:srgbClr val="4B5E90"/>
                </a:solidFill>
              </a:rPr>
              <a:t>Folytonos pályairányítás:</a:t>
            </a:r>
          </a:p>
          <a:p>
            <a:pPr algn="just">
              <a:buFontTx/>
              <a:buChar char="-"/>
            </a:pPr>
            <a:r>
              <a:rPr lang="hu-HU" sz="1600" dirty="0"/>
              <a:t>a pályát tervező irányítórendszer már folyamatos interpolációt végez a közbenső pályapontok meghatározása érdekében</a:t>
            </a:r>
          </a:p>
          <a:p>
            <a:pPr algn="just">
              <a:buFontTx/>
              <a:buChar char="-"/>
            </a:pPr>
            <a:r>
              <a:rPr lang="hu-HU" sz="1600" dirty="0"/>
              <a:t>ez a legáltalánosabban használható robotirányítás, bonyolult technológiai feladatok elvégzésére is alkalmas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68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47DAF6C-4B47-4FCD-87C5-A64B229D9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koordináta rendszerei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84B426B-6DFD-4DBD-BEDA-58936481E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Világ (WORLD) koordináta rendszer: </a:t>
            </a:r>
          </a:p>
          <a:p>
            <a:pPr>
              <a:buFontTx/>
              <a:buChar char="-"/>
            </a:pPr>
            <a:r>
              <a:rPr lang="hu-HU" sz="1600" dirty="0"/>
              <a:t>a robot mozgástartományához célszerűen hozzárendelt koordináta rendszer</a:t>
            </a:r>
          </a:p>
          <a:p>
            <a:pPr>
              <a:buFontTx/>
              <a:buChar char="-"/>
            </a:pPr>
            <a:r>
              <a:rPr lang="hu-HU" sz="1600" dirty="0"/>
              <a:t>koordináta tengelyeit célszerűen az alkalmazási tartomány jellegzetes elemei, mint például az üzemcsarnok falai, vagy más változatlan objektumok határozzák meg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Alap (BASE) koordináta rendszer: </a:t>
            </a:r>
          </a:p>
          <a:p>
            <a:pPr>
              <a:buFontTx/>
              <a:buChar char="-"/>
            </a:pPr>
            <a:r>
              <a:rPr lang="hu-HU" sz="1600" dirty="0"/>
              <a:t>mindig a robot alapjának a középpontjához rögzített koordináta rendszer</a:t>
            </a:r>
          </a:p>
          <a:p>
            <a:pPr>
              <a:buFontTx/>
              <a:buChar char="-"/>
            </a:pPr>
            <a:r>
              <a:rPr lang="hu-HU" sz="1600" dirty="0"/>
              <a:t>az esetek többségében a könnyebb számolás érdekében ezt a koordináta rendszert a világ koordináta rendszerrel azonosnak tekintjük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Munka (tárgy) koordináta rendszer: </a:t>
            </a:r>
          </a:p>
          <a:p>
            <a:pPr>
              <a:buFontTx/>
              <a:buChar char="-"/>
            </a:pPr>
            <a:r>
              <a:rPr lang="hu-HU" sz="1600" dirty="0"/>
              <a:t>a robot által végzett munkafolyamat alapjára vonatkozó koordináta rendszer</a:t>
            </a:r>
          </a:p>
          <a:p>
            <a:pPr>
              <a:buFontTx/>
              <a:buChar char="-"/>
            </a:pPr>
            <a:r>
              <a:rPr lang="hu-HU" sz="1600" dirty="0"/>
              <a:t>ehhez a koordináta rendszerhez rendelhetjük a munkadarabok helyzetét</a:t>
            </a:r>
            <a:endParaRPr lang="hu-HU" sz="1600" dirty="0">
              <a:solidFill>
                <a:srgbClr val="4B5E9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DC5CE6E-7D38-44AD-94A5-4F6E57E24885}"/>
              </a:ext>
            </a:extLst>
          </p:cNvPr>
          <p:cNvSpPr txBox="1"/>
          <p:nvPr/>
        </p:nvSpPr>
        <p:spPr>
          <a:xfrm>
            <a:off x="683568" y="1772816"/>
            <a:ext cx="784887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robot mozgása során térbeli pontsorozattal leírt útvonalon halad, ezért a robot munkakörnyezetében különböző koordináta rendszereket definiálunk és a pontokat ezekre vonatkoztatjuk.</a:t>
            </a:r>
          </a:p>
        </p:txBody>
      </p:sp>
    </p:spTree>
    <p:extLst>
      <p:ext uri="{BB962C8B-B14F-4D97-AF65-F5344CB8AC3E}">
        <p14:creationId xmlns:p14="http://schemas.microsoft.com/office/powerpoint/2010/main" val="1166259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ADB2853-EC99-446A-8D3B-2F627DAAC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koordináta rendszerei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B671479-E346-4754-BDF1-410849C40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Szerszám (TCP) koordináta rendszer:</a:t>
            </a:r>
          </a:p>
          <a:p>
            <a:pPr>
              <a:buFontTx/>
              <a:buChar char="-"/>
            </a:pPr>
            <a:r>
              <a:rPr lang="hu-HU" sz="1600" dirty="0"/>
              <a:t>a robot által használt megfogó vagy szerszám sajátosságainak (szerszámközéppont) megfelelően definiáljuk</a:t>
            </a:r>
          </a:p>
          <a:p>
            <a:pPr>
              <a:buFontTx/>
              <a:buChar char="-"/>
            </a:pPr>
            <a:r>
              <a:rPr lang="hu-HU" sz="1600" dirty="0"/>
              <a:t>gyakran cél koordináta rendszernek is szokták nevezni, ez definiálja a célpozíciót, ahova a robot a rászerelt szerszámmal eljut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335AEBF0-5DEC-4C79-AB5E-2A7886A96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457450" y="3140968"/>
            <a:ext cx="4229100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2710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A223363-32EB-4279-9A47-7E48B1237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pPr marL="0" indent="0" algn="ctr">
              <a:buNone/>
            </a:pPr>
            <a:r>
              <a:rPr lang="hu-HU" dirty="0"/>
              <a:t>Robotok vezérlése, programozása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(regisztráció után)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5700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9FA21B-18BC-45C9-88B7-13CA1271C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vezérlése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6CEEDB2-6EC7-4729-9914-A03BBB980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9971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ipari robotoknak három alapfeladatot mindenképp el kell látniuk: </a:t>
            </a:r>
          </a:p>
          <a:p>
            <a:pPr>
              <a:buFontTx/>
              <a:buChar char="-"/>
            </a:pPr>
            <a:r>
              <a:rPr lang="hu-HU" sz="1600" dirty="0"/>
              <a:t>a pontos pozícionálás</a:t>
            </a:r>
          </a:p>
          <a:p>
            <a:pPr>
              <a:buFontTx/>
              <a:buChar char="-"/>
            </a:pPr>
            <a:r>
              <a:rPr lang="hu-HU" sz="1600" dirty="0"/>
              <a:t>az előírt mozgássebességek biztosítása </a:t>
            </a:r>
          </a:p>
          <a:p>
            <a:pPr>
              <a:buFontTx/>
              <a:buChar char="-"/>
            </a:pPr>
            <a:r>
              <a:rPr lang="hu-HU" sz="1600" dirty="0"/>
              <a:t>a mozgásszekvenciák betartása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Ezekhez a következő egységek szükségesek: </a:t>
            </a:r>
          </a:p>
          <a:p>
            <a:pPr>
              <a:buFontTx/>
              <a:buChar char="-"/>
            </a:pPr>
            <a:r>
              <a:rPr lang="hu-HU" sz="1600" dirty="0"/>
              <a:t>központi vezérlő egység </a:t>
            </a:r>
          </a:p>
          <a:p>
            <a:pPr>
              <a:buFontTx/>
              <a:buChar char="-"/>
            </a:pPr>
            <a:r>
              <a:rPr lang="hu-HU" sz="1600" dirty="0"/>
              <a:t>memória modul </a:t>
            </a:r>
          </a:p>
          <a:p>
            <a:pPr>
              <a:buFontTx/>
              <a:buChar char="-"/>
            </a:pPr>
            <a:r>
              <a:rPr lang="hu-HU" sz="1600" dirty="0"/>
              <a:t>ki- és bemeneti egységek </a:t>
            </a:r>
          </a:p>
          <a:p>
            <a:pPr>
              <a:buFontTx/>
              <a:buChar char="-"/>
            </a:pPr>
            <a:r>
              <a:rPr lang="hu-HU" sz="1600" dirty="0"/>
              <a:t>szervo hajtásmodulok a mozgásszabályozáshoz </a:t>
            </a:r>
          </a:p>
          <a:p>
            <a:pPr>
              <a:buFontTx/>
              <a:buChar char="-"/>
            </a:pPr>
            <a:r>
              <a:rPr lang="hu-HU" sz="1600" dirty="0"/>
              <a:t>kommunikációs interfészek </a:t>
            </a:r>
          </a:p>
          <a:p>
            <a:pPr>
              <a:buFontTx/>
              <a:buChar char="-"/>
            </a:pPr>
            <a:r>
              <a:rPr lang="hu-HU" sz="1600" dirty="0"/>
              <a:t>kezelő egység (terminál)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Az ipari robot környezete három részből áll:</a:t>
            </a:r>
          </a:p>
          <a:p>
            <a:pPr>
              <a:buFontTx/>
              <a:buChar char="-"/>
            </a:pPr>
            <a:r>
              <a:rPr lang="hu-HU" sz="1600" dirty="0"/>
              <a:t>robotkar</a:t>
            </a:r>
          </a:p>
          <a:p>
            <a:pPr>
              <a:buFontTx/>
              <a:buChar char="-"/>
            </a:pPr>
            <a:r>
              <a:rPr lang="hu-HU" sz="1600" dirty="0"/>
              <a:t>vezérlő szekrény</a:t>
            </a:r>
          </a:p>
          <a:p>
            <a:pPr>
              <a:buFontTx/>
              <a:buChar char="-"/>
            </a:pPr>
            <a:r>
              <a:rPr lang="hu-HU" sz="1600" dirty="0"/>
              <a:t>kezelő egység</a:t>
            </a:r>
            <a:endParaRPr lang="hu-HU" sz="28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203271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E72D61F-39FC-4BF4-B66D-0CADC970C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programozása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8F23971-6996-491B-ADE9-1A6D512CD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Online programozás:</a:t>
            </a:r>
          </a:p>
          <a:p>
            <a:pPr>
              <a:buFontTx/>
              <a:buChar char="-"/>
            </a:pPr>
            <a:r>
              <a:rPr lang="hu-HU" sz="1600" dirty="0"/>
              <a:t>megköveteli a robot jelenlétét, azt mozgatva programozzuk be a bejárandó útvonalat</a:t>
            </a:r>
          </a:p>
          <a:p>
            <a:pPr>
              <a:buFontTx/>
              <a:buChar char="-"/>
            </a:pPr>
            <a:r>
              <a:rPr lang="hu-HU" sz="1600" dirty="0"/>
              <a:t>nagy előnye, hogy a programozó számításba tudja venni a munkaterületen elhelyezkedő tárgyakat, akadályokat, és azonnal ellenőrizni is tudja a működést</a:t>
            </a:r>
          </a:p>
          <a:p>
            <a:pPr>
              <a:buFontTx/>
              <a:buChar char="-"/>
            </a:pPr>
            <a:r>
              <a:rPr lang="hu-HU" sz="1600" dirty="0"/>
              <a:t>hátránya, hogy egy már üzembe helyezett robot programjának a módosítása esetén le kell állítani a robotot</a:t>
            </a:r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Offline programozás:</a:t>
            </a:r>
          </a:p>
          <a:p>
            <a:pPr>
              <a:buFontTx/>
              <a:buChar char="-"/>
            </a:pPr>
            <a:r>
              <a:rPr lang="hu-HU" sz="1600" dirty="0"/>
              <a:t>nincs szükség a robotra, a programozó egy számítógépen fejleszti a működést irányító programot</a:t>
            </a:r>
          </a:p>
          <a:p>
            <a:pPr>
              <a:buFontTx/>
              <a:buChar char="-"/>
            </a:pPr>
            <a:r>
              <a:rPr lang="hu-HU" sz="1600" dirty="0"/>
              <a:t>rendkívül mozgás-orientált, inkább feladat-orientált</a:t>
            </a:r>
          </a:p>
          <a:p>
            <a:pPr>
              <a:buFontTx/>
              <a:buChar char="-"/>
            </a:pPr>
            <a:r>
              <a:rPr lang="hu-HU" sz="1600" dirty="0"/>
              <a:t>a robot működésének definiálása általában valamilyen magas szintű programnyelven történik szöveges adatbevitellel</a:t>
            </a:r>
          </a:p>
          <a:p>
            <a:pPr>
              <a:buFontTx/>
              <a:buChar char="-"/>
            </a:pPr>
            <a:r>
              <a:rPr lang="hu-HU" sz="1600" dirty="0"/>
              <a:t>legnagyobb előnye, hogy a programozás már a tervezési fázisban lehetséges, illetve dolgozó robot esetében nem kell megállítani a robotot programjának módosításához</a:t>
            </a:r>
          </a:p>
          <a:p>
            <a:pPr>
              <a:buFontTx/>
              <a:buChar char="-"/>
            </a:pPr>
            <a:r>
              <a:rPr lang="hu-HU" sz="1600" dirty="0"/>
              <a:t>hátránya, hogy a programozás hibái csak az első teszteléskor derülnek ki</a:t>
            </a:r>
          </a:p>
          <a:p>
            <a:pPr>
              <a:buFontTx/>
              <a:buChar char="-"/>
            </a:pPr>
            <a:r>
              <a:rPr lang="hu-HU" sz="1600" dirty="0"/>
              <a:t>hibakeresés és javítás gyakorlatilag csak a robot megléte mellett lehetséges</a:t>
            </a:r>
            <a:endParaRPr lang="hu-HU" sz="1600" dirty="0">
              <a:solidFill>
                <a:srgbClr val="4B5E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5884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1A427C6-83B2-4EEA-BD2D-A9E9E64A3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Robotok programozása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FAE93E8-2601-4DAE-9B87-4067E2957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4B5E90"/>
                </a:solidFill>
              </a:rPr>
              <a:t>Az ipari robotok terén az alábbi programozási módszerek terjedtek el: </a:t>
            </a:r>
          </a:p>
          <a:p>
            <a:pPr marL="0" indent="0">
              <a:buNone/>
            </a:pPr>
            <a:endParaRPr lang="hu-HU" sz="18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betanításos módszer (</a:t>
            </a:r>
            <a:r>
              <a:rPr lang="hu-HU" sz="1800" dirty="0" err="1"/>
              <a:t>Teach</a:t>
            </a:r>
            <a:r>
              <a:rPr lang="hu-HU" sz="1800" dirty="0"/>
              <a:t> – in programozás) •</a:t>
            </a:r>
          </a:p>
          <a:p>
            <a:pPr>
              <a:buFontTx/>
              <a:buChar char="-"/>
            </a:pPr>
            <a:r>
              <a:rPr lang="hu-HU" sz="1800" dirty="0"/>
              <a:t>programnyelvi utasításokkal történő programozás </a:t>
            </a:r>
          </a:p>
          <a:p>
            <a:pPr>
              <a:buFontTx/>
              <a:buChar char="-"/>
            </a:pPr>
            <a:r>
              <a:rPr lang="hu-HU" sz="1800" dirty="0"/>
              <a:t>kombinált módszerek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944717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01A030A-6CE3-46D0-AF7B-48CB321AD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Programozási nyelvek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DE2D39B-A1FA-4307-9C5C-05BD19E83D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/>
              <a:t>A robotok programozói általában valamilyen robotprogramozási nyelv segítségével írják le a robot által megvalósítandó feladatot.</a:t>
            </a: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800" dirty="0">
                <a:solidFill>
                  <a:srgbClr val="4B5E90"/>
                </a:solidFill>
              </a:rPr>
              <a:t>Ilyen robotprogramozási nyelvek a teljesség igénye nélkül a következők:</a:t>
            </a:r>
          </a:p>
          <a:p>
            <a:pPr marL="0" indent="0" algn="just">
              <a:buNone/>
            </a:pPr>
            <a:endParaRPr lang="hu-HU" sz="1800" dirty="0"/>
          </a:p>
          <a:p>
            <a:pPr algn="just">
              <a:buFontTx/>
              <a:buChar char="-"/>
            </a:pPr>
            <a:r>
              <a:rPr lang="hu-HU" sz="1800" dirty="0"/>
              <a:t>SRL </a:t>
            </a:r>
            <a:r>
              <a:rPr lang="hu-HU" sz="1800" dirty="0" err="1"/>
              <a:t>Structured</a:t>
            </a:r>
            <a:r>
              <a:rPr lang="hu-HU" sz="1800" dirty="0"/>
              <a:t> Robot </a:t>
            </a:r>
            <a:r>
              <a:rPr lang="hu-HU" sz="1800" dirty="0" err="1"/>
              <a:t>Language</a:t>
            </a:r>
            <a:r>
              <a:rPr lang="hu-HU" sz="1800" dirty="0"/>
              <a:t> </a:t>
            </a:r>
          </a:p>
          <a:p>
            <a:pPr algn="just">
              <a:buFontTx/>
              <a:buChar char="-"/>
            </a:pPr>
            <a:r>
              <a:rPr lang="hu-HU" sz="1800" dirty="0"/>
              <a:t>ROLF Robot </a:t>
            </a:r>
            <a:r>
              <a:rPr lang="hu-HU" sz="1800" dirty="0" err="1"/>
              <a:t>Language</a:t>
            </a:r>
            <a:r>
              <a:rPr lang="hu-HU" sz="1800" dirty="0"/>
              <a:t> Formula </a:t>
            </a:r>
          </a:p>
          <a:p>
            <a:pPr algn="just">
              <a:buFontTx/>
              <a:buChar char="-"/>
            </a:pPr>
            <a:r>
              <a:rPr lang="hu-HU" sz="1800" dirty="0" err="1"/>
              <a:t>ROBOTstar</a:t>
            </a:r>
            <a:r>
              <a:rPr lang="hu-HU" sz="1800" dirty="0"/>
              <a:t> </a:t>
            </a:r>
          </a:p>
          <a:p>
            <a:pPr algn="just">
              <a:buFontTx/>
              <a:buChar char="-"/>
            </a:pPr>
            <a:r>
              <a:rPr lang="hu-HU" sz="1800" dirty="0"/>
              <a:t>PASRO </a:t>
            </a:r>
            <a:r>
              <a:rPr lang="hu-HU" sz="1800" dirty="0" err="1"/>
              <a:t>PAScal</a:t>
            </a:r>
            <a:r>
              <a:rPr lang="hu-HU" sz="1800" dirty="0"/>
              <a:t> </a:t>
            </a:r>
            <a:r>
              <a:rPr lang="hu-HU" sz="1800" dirty="0" err="1"/>
              <a:t>for</a:t>
            </a:r>
            <a:r>
              <a:rPr lang="hu-HU" sz="1800" dirty="0"/>
              <a:t> </a:t>
            </a:r>
            <a:r>
              <a:rPr lang="hu-HU" sz="1800" dirty="0" err="1"/>
              <a:t>RObots</a:t>
            </a:r>
            <a:r>
              <a:rPr lang="hu-HU" sz="1800" dirty="0"/>
              <a:t> </a:t>
            </a:r>
          </a:p>
          <a:p>
            <a:pPr algn="just">
              <a:buFontTx/>
              <a:buChar char="-"/>
            </a:pPr>
            <a:r>
              <a:rPr lang="hu-HU" sz="1800" dirty="0"/>
              <a:t>ROBEX </a:t>
            </a:r>
          </a:p>
          <a:p>
            <a:pPr algn="just">
              <a:buFontTx/>
              <a:buChar char="-"/>
            </a:pPr>
            <a:r>
              <a:rPr lang="hu-HU" sz="1800" dirty="0"/>
              <a:t>ARPS</a:t>
            </a:r>
          </a:p>
        </p:txBody>
      </p:sp>
    </p:spTree>
    <p:extLst>
      <p:ext uri="{BB962C8B-B14F-4D97-AF65-F5344CB8AC3E}">
        <p14:creationId xmlns:p14="http://schemas.microsoft.com/office/powerpoint/2010/main" val="1394408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5A8A3-925B-4111-92C6-B0B352332F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b="1" dirty="0"/>
              <a:t>V.</a:t>
            </a:r>
          </a:p>
          <a:p>
            <a:pPr marL="0" indent="0" algn="ctr">
              <a:buNone/>
            </a:pPr>
            <a:r>
              <a:rPr lang="hu-HU" dirty="0"/>
              <a:t>Jogszabályi előírások, szakmai elvárások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2552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24C12EA-6655-46CA-B934-4D8108B94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442FF5B-4DB4-4FE2-8A29-5E98D4C0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50691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munkavédelmi törvény alapján az ipari robotok, robotcellák veszélyes munkaeszköznek minősülnek, mivel relatív nagy területen képesek nagy erővel dinamikus mozgásokra, így kiemelt figyelmet kell fordítani ezen gépek biztonságtechnikájára</a:t>
            </a:r>
          </a:p>
          <a:p>
            <a:pPr>
              <a:buFontTx/>
              <a:buChar char="-"/>
            </a:pPr>
            <a:r>
              <a:rPr lang="hu-HU" sz="1600" dirty="0"/>
              <a:t>az ilyen berendezések használatba vétele előtt a robotkezelőknek és a programozóknak munkavédelmi oktatás keretében meg kell kapniuk a biztonságos üzemeltetéshez szükséges információkat</a:t>
            </a:r>
          </a:p>
          <a:p>
            <a:pPr>
              <a:buFontTx/>
              <a:buChar char="-"/>
            </a:pPr>
            <a:r>
              <a:rPr lang="hu-HU" sz="1600" dirty="0"/>
              <a:t>az ipari robotok biztonságtechnikájával az MSZ EN ISO 10218 szabvány részletesen foglalkozik</a:t>
            </a:r>
          </a:p>
          <a:p>
            <a:pPr>
              <a:buFontTx/>
              <a:buChar char="-"/>
            </a:pPr>
            <a:r>
              <a:rPr lang="hu-HU" sz="1600" dirty="0"/>
              <a:t>az MSZ EN ISO 10218 szabványhoz kapcsolódó európai jogszabály AZ EURÓPAI PARLAMENT ÉS A TANÁCS 2006/42/EK IRÁNYELVE a gépekről és a 95/16/EK irányelv módosításáról</a:t>
            </a:r>
          </a:p>
          <a:p>
            <a:pPr>
              <a:buFontTx/>
              <a:buChar char="-"/>
            </a:pPr>
            <a:r>
              <a:rPr lang="hu-HU" sz="1600" dirty="0"/>
              <a:t>az ennek megfelelő harmonizált magyarországi jogszabály a 16/2008. (VIII. 30.) NFGM rendelet</a:t>
            </a:r>
          </a:p>
          <a:p>
            <a:pPr>
              <a:buFontTx/>
              <a:buChar char="-"/>
            </a:pPr>
            <a:r>
              <a:rPr lang="hu-HU" sz="1600" dirty="0"/>
              <a:t>MSZ EN ISO 12100 - gépek biztonsága, a kialakítás általános elvei, kockázatértékelés</a:t>
            </a:r>
          </a:p>
          <a:p>
            <a:pPr>
              <a:buFontTx/>
              <a:buChar char="-"/>
            </a:pPr>
            <a:r>
              <a:rPr lang="hu-HU" sz="1600" dirty="0"/>
              <a:t> MSZ EN ISO 13850 - gépek biztonsága, vészleállítás, tervezési alapelvek</a:t>
            </a:r>
          </a:p>
          <a:p>
            <a:pPr>
              <a:buFontTx/>
              <a:buChar char="-"/>
            </a:pPr>
            <a:r>
              <a:rPr lang="hu-HU" sz="1600" dirty="0"/>
              <a:t>MSZ EN ISO 13855 - gépek biztonsága, biztonsági berendezések elrendezése (az emberi) testrészek közelítési sebességének figyelembevételével</a:t>
            </a: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651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5E2F27-2491-469F-8646-2B39E7B9C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3E32BA8-29A0-459A-8376-59EB6E31A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hu-HU" sz="1800" dirty="0"/>
          </a:p>
          <a:p>
            <a:pPr>
              <a:buFontTx/>
              <a:buChar char="-"/>
            </a:pPr>
            <a:r>
              <a:rPr lang="hu-HU" sz="1800" dirty="0"/>
              <a:t>technológiai és műszaki kompetencia, amely a technológiák gyakorlatias módon történő alkalmazását segíti elő</a:t>
            </a:r>
          </a:p>
          <a:p>
            <a:pPr>
              <a:buFontTx/>
              <a:buChar char="-"/>
            </a:pPr>
            <a:r>
              <a:rPr lang="hu-HU" sz="1800" dirty="0"/>
              <a:t>a térbeli gondolkodás is egy elvárás a tervezés</a:t>
            </a:r>
          </a:p>
          <a:p>
            <a:pPr>
              <a:buFontTx/>
              <a:buChar char="-"/>
            </a:pPr>
            <a:r>
              <a:rPr lang="hu-HU" sz="1800" dirty="0"/>
              <a:t>a programozás és üzembe helyezés során</a:t>
            </a:r>
          </a:p>
          <a:p>
            <a:pPr>
              <a:buFontTx/>
              <a:buChar char="-"/>
            </a:pPr>
            <a:r>
              <a:rPr lang="hu-HU" sz="1800" dirty="0"/>
              <a:t>jó problémamegoldó készség, hiszen mind a tervezés, mind a fejlesztés, illetve javítási munkálatok során fel kell ismerni és meg kell oldani az adott nehézségeket</a:t>
            </a:r>
          </a:p>
          <a:p>
            <a:pPr>
              <a:buFontTx/>
              <a:buChar char="-"/>
            </a:pPr>
            <a:r>
              <a:rPr lang="hu-HU" sz="1800" dirty="0"/>
              <a:t>a csapatban történő munkavégzés képessége és a jó kommunikáció, mivel az előbb említett munkák során más területek szakembereivel kell együttműködni</a:t>
            </a:r>
          </a:p>
          <a:p>
            <a:pPr>
              <a:buFontTx/>
              <a:buChar char="-"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0479223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6C15FCDA-E01A-4A89-B990-D66E2926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pPr marL="0" indent="0" algn="ctr">
              <a:buNone/>
            </a:pPr>
            <a:r>
              <a:rPr lang="hu-HU" dirty="0"/>
              <a:t>Elérhető képzések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577568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C9347F2-DBE4-4388-A974-09191A49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Elérhető képzések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6413874-F831-4A4F-A812-6C137E8D6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1340768"/>
            <a:ext cx="8352928" cy="5256584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500" dirty="0"/>
              <a:t>az Országos Képzési Jegyzékben és 2020-tól a helyébe lépő Szakmajegyzékben jelenleg nem található ipari robotok kezelésére vagy programozására irányuló képzés</a:t>
            </a:r>
          </a:p>
          <a:p>
            <a:pPr>
              <a:buFontTx/>
              <a:buChar char="-"/>
            </a:pPr>
            <a:r>
              <a:rPr lang="hu-HU" sz="1500" dirty="0"/>
              <a:t>az ipari robotokkal kapcsolatos képzések terén elsősorban a gyártók vagy esetleg nagyobb rendszerintegrátori cégek oktatási kínálataiban megtalálható képzések a mérvadók</a:t>
            </a:r>
          </a:p>
          <a:p>
            <a:pPr>
              <a:buFontTx/>
              <a:buChar char="-"/>
            </a:pPr>
            <a:r>
              <a:rPr lang="hu-HU" sz="1500" dirty="0"/>
              <a:t>ezek a képzések, tanfolyamok szinte kizárólag gyártó- és termékspecifikus tanfolyamok, ahol az adott gyártó robotcsaládja, kezelői- és fejlesztőkörnyezete, valamint a programozási eljárása kerül ismertetésre</a:t>
            </a:r>
          </a:p>
          <a:p>
            <a:pPr>
              <a:buFontTx/>
              <a:buChar char="-"/>
            </a:pPr>
            <a:r>
              <a:rPr lang="hu-HU" sz="1500" dirty="0"/>
              <a:t>kivétel ez alól talán a rendszerintegrátori cégeknél elérhető tanfolyamok, ahol akár egy képzés során több gyártó robotjaival és kezelésükkel is meg lehet ismerkedni</a:t>
            </a:r>
          </a:p>
          <a:p>
            <a:pPr>
              <a:buFontTx/>
              <a:buChar char="-"/>
            </a:pPr>
            <a:r>
              <a:rPr lang="hu-HU" sz="1500" dirty="0"/>
              <a:t>a képzések általában több modulból állnak és egymásra épülnek</a:t>
            </a:r>
          </a:p>
          <a:p>
            <a:pPr>
              <a:buFontTx/>
              <a:buChar char="-"/>
            </a:pPr>
            <a:r>
              <a:rPr lang="hu-HU" sz="1500" dirty="0"/>
              <a:t>a tanfolyamokon való részvétel nem igényel előképzettséget, de az összefüggések megértéséhez és hasznosításához előnyt jelent némi ipari szemlélet és automatizálási alapismeret</a:t>
            </a:r>
          </a:p>
          <a:p>
            <a:pPr>
              <a:buFontTx/>
              <a:buChar char="-"/>
            </a:pPr>
            <a:r>
              <a:rPr lang="hu-HU" sz="1500" dirty="0"/>
              <a:t>a tanfolyamok modulonként jellemzően két – három naposak</a:t>
            </a:r>
          </a:p>
          <a:p>
            <a:pPr>
              <a:buFontTx/>
              <a:buChar char="-"/>
            </a:pPr>
            <a:r>
              <a:rPr lang="hu-HU" sz="1500" dirty="0"/>
              <a:t>a tanfolyamokon elérhetőek az adott gyártó robotjai, így az elmélet mellet gyakorlati ismeretekre is szert lehet tenni</a:t>
            </a:r>
          </a:p>
          <a:p>
            <a:pPr>
              <a:buFontTx/>
              <a:buChar char="-"/>
            </a:pPr>
            <a:r>
              <a:rPr lang="hu-HU" sz="1500" dirty="0"/>
              <a:t>nagy előnyük, hogy ezek a tanfolyamok kis létszámú tanfolyamok, így jobban az egyénre koncentrál és tartós tudás szerezhető általuk, illetve egyedi igény szerint tervezhetőek</a:t>
            </a:r>
          </a:p>
          <a:p>
            <a:pPr>
              <a:buFontTx/>
              <a:buChar char="-"/>
            </a:pPr>
            <a:r>
              <a:rPr lang="hu-HU" sz="1500" dirty="0"/>
              <a:t>felsőoktatási intézményekben elsősorban mechatronikai mérnök és villamosmérnöki szakokon találkozhatunk robottechnika oktatással</a:t>
            </a:r>
          </a:p>
        </p:txBody>
      </p:sp>
    </p:spTree>
    <p:extLst>
      <p:ext uri="{BB962C8B-B14F-4D97-AF65-F5344CB8AC3E}">
        <p14:creationId xmlns:p14="http://schemas.microsoft.com/office/powerpoint/2010/main" val="37579456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CED9162-B157-481B-B150-449C22AE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Képzések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21E3306-DB81-44E0-B526-ECA7AC7D8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32859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hu-HU" sz="1600" dirty="0"/>
              <a:t>a robotrendszer elemei </a:t>
            </a:r>
          </a:p>
          <a:p>
            <a:pPr>
              <a:buFontTx/>
              <a:buChar char="-"/>
            </a:pPr>
            <a:r>
              <a:rPr lang="hu-HU" sz="1600" dirty="0"/>
              <a:t>a biztonsági körök funkciói </a:t>
            </a:r>
          </a:p>
          <a:p>
            <a:pPr>
              <a:buFontTx/>
              <a:buChar char="-"/>
            </a:pPr>
            <a:r>
              <a:rPr lang="hu-HU" sz="1600" dirty="0" err="1"/>
              <a:t>robotüzemmódók</a:t>
            </a:r>
            <a:r>
              <a:rPr lang="hu-HU" sz="1600" dirty="0"/>
              <a:t> jelentése és használata </a:t>
            </a:r>
          </a:p>
          <a:p>
            <a:pPr>
              <a:buFontTx/>
              <a:buChar char="-"/>
            </a:pPr>
            <a:r>
              <a:rPr lang="hu-HU" sz="1600" dirty="0"/>
              <a:t>a kezelő (terminál) felépítése, funkciógombok használata </a:t>
            </a:r>
          </a:p>
          <a:p>
            <a:pPr>
              <a:buFontTx/>
              <a:buChar char="-"/>
            </a:pPr>
            <a:r>
              <a:rPr lang="hu-HU" sz="1600" dirty="0"/>
              <a:t>a robot mechanikai felépítése </a:t>
            </a:r>
          </a:p>
          <a:p>
            <a:pPr>
              <a:buFontTx/>
              <a:buChar char="-"/>
            </a:pPr>
            <a:r>
              <a:rPr lang="hu-HU" sz="1600" dirty="0"/>
              <a:t>a robot koordinátarendszereinek ismertetése </a:t>
            </a:r>
          </a:p>
          <a:p>
            <a:pPr>
              <a:buFontTx/>
              <a:buChar char="-"/>
            </a:pPr>
            <a:r>
              <a:rPr lang="hu-HU" sz="1600" dirty="0"/>
              <a:t>a robot kézi mozgatása különböző koordinátarendszerekben </a:t>
            </a:r>
          </a:p>
          <a:p>
            <a:pPr>
              <a:buFontTx/>
              <a:buChar char="-"/>
            </a:pPr>
            <a:r>
              <a:rPr lang="hu-HU" sz="1600" dirty="0"/>
              <a:t>a kezelőn található fejlesztőkörnyezet ismertetése </a:t>
            </a:r>
          </a:p>
          <a:p>
            <a:pPr>
              <a:buFontTx/>
              <a:buChar char="-"/>
            </a:pPr>
            <a:r>
              <a:rPr lang="hu-HU" sz="1600" dirty="0"/>
              <a:t>programozási nyelv ismertetése </a:t>
            </a:r>
          </a:p>
          <a:p>
            <a:pPr>
              <a:buFontTx/>
              <a:buChar char="-"/>
            </a:pPr>
            <a:r>
              <a:rPr lang="hu-HU" sz="1600" dirty="0"/>
              <a:t>online és offline programozás, programmódosítás </a:t>
            </a:r>
          </a:p>
          <a:p>
            <a:pPr>
              <a:buFontTx/>
              <a:buChar char="-"/>
            </a:pPr>
            <a:r>
              <a:rPr lang="hu-HU" sz="1600" dirty="0"/>
              <a:t>alap mozgástípusok ismertetése </a:t>
            </a:r>
          </a:p>
          <a:p>
            <a:pPr>
              <a:buFontTx/>
              <a:buChar char="-"/>
            </a:pPr>
            <a:r>
              <a:rPr lang="hu-HU" sz="1600" dirty="0"/>
              <a:t>pozíciók betanítása, módosítása </a:t>
            </a:r>
          </a:p>
          <a:p>
            <a:pPr>
              <a:buFontTx/>
              <a:buChar char="-"/>
            </a:pPr>
            <a:r>
              <a:rPr lang="hu-HU" sz="1600" dirty="0"/>
              <a:t>mozgások paraméterezése, sebesség, gyorsulás</a:t>
            </a:r>
          </a:p>
          <a:p>
            <a:pPr>
              <a:buFontTx/>
              <a:buChar char="-"/>
            </a:pPr>
            <a:r>
              <a:rPr lang="hu-HU" sz="1600" dirty="0"/>
              <a:t>alap parancsok, logikai és programlefutási parancsok bemutatása és használata</a:t>
            </a:r>
          </a:p>
          <a:p>
            <a:pPr>
              <a:buFontTx/>
              <a:buChar char="-"/>
            </a:pPr>
            <a:r>
              <a:rPr lang="hu-HU" sz="1600" dirty="0"/>
              <a:t> változók létrehozása, használata </a:t>
            </a:r>
          </a:p>
          <a:p>
            <a:pPr>
              <a:buFontTx/>
              <a:buChar char="-"/>
            </a:pPr>
            <a:r>
              <a:rPr lang="hu-HU" sz="1600" dirty="0"/>
              <a:t>programregiszterek használata </a:t>
            </a:r>
          </a:p>
          <a:p>
            <a:pPr>
              <a:buFontTx/>
              <a:buChar char="-"/>
            </a:pPr>
            <a:r>
              <a:rPr lang="hu-HU" sz="1600" dirty="0"/>
              <a:t>robotprogram futtatása kézi és automata módban, programléptetés </a:t>
            </a:r>
          </a:p>
          <a:p>
            <a:pPr>
              <a:buFontTx/>
              <a:buChar char="-"/>
            </a:pPr>
            <a:r>
              <a:rPr lang="hu-HU" sz="1600" dirty="0"/>
              <a:t>a robot ki- és bemeneteinek ismertetése és használatuk</a:t>
            </a:r>
          </a:p>
        </p:txBody>
      </p:sp>
    </p:spTree>
    <p:extLst>
      <p:ext uri="{BB962C8B-B14F-4D97-AF65-F5344CB8AC3E}">
        <p14:creationId xmlns:p14="http://schemas.microsoft.com/office/powerpoint/2010/main" val="6567209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>
            <a:extLst>
              <a:ext uri="{FF2B5EF4-FFF2-40B4-BE49-F238E27FC236}">
                <a16:creationId xmlns:a16="http://schemas.microsoft.com/office/drawing/2014/main" id="{C497AC0B-C4FC-44BA-BA93-BC939EFFB2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VII.</a:t>
            </a:r>
          </a:p>
          <a:p>
            <a:pPr marL="0" indent="0" algn="ctr">
              <a:buNone/>
            </a:pPr>
            <a:r>
              <a:rPr lang="hu-HU" dirty="0"/>
              <a:t>Versenyelőnyök, összefoglalás</a:t>
            </a:r>
          </a:p>
          <a:p>
            <a:pPr marL="0" indent="0" algn="ctr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https://kepezz.hu/VideoLibraryArticle/Details/15</a:t>
            </a:r>
            <a:r>
              <a:rPr lang="hu-HU" sz="1800" dirty="0"/>
              <a:t>    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79437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216BD1F-56EC-4B0C-BB8A-A073EA0DF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4F88A1-BF69-4C6E-9C6E-962E0B247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képzett robottechnikai szakember képes:</a:t>
            </a:r>
          </a:p>
          <a:p>
            <a:pPr>
              <a:buFontTx/>
              <a:buChar char="-"/>
            </a:pPr>
            <a:r>
              <a:rPr lang="hu-HU" sz="1600" dirty="0"/>
              <a:t>robottal felszerelt gépkonstrukciók tervezésének támogatására</a:t>
            </a:r>
          </a:p>
          <a:p>
            <a:pPr>
              <a:buFontTx/>
              <a:buChar char="-"/>
            </a:pPr>
            <a:r>
              <a:rPr lang="hu-HU" sz="1600" dirty="0"/>
              <a:t>ipari robotok betanítására, programozására, üzembe helyezésére</a:t>
            </a:r>
          </a:p>
          <a:p>
            <a:pPr>
              <a:buFontTx/>
              <a:buChar char="-"/>
            </a:pPr>
            <a:r>
              <a:rPr lang="hu-HU" sz="1600" dirty="0"/>
              <a:t>robotprogramok, technológiai folyamatok optimalizálására</a:t>
            </a:r>
          </a:p>
          <a:p>
            <a:pPr>
              <a:buFontTx/>
              <a:buChar char="-"/>
            </a:pPr>
            <a:r>
              <a:rPr lang="hu-HU" sz="1600" dirty="0"/>
              <a:t>ipari robotok üzemeltetésére, szervizelésére, karbantartására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4B5E90"/>
                </a:solidFill>
              </a:rPr>
              <a:t>A versenyelőnyök mind műszaki és minőségi, mind gazdasági területen </a:t>
            </a:r>
            <a:r>
              <a:rPr lang="hu-HU" sz="1600" dirty="0" err="1">
                <a:solidFill>
                  <a:srgbClr val="4B5E90"/>
                </a:solidFill>
              </a:rPr>
              <a:t>jelentősek</a:t>
            </a:r>
            <a:r>
              <a:rPr lang="hu-HU" sz="1600" dirty="0">
                <a:solidFill>
                  <a:srgbClr val="4B5E90"/>
                </a:solidFill>
              </a:rPr>
              <a:t>:</a:t>
            </a:r>
          </a:p>
          <a:p>
            <a:pPr>
              <a:buFontTx/>
              <a:buChar char="-"/>
            </a:pPr>
            <a:r>
              <a:rPr lang="hu-HU" sz="1600" dirty="0"/>
              <a:t>termelékenység növekedése </a:t>
            </a:r>
          </a:p>
          <a:p>
            <a:pPr>
              <a:buFontTx/>
              <a:buChar char="-"/>
            </a:pPr>
            <a:r>
              <a:rPr lang="hu-HU" sz="1600" dirty="0"/>
              <a:t>gyártási költségek csökkenése beleértve a bérköltségeket is </a:t>
            </a:r>
          </a:p>
          <a:p>
            <a:pPr>
              <a:buFontTx/>
              <a:buChar char="-"/>
            </a:pPr>
            <a:r>
              <a:rPr lang="hu-HU" sz="1600" dirty="0"/>
              <a:t>selejt és ciklusidő csökkenése </a:t>
            </a:r>
          </a:p>
          <a:p>
            <a:pPr>
              <a:buFontTx/>
              <a:buChar char="-"/>
            </a:pPr>
            <a:r>
              <a:rPr lang="hu-HU" sz="1600" dirty="0"/>
              <a:t>egyenletes és kiváló minőség </a:t>
            </a:r>
          </a:p>
          <a:p>
            <a:pPr>
              <a:buFontTx/>
              <a:buChar char="-"/>
            </a:pPr>
            <a:r>
              <a:rPr lang="hu-HU" sz="1600" dirty="0"/>
              <a:t>termékrugalmasság biztosítása</a:t>
            </a:r>
          </a:p>
          <a:p>
            <a:pPr marL="0" indent="0" algn="just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További fontos előny az ipari robotok egészségre ártalmas és veszélyes munkaterületeken történő alkalmazása. Ezáltal jelentős munkahelyi biztonsági és egészségvédelemi előnyök érhetők el.</a:t>
            </a:r>
          </a:p>
        </p:txBody>
      </p:sp>
    </p:spTree>
    <p:extLst>
      <p:ext uri="{BB962C8B-B14F-4D97-AF65-F5344CB8AC3E}">
        <p14:creationId xmlns:p14="http://schemas.microsoft.com/office/powerpoint/2010/main" val="5226425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8983AA0-7A53-4ED3-A111-109DBF726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B0393F7-6317-499F-9D17-B4378A64A2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Az iparban előforduló, automatizálásra használt robotok </a:t>
            </a:r>
            <a:r>
              <a:rPr lang="hu-HU" sz="1600" dirty="0" err="1"/>
              <a:t>újraprogramozható</a:t>
            </a:r>
            <a:r>
              <a:rPr lang="hu-HU" sz="1600" dirty="0"/>
              <a:t> elektromechanikus szerkezetek, amelyek különböző feladatok végrehajtására alkalmasak.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A robotok rendkívül elterjedtek az ipar számos területén, tömeggyártás ma már elképzelhetetlen lenne nélkülük.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Megbízhatóan és precízen végeznek nehéz, az ember számára monoton, unalmas munkákat, fejlődésük megállíthatatlan. </a:t>
            </a:r>
          </a:p>
          <a:p>
            <a:pPr marL="0" indent="0" algn="just">
              <a:buNone/>
            </a:pPr>
            <a:endParaRPr lang="hu-HU" sz="1600" dirty="0">
              <a:solidFill>
                <a:srgbClr val="4B5E90"/>
              </a:solidFill>
            </a:endParaRPr>
          </a:p>
          <a:p>
            <a:pPr marL="0" indent="0" algn="just">
              <a:buNone/>
            </a:pPr>
            <a:r>
              <a:rPr lang="hu-HU" sz="1600" dirty="0"/>
              <a:t>Robotok alkalmazása során különös figyelmet kell fordítani a munkabiztonságra. Ezt segítik elő a vonatkozó szabványok és biztonsági előírások.</a:t>
            </a:r>
            <a:endParaRPr lang="hu-HU" sz="1600" dirty="0">
              <a:solidFill>
                <a:srgbClr val="4B5E90"/>
              </a:solidFill>
            </a:endParaRP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1371131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3157</TotalTime>
  <Words>2110</Words>
  <Application>Microsoft Office PowerPoint</Application>
  <PresentationFormat>Diavetítés a képernyőre (4:3 oldalarány)</PresentationFormat>
  <Paragraphs>285</Paragraphs>
  <Slides>32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robottechnika     2021</vt:lpstr>
      <vt:lpstr>PowerPoint-bemutató</vt:lpstr>
      <vt:lpstr>Digitalizáció és ipar 4.0</vt:lpstr>
      <vt:lpstr>Digitalizáció és ipar 4.0</vt:lpstr>
      <vt:lpstr>Robotok, mint az ipar 4.0 kulcselemei</vt:lpstr>
      <vt:lpstr>PowerPoint-bemutató</vt:lpstr>
      <vt:lpstr>Robotok fogalma</vt:lpstr>
      <vt:lpstr>Ipari robotok</vt:lpstr>
      <vt:lpstr>Robotok funkcionális egységei</vt:lpstr>
      <vt:lpstr>Robotok működési módjuk szerint</vt:lpstr>
      <vt:lpstr>PowerPoint-bemutató</vt:lpstr>
      <vt:lpstr>Mechanikai felépítés</vt:lpstr>
      <vt:lpstr>Robotok mechanikai felépítése, koordináta rendszere</vt:lpstr>
      <vt:lpstr>Robotok mechanikai felépítése, koordináta rendszere</vt:lpstr>
      <vt:lpstr>Robotok koordináta rendszerei</vt:lpstr>
      <vt:lpstr>Robotok koordináta rendszerei</vt:lpstr>
      <vt:lpstr>PowerPoint-bemutató</vt:lpstr>
      <vt:lpstr>Robotok vezérlése</vt:lpstr>
      <vt:lpstr>Robotok programozása</vt:lpstr>
      <vt:lpstr>Robotok programozása</vt:lpstr>
      <vt:lpstr>Programozási nyelvek</vt:lpstr>
      <vt:lpstr>PowerPoint-bemutató</vt:lpstr>
      <vt:lpstr>Jogszabályi előírások</vt:lpstr>
      <vt:lpstr>Szakmai elvárások</vt:lpstr>
      <vt:lpstr>PowerPoint-bemutató</vt:lpstr>
      <vt:lpstr>Elérhető képzések</vt:lpstr>
      <vt:lpstr>Képzések javasolt tematikája</vt:lpstr>
      <vt:lpstr>PowerPoint-bemutató</vt:lpstr>
      <vt:lpstr>Versenyelőnyök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1680</cp:revision>
  <cp:lastPrinted>2019-09-17T07:24:41Z</cp:lastPrinted>
  <dcterms:created xsi:type="dcterms:W3CDTF">2014-03-03T11:13:53Z</dcterms:created>
  <dcterms:modified xsi:type="dcterms:W3CDTF">2021-05-21T10:51:44Z</dcterms:modified>
</cp:coreProperties>
</file>