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6"/>
  </p:notesMasterIdLst>
  <p:sldIdLst>
    <p:sldId id="256" r:id="rId2"/>
    <p:sldId id="297" r:id="rId3"/>
    <p:sldId id="264" r:id="rId4"/>
    <p:sldId id="554" r:id="rId5"/>
    <p:sldId id="566" r:id="rId6"/>
    <p:sldId id="567" r:id="rId7"/>
    <p:sldId id="568" r:id="rId8"/>
    <p:sldId id="569" r:id="rId9"/>
    <p:sldId id="570" r:id="rId10"/>
    <p:sldId id="571" r:id="rId11"/>
    <p:sldId id="572" r:id="rId12"/>
    <p:sldId id="573" r:id="rId13"/>
    <p:sldId id="265" r:id="rId14"/>
    <p:sldId id="555" r:id="rId15"/>
    <p:sldId id="574" r:id="rId16"/>
    <p:sldId id="575" r:id="rId17"/>
    <p:sldId id="576" r:id="rId18"/>
    <p:sldId id="577" r:id="rId19"/>
    <p:sldId id="296" r:id="rId20"/>
    <p:sldId id="546" r:id="rId21"/>
    <p:sldId id="578" r:id="rId22"/>
    <p:sldId id="413" r:id="rId23"/>
    <p:sldId id="527" r:id="rId24"/>
    <p:sldId id="579" r:id="rId25"/>
    <p:sldId id="580" r:id="rId26"/>
    <p:sldId id="581" r:id="rId27"/>
    <p:sldId id="512" r:id="rId28"/>
    <p:sldId id="513" r:id="rId29"/>
    <p:sldId id="531" r:id="rId30"/>
    <p:sldId id="532" r:id="rId31"/>
    <p:sldId id="550" r:id="rId32"/>
    <p:sldId id="533" r:id="rId33"/>
    <p:sldId id="534" r:id="rId34"/>
    <p:sldId id="258" r:id="rId35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4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4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4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Szállítmányozás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Bakony-</a:t>
            </a:r>
            <a:r>
              <a:rPr lang="hu-HU" dirty="0" err="1">
                <a:solidFill>
                  <a:schemeClr val="bg1"/>
                </a:solidFill>
              </a:rPr>
              <a:t>Jagd</a:t>
            </a:r>
            <a:r>
              <a:rPr lang="hu-HU" dirty="0">
                <a:solidFill>
                  <a:schemeClr val="bg1"/>
                </a:solidFill>
              </a:rPr>
              <a:t> Kft.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Szállítmányozás szabályozása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https://kepezz.hu/VideoLibraryArticle/Details/14</a:t>
            </a:r>
            <a:r>
              <a:rPr lang="hu-HU" sz="1800" dirty="0"/>
              <a:t>  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2E4070B-AE3D-4BB5-A35C-E8B0B2F0E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4799066-3C35-400E-8CFA-F50E3486C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412776"/>
            <a:ext cx="8483981" cy="511170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2D05F85-CF10-4484-855A-499D9C2B0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53" y="1916832"/>
            <a:ext cx="848635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117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83F428F-6DA8-4E49-9EEC-92C3F6904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Szállítás, fuvarozás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74888F6-D653-4097-B3E9-BD5936469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Szállítás:</a:t>
            </a:r>
          </a:p>
          <a:p>
            <a:pPr>
              <a:buFontTx/>
              <a:buChar char="-"/>
            </a:pPr>
            <a:r>
              <a:rPr lang="hu-HU" sz="1600" dirty="0"/>
              <a:t>az adásvételi ügylet teljesítése</a:t>
            </a:r>
          </a:p>
          <a:p>
            <a:pPr>
              <a:buFontTx/>
              <a:buChar char="-"/>
            </a:pPr>
            <a:r>
              <a:rPr lang="hu-HU" sz="1600" dirty="0"/>
              <a:t>az áru tulajdonosa – az eladó – az ügylet lebonyolítására vonatkozó szerződés feltételeinek teljesítése ellenében, a szerződésben ugyancsak kikötött paritásponton lemond a vevő javára az áru feletti rendelkezési jogáról, és azt a vevőre ruházza át</a:t>
            </a:r>
          </a:p>
          <a:p>
            <a:pPr>
              <a:buFontTx/>
              <a:buChar char="-"/>
            </a:pPr>
            <a:r>
              <a:rPr lang="hu-HU" sz="1600" dirty="0"/>
              <a:t>a szállítás kereskedelmi fogalom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Fuvarozás:</a:t>
            </a:r>
          </a:p>
          <a:p>
            <a:pPr>
              <a:buFontTx/>
              <a:buChar char="-"/>
            </a:pPr>
            <a:r>
              <a:rPr lang="hu-HU" sz="1600" dirty="0"/>
              <a:t>az a művelet, amelyet az áru helyváltoztatása érdekében kell elvégezni</a:t>
            </a:r>
          </a:p>
          <a:p>
            <a:pPr>
              <a:buFontTx/>
              <a:buChar char="-"/>
            </a:pPr>
            <a:r>
              <a:rPr lang="hu-HU" sz="1600" dirty="0"/>
              <a:t>a helyváltoztatás kezdőpontja rendszerint a termelési vagy tárolási hely, célpontja a felhasználási, illetve rendeltetési helye</a:t>
            </a:r>
          </a:p>
          <a:p>
            <a:pPr>
              <a:buFontTx/>
              <a:buChar char="-"/>
            </a:pPr>
            <a:r>
              <a:rPr lang="hu-HU" sz="1600" dirty="0"/>
              <a:t>a fuvarozás az áruk továbbítására alkalmas</a:t>
            </a:r>
          </a:p>
          <a:p>
            <a:pPr>
              <a:buFontTx/>
              <a:buChar char="-"/>
            </a:pPr>
            <a:r>
              <a:rPr lang="hu-HU" sz="1600" dirty="0"/>
              <a:t>a fuvarozás elvégzésére vállalkozó természetes vagy jogi személyt fuvarozónak nevezzük</a:t>
            </a:r>
          </a:p>
          <a:p>
            <a:pPr>
              <a:buFontTx/>
              <a:buChar char="-"/>
            </a:pPr>
            <a:r>
              <a:rPr lang="hu-HU" sz="1600" dirty="0"/>
              <a:t>általában az e célra szerveződött és szakosodott vállalkozók, a fuvarozók, vasutak, közúti fuvarozó cégek, hajóstársaságok, légitársaságok végzik fuvardíj ellenében</a:t>
            </a:r>
          </a:p>
          <a:p>
            <a:pPr>
              <a:buFontTx/>
              <a:buChar char="-"/>
            </a:pPr>
            <a:r>
              <a:rPr lang="hu-HU" sz="1600" dirty="0"/>
              <a:t>attól függően, hogy a fuvarozás egy közigazgatási helységen belül, két vagy több ország között történik, megkülönböztetünk helyi, helyközi (belföldi) és nemzetközi fuvarozást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652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B2508F0-82EA-40C5-8816-9C3E57998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E9A69DD-386D-4CF7-91DE-CA9BF3513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Szállítmányozás:</a:t>
            </a:r>
          </a:p>
          <a:p>
            <a:pPr>
              <a:buFontTx/>
              <a:buChar char="-"/>
            </a:pPr>
            <a:r>
              <a:rPr lang="hu-HU" sz="1600" dirty="0"/>
              <a:t>a szállítmányozó elsősorban szellemi tőkéjét értékesíti, amikor megbízója részére az árufuvarozás megszervezését bizományosként vállalja, és elvégzi mindazokat a teendőket, amelyek a megbízó feladati lennének</a:t>
            </a:r>
          </a:p>
          <a:p>
            <a:pPr>
              <a:buFontTx/>
              <a:buChar char="-"/>
            </a:pPr>
            <a:r>
              <a:rPr lang="hu-HU" sz="1600" dirty="0"/>
              <a:t>megbízója költségére és kockázatára megköti az áru továbbításához szükséges szerződéseket a fuvarozókkal és más közreműködőkkel, továbbá gondoskodik a hatósági előírások betartásáról</a:t>
            </a:r>
          </a:p>
          <a:p>
            <a:pPr>
              <a:buFontTx/>
              <a:buChar char="-"/>
            </a:pPr>
            <a:r>
              <a:rPr lang="hu-HU" sz="1600" dirty="0"/>
              <a:t>a szállítmányozó tehát közvetlen kapcsolat a fuvaroztató, a fuvarozó és egyéb közreműködők között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0D6A47B-EFFE-436F-824F-00CED1BA6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105" y="4009331"/>
            <a:ext cx="5017789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6185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9539D32-1560-4D08-94F9-774508EF0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43D3C09-23F2-4A3C-A1B4-161A5195D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fuvarozási ágak szerint a szállítmányozó lehet:</a:t>
            </a:r>
          </a:p>
          <a:p>
            <a:pPr>
              <a:buFontTx/>
              <a:buChar char="-"/>
            </a:pPr>
            <a:r>
              <a:rPr lang="hu-HU" sz="1800" dirty="0"/>
              <a:t>vasúti szállítmányozó, akit a belföldi forgalomban állomási szállítmányozóként is emlegetnek</a:t>
            </a:r>
          </a:p>
          <a:p>
            <a:pPr>
              <a:buFontTx/>
              <a:buChar char="-"/>
            </a:pPr>
            <a:r>
              <a:rPr lang="hu-HU" sz="1800" dirty="0"/>
              <a:t>közúti szállítmányozó </a:t>
            </a:r>
          </a:p>
          <a:p>
            <a:pPr>
              <a:buFontTx/>
              <a:buChar char="-"/>
            </a:pPr>
            <a:r>
              <a:rPr lang="hu-HU" sz="1800" dirty="0"/>
              <a:t>tengeri szállítmányozó </a:t>
            </a:r>
          </a:p>
          <a:p>
            <a:pPr>
              <a:buFontTx/>
              <a:buChar char="-"/>
            </a:pPr>
            <a:r>
              <a:rPr lang="hu-HU" sz="1800" dirty="0"/>
              <a:t>folyami szállítmányozó </a:t>
            </a:r>
          </a:p>
          <a:p>
            <a:pPr>
              <a:buFontTx/>
              <a:buChar char="-"/>
            </a:pPr>
            <a:r>
              <a:rPr lang="hu-HU" sz="1800" dirty="0"/>
              <a:t>légi szállítmányozó 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Speciális szállítmányozási tevékenységet végző: </a:t>
            </a:r>
          </a:p>
          <a:p>
            <a:pPr>
              <a:buFontTx/>
              <a:buChar char="-"/>
            </a:pPr>
            <a:r>
              <a:rPr lang="hu-HU" sz="1800" dirty="0"/>
              <a:t>gyűjtőforgalmi szállítmányozó </a:t>
            </a:r>
          </a:p>
          <a:p>
            <a:pPr>
              <a:buFontTx/>
              <a:buChar char="-"/>
            </a:pPr>
            <a:r>
              <a:rPr lang="hu-HU" sz="1800" dirty="0"/>
              <a:t>vásári és kiállítói szállítmányozó </a:t>
            </a:r>
          </a:p>
          <a:p>
            <a:pPr>
              <a:buFontTx/>
              <a:buChar char="-"/>
            </a:pPr>
            <a:r>
              <a:rPr lang="hu-HU" sz="1800" dirty="0"/>
              <a:t>kombinált fuvarozási feladatot ellátó szállítmányozó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616737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A41FAC-8051-49B3-AE75-0BF405957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0DE0747-8B89-472C-8035-BF009A8C9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Működési területük szerint lehet:</a:t>
            </a:r>
          </a:p>
          <a:p>
            <a:pPr>
              <a:buFontTx/>
              <a:buChar char="-"/>
            </a:pPr>
            <a:r>
              <a:rPr lang="hu-HU" sz="1800" dirty="0"/>
              <a:t>belföldi szállítmányozó </a:t>
            </a:r>
          </a:p>
          <a:p>
            <a:pPr>
              <a:buFontTx/>
              <a:buChar char="-"/>
            </a:pPr>
            <a:r>
              <a:rPr lang="hu-HU" sz="1800" dirty="0"/>
              <a:t>nemzetközi szállítmányozó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forgalom iránya szerint lehet: </a:t>
            </a:r>
          </a:p>
          <a:p>
            <a:pPr>
              <a:buFontTx/>
              <a:buChar char="-"/>
            </a:pPr>
            <a:r>
              <a:rPr lang="hu-HU" sz="1800" dirty="0"/>
              <a:t>export szállítmányozó </a:t>
            </a:r>
          </a:p>
          <a:p>
            <a:pPr>
              <a:buFontTx/>
              <a:buChar char="-"/>
            </a:pPr>
            <a:r>
              <a:rPr lang="hu-HU" sz="1800" dirty="0"/>
              <a:t>import szállítmányozó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846090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F18A32F-8D3A-4C13-8841-AD11EEFAA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Marketing és a </a:t>
            </a:r>
            <a:r>
              <a:rPr lang="hu-HU" dirty="0" err="1"/>
              <a:t>hipi</a:t>
            </a:r>
            <a:r>
              <a:rPr lang="hu-HU" dirty="0"/>
              <a:t> elv a szállítmányozásban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F8C90C4-317C-4479-9F2A-4345980BC0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marketing szemszögéből a szolgáltatások a fizikai termékektől négy fontos tulajdonságban különböznek, ezeket a „HIPI elv” foglalja magában:</a:t>
            </a:r>
            <a:endParaRPr lang="hu-HU" sz="1600" dirty="0"/>
          </a:p>
          <a:p>
            <a:pPr algn="just">
              <a:buFontTx/>
              <a:buChar char="-"/>
            </a:pPr>
            <a:r>
              <a:rPr lang="hu-HU" sz="1600" dirty="0"/>
              <a:t>H (</a:t>
            </a:r>
            <a:r>
              <a:rPr lang="hu-HU" sz="1600" dirty="0" err="1"/>
              <a:t>heterogeneity</a:t>
            </a:r>
            <a:r>
              <a:rPr lang="hu-HU" sz="1600" dirty="0"/>
              <a:t>) – Ingadozás</a:t>
            </a:r>
          </a:p>
          <a:p>
            <a:pPr algn="just">
              <a:buFontTx/>
              <a:buChar char="-"/>
            </a:pPr>
            <a:r>
              <a:rPr lang="hu-HU" sz="1600" dirty="0"/>
              <a:t>I (</a:t>
            </a:r>
            <a:r>
              <a:rPr lang="hu-HU" sz="1600" dirty="0" err="1"/>
              <a:t>intangibility</a:t>
            </a:r>
            <a:r>
              <a:rPr lang="hu-HU" sz="1600" dirty="0"/>
              <a:t>) – Megfoghatatlanság</a:t>
            </a:r>
          </a:p>
          <a:p>
            <a:pPr algn="just">
              <a:buFontTx/>
              <a:buChar char="-"/>
            </a:pPr>
            <a:r>
              <a:rPr lang="hu-HU" sz="1600" dirty="0"/>
              <a:t>P (</a:t>
            </a:r>
            <a:r>
              <a:rPr lang="hu-HU" sz="1600" dirty="0" err="1"/>
              <a:t>perishability</a:t>
            </a:r>
            <a:r>
              <a:rPr lang="hu-HU" sz="1600" dirty="0"/>
              <a:t>) – Romlékonyság</a:t>
            </a:r>
          </a:p>
          <a:p>
            <a:pPr algn="just">
              <a:buFontTx/>
              <a:buChar char="-"/>
            </a:pPr>
            <a:r>
              <a:rPr lang="hu-HU" sz="1600" dirty="0"/>
              <a:t>I (</a:t>
            </a:r>
            <a:r>
              <a:rPr lang="hu-HU" sz="1600" dirty="0" err="1"/>
              <a:t>inseparability</a:t>
            </a:r>
            <a:r>
              <a:rPr lang="hu-HU" sz="1600" dirty="0"/>
              <a:t>) – Elválaszthatatlanság</a:t>
            </a:r>
          </a:p>
          <a:p>
            <a:pPr algn="just"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Mivel a piacon nagyon sok szállítmányozó szolgáltató van jelen, ezért a folyamatosan fel kell mérni és nyomon követni a vevők / megrendelők igényeit, és e szerint alakítani az üzletpolitikát:</a:t>
            </a:r>
          </a:p>
          <a:p>
            <a:pPr algn="just">
              <a:buFontTx/>
              <a:buChar char="-"/>
            </a:pPr>
            <a:r>
              <a:rPr lang="hu-HU" sz="1600" dirty="0"/>
              <a:t>elemezni kell a piacot </a:t>
            </a:r>
          </a:p>
          <a:p>
            <a:pPr algn="just">
              <a:buFontTx/>
              <a:buChar char="-"/>
            </a:pPr>
            <a:r>
              <a:rPr lang="hu-HU" sz="1600" dirty="0"/>
              <a:t>meg kell ismerni a fogyasztói igényeket </a:t>
            </a:r>
          </a:p>
          <a:p>
            <a:pPr algn="just">
              <a:buFontTx/>
              <a:buChar char="-"/>
            </a:pPr>
            <a:r>
              <a:rPr lang="hu-HU" sz="1600" dirty="0"/>
              <a:t>ki kell alakítani a termékkínálatot </a:t>
            </a:r>
          </a:p>
          <a:p>
            <a:pPr algn="just">
              <a:buFontTx/>
              <a:buChar char="-"/>
            </a:pPr>
            <a:r>
              <a:rPr lang="hu-HU" sz="1600" dirty="0"/>
              <a:t>ki kell alakítani az értékesítési csatornákat </a:t>
            </a:r>
          </a:p>
          <a:p>
            <a:pPr algn="just">
              <a:buFontTx/>
              <a:buChar char="-"/>
            </a:pPr>
            <a:r>
              <a:rPr lang="hu-HU" sz="1600" dirty="0"/>
              <a:t>megnyerni / befolyásolni a </a:t>
            </a:r>
            <a:r>
              <a:rPr lang="hu-HU" sz="1600" dirty="0" err="1"/>
              <a:t>vásárolókat</a:t>
            </a:r>
            <a:r>
              <a:rPr lang="hu-HU" sz="1600" dirty="0"/>
              <a:t>, megrendelőket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164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E9D1D97-7B3E-4255-9DC2-692DCDB4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INCOTERMS jelentése és története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6028133-E3B4-46DB-A74E-E832B2791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INCOTERMS klauzulái a alábbiakat határozzák meg:</a:t>
            </a:r>
          </a:p>
          <a:p>
            <a:pPr>
              <a:buFontTx/>
              <a:buChar char="-"/>
            </a:pPr>
            <a:r>
              <a:rPr lang="hu-HU" sz="1600" dirty="0"/>
              <a:t>a fuvarparitást </a:t>
            </a:r>
          </a:p>
          <a:p>
            <a:pPr>
              <a:buFontTx/>
              <a:buChar char="-"/>
            </a:pPr>
            <a:r>
              <a:rPr lang="hu-HU" sz="1600" dirty="0"/>
              <a:t>a teljesítés helyét</a:t>
            </a:r>
          </a:p>
          <a:p>
            <a:pPr>
              <a:buFontTx/>
              <a:buChar char="-"/>
            </a:pPr>
            <a:r>
              <a:rPr lang="hu-HU" sz="1600" dirty="0"/>
              <a:t>az eladó és a vevő felelősségét, kötelezettségét, jogait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Nemzetközi Kereskedelmi Kamara (International </a:t>
            </a:r>
            <a:r>
              <a:rPr lang="hu-HU" sz="1600" dirty="0" err="1"/>
              <a:t>Chamber</a:t>
            </a:r>
            <a:r>
              <a:rPr lang="hu-HU" sz="1600" dirty="0"/>
              <a:t> of </a:t>
            </a:r>
            <a:r>
              <a:rPr lang="hu-HU" sz="1600" dirty="0" err="1"/>
              <a:t>Commerce</a:t>
            </a:r>
            <a:r>
              <a:rPr lang="hu-HU" sz="1600" dirty="0"/>
              <a:t>, ICC) 1936-ban hozta létre az első verzióját, viszont a kereskedelem fejlődése miatt, már többször átdolgozásra kerül. a legutóbbi (7. változat) 2010-ből való, illetve hamarosan várható 2019 végén, 2020 elején, az </a:t>
            </a:r>
            <a:r>
              <a:rPr lang="hu-HU" sz="1600" dirty="0" err="1"/>
              <a:t>Incoterms</a:t>
            </a:r>
            <a:r>
              <a:rPr lang="hu-HU" sz="1600" dirty="0"/>
              <a:t> 2020 verziója.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A1ADEB2-152B-4702-A7CA-8964A9723E7D}"/>
              </a:ext>
            </a:extLst>
          </p:cNvPr>
          <p:cNvSpPr txBox="1"/>
          <p:nvPr/>
        </p:nvSpPr>
        <p:spPr>
          <a:xfrm>
            <a:off x="827584" y="1484784"/>
            <a:ext cx="770485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Az INCOTERMS a fuvarparitás meghatározására szolgáló nemzetközi szabvány, a logisztikai szállítmányozási tevékenységek során.</a:t>
            </a:r>
          </a:p>
        </p:txBody>
      </p:sp>
    </p:spTree>
    <p:extLst>
      <p:ext uri="{BB962C8B-B14F-4D97-AF65-F5344CB8AC3E}">
        <p14:creationId xmlns:p14="http://schemas.microsoft.com/office/powerpoint/2010/main" val="3443131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463EB4-2D13-4F5A-8A4B-1E9D95C81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INCOTERMS célja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5C7E05-A56B-4B42-BA0A-D5CD1883C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Fogalmak az INCOTERMS gyakorlatában: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fuvarparitás</a:t>
            </a:r>
          </a:p>
          <a:p>
            <a:pPr>
              <a:buFontTx/>
              <a:buChar char="-"/>
            </a:pPr>
            <a:r>
              <a:rPr lang="hu-HU" sz="1800" dirty="0"/>
              <a:t>teljesítés helye</a:t>
            </a:r>
          </a:p>
          <a:p>
            <a:pPr>
              <a:buFontTx/>
              <a:buChar char="-"/>
            </a:pPr>
            <a:r>
              <a:rPr lang="hu-HU" sz="1800" dirty="0"/>
              <a:t>egypontos </a:t>
            </a:r>
            <a:r>
              <a:rPr lang="hu-HU" sz="1800" dirty="0" err="1"/>
              <a:t>klauzálok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kétpontos </a:t>
            </a:r>
            <a:r>
              <a:rPr lang="hu-HU" sz="1800" dirty="0" err="1"/>
              <a:t>klauzálok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multimodális </a:t>
            </a:r>
            <a:r>
              <a:rPr lang="hu-HU" sz="1800" dirty="0" err="1"/>
              <a:t>klauzálok</a:t>
            </a:r>
            <a:endParaRPr lang="hu-HU" sz="18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9A42245-1F43-43F7-8F4F-ED859647262F}"/>
              </a:ext>
            </a:extLst>
          </p:cNvPr>
          <p:cNvSpPr txBox="1"/>
          <p:nvPr/>
        </p:nvSpPr>
        <p:spPr>
          <a:xfrm>
            <a:off x="683568" y="1772816"/>
            <a:ext cx="7776864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Az INCOTERMS létrehozásának célja egy egységes szabályozás megteremtése volt, amely az eladó és a vevő jogait szabályozza a nemzetközi szállítási szerződésekben, úgynevezett klauzulák formájában.</a:t>
            </a:r>
          </a:p>
        </p:txBody>
      </p:sp>
    </p:spTree>
    <p:extLst>
      <p:ext uri="{BB962C8B-B14F-4D97-AF65-F5344CB8AC3E}">
        <p14:creationId xmlns:p14="http://schemas.microsoft.com/office/powerpoint/2010/main" val="1874086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5F47B71-0204-484C-A34F-7B55718AB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Incoterms</a:t>
            </a:r>
            <a:r>
              <a:rPr lang="hu-HU" dirty="0"/>
              <a:t> 2010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149DEF9-98E6-4382-90FC-92C4612EAF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</a:t>
            </a:r>
            <a:r>
              <a:rPr lang="hu-HU" sz="1600" dirty="0" err="1"/>
              <a:t>Incoterms</a:t>
            </a:r>
            <a:r>
              <a:rPr lang="hu-HU" sz="1600" dirty="0"/>
              <a:t> 2010, 2011. január 1-jétől lépett életbe</a:t>
            </a:r>
          </a:p>
          <a:p>
            <a:pPr>
              <a:buFontTx/>
              <a:buChar char="-"/>
            </a:pPr>
            <a:r>
              <a:rPr lang="hu-HU" sz="1600" dirty="0"/>
              <a:t>a DAF (határra szállítva), a DES (leszállítva hajóról történő átadással) és a DDU (leszállítva vámfizetés nélkül) klauzulákat egyetlen szabály, a DAP (helyszíni kiszállítás) váltotta fel</a:t>
            </a:r>
          </a:p>
          <a:p>
            <a:pPr>
              <a:buFontTx/>
              <a:buChar char="-"/>
            </a:pPr>
            <a:r>
              <a:rPr lang="hu-HU" sz="1600" dirty="0"/>
              <a:t>a DEQ (leszállítva rakparti átadással) klauzulát a DAT (terminálhoz szállítva) váltotta fel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92CDCE4-BAE9-4097-B002-BD0D323F8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011737"/>
            <a:ext cx="5112568" cy="373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306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 szállítmányozói tevékenység folyamata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https://kepezz.hu/VideoLibraryArticle/Details/14</a:t>
            </a:r>
            <a:r>
              <a:rPr lang="hu-HU" sz="1800" dirty="0"/>
              <a:t>  </a:t>
            </a:r>
          </a:p>
          <a:p>
            <a:pPr marL="0" indent="0" algn="ctr">
              <a:buNone/>
            </a:pPr>
            <a:r>
              <a:rPr lang="hu-HU" sz="1800" dirty="0"/>
              <a:t>  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56B4A6B-46DD-4390-9370-023833C48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szállítmányozói tevékenység folyamata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3957D-EB8C-404B-B1F3-B06BF7802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0965" y="4413171"/>
            <a:ext cx="5069692" cy="18145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0E93CB2-3CEB-47DB-95EF-9CCE03435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2736304" cy="496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8D9658A3-0951-4B4D-ADC3-482C26077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741" y="1988840"/>
            <a:ext cx="4094622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46670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33AA21-677A-41CB-B7EA-BA98B5DD7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2F068FC-8B10-4492-BD08-E32947490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megbízó szállítmányozóval szembeni elvárásai: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a szállítmányozónak pontosan értenie kell ahhoz, hogy hogyan lehet az árukat eljuttatni egyik földrajzi pontról a másikra, kikkel kell szerződést kötni, milyen okmányok és hatósági okmánykezelések szükségese</a:t>
            </a:r>
          </a:p>
          <a:p>
            <a:pPr>
              <a:buFontTx/>
              <a:buChar char="-"/>
            </a:pPr>
            <a:r>
              <a:rPr lang="hu-HU" sz="1800" dirty="0"/>
              <a:t>ezt a tevékenységet csinálja olcsóbban, mint ahogy </a:t>
            </a:r>
            <a:r>
              <a:rPr lang="hu-HU" sz="1800" dirty="0" err="1"/>
              <a:t>nélküle</a:t>
            </a:r>
            <a:r>
              <a:rPr lang="hu-HU" sz="1800" dirty="0"/>
              <a:t> a megbízó meg tudná oldani</a:t>
            </a:r>
          </a:p>
          <a:p>
            <a:pPr>
              <a:buFontTx/>
              <a:buChar char="-"/>
            </a:pPr>
            <a:r>
              <a:rPr lang="hu-HU" sz="1800" dirty="0"/>
              <a:t>ahhoz, hogy egy szállítmányozó vállalat ennek a két alapvető követelménynek meg tudjon felelni</a:t>
            </a:r>
          </a:p>
          <a:p>
            <a:pPr>
              <a:buFontTx/>
              <a:buChar char="-"/>
            </a:pPr>
            <a:r>
              <a:rPr lang="hu-HU" sz="1800" dirty="0"/>
              <a:t>pontosan ismernie kell a fuvarpiacot </a:t>
            </a:r>
          </a:p>
          <a:p>
            <a:pPr>
              <a:buFontTx/>
              <a:buChar char="-"/>
            </a:pPr>
            <a:r>
              <a:rPr lang="hu-HU" sz="1800" dirty="0"/>
              <a:t>megfelelő alvállalkozói partner kapcsolattal kell rendelkeznie 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314628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F2D398F-781C-41B0-88F9-763F289F3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44244AA-03BA-44BD-A98A-0059D941B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hu-HU" sz="1800" dirty="0"/>
              <a:t>a szállítmányozási vállalat akkor tud hatékonyan dolgozni, és a piacon jelen lenni, ha folyamatos képesek információkat gyűjteni és azokat hatékonyan felhasználni, mint a megbízói oldalról, mint a fuvarozói oldalról</a:t>
            </a:r>
          </a:p>
          <a:p>
            <a:pPr>
              <a:buFontTx/>
              <a:buChar char="-"/>
            </a:pPr>
            <a:r>
              <a:rPr lang="hu-HU" sz="1800" dirty="0"/>
              <a:t>a megbízók igényeinek felkutatása, fuvarozók kínálatának fejlődésének nyomon követése a szakma fennmaradásának egyik alapfeltétele</a:t>
            </a:r>
          </a:p>
          <a:p>
            <a:pPr>
              <a:buFontTx/>
              <a:buChar char="-"/>
            </a:pPr>
            <a:r>
              <a:rPr lang="hu-HU" sz="1800" dirty="0"/>
              <a:t>a fuvarozókat rangsorolnia kell a díjszint, a szolgáltatás jellege és színvonala, a szolgáltató tevékenységi köre, földrajzi elhelyezkedése alapján, így az adott munkára mindig a legmegfelelőbb szolgáltatót tudja kiválasztani</a:t>
            </a:r>
          </a:p>
          <a:p>
            <a:pPr>
              <a:buFontTx/>
              <a:buChar char="-"/>
            </a:pPr>
            <a:r>
              <a:rPr lang="hu-HU" sz="1800" dirty="0"/>
              <a:t>közúti szállítások tekintetében a nagyobb szállítmányozó cégek dolgoznak szerződéses fuvarozó alvállalkozókkal, míg a kisebb fuvarosok és szállítmányozók között rendszerint szóbeli megállapodások köttetnek, esetleg eseti jelleggel dolgoznak együtt</a:t>
            </a:r>
          </a:p>
          <a:p>
            <a:pPr>
              <a:buFontTx/>
              <a:buChar char="-"/>
            </a:pPr>
            <a:r>
              <a:rPr lang="hu-HU" sz="1800" dirty="0"/>
              <a:t>vasúti, vízi és légi szállítások esetében sokkal inkább releváns a felek közti szerződések</a:t>
            </a:r>
          </a:p>
          <a:p>
            <a:pPr marL="0" indent="0">
              <a:buNone/>
            </a:pPr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64699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959DB11-F640-475F-BAD0-CFF762806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Szállítmányozói tevékenységek egyes lépései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7118326-EE70-407C-AC9F-EA43FC9DE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25144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hu-HU" sz="1800" dirty="0"/>
              <a:t>Árajánlat kérés beérkezése</a:t>
            </a:r>
          </a:p>
          <a:p>
            <a:pPr>
              <a:buAutoNum type="arabicPeriod"/>
            </a:pPr>
            <a:r>
              <a:rPr lang="hu-HU" sz="1800" dirty="0"/>
              <a:t>Árajánlat kidolgozása, elküldése a megbízónak</a:t>
            </a:r>
          </a:p>
          <a:p>
            <a:pPr>
              <a:buAutoNum type="arabicPeriod"/>
            </a:pPr>
            <a:r>
              <a:rPr lang="hu-HU" sz="1800" dirty="0"/>
              <a:t>Megbízás beérkezése </a:t>
            </a:r>
          </a:p>
          <a:p>
            <a:pPr>
              <a:buAutoNum type="arabicPeriod"/>
            </a:pPr>
            <a:r>
              <a:rPr lang="hu-HU" sz="1800" dirty="0"/>
              <a:t>A megbízás ellenőrzése</a:t>
            </a:r>
          </a:p>
          <a:p>
            <a:pPr>
              <a:buAutoNum type="arabicPeriod"/>
            </a:pPr>
            <a:r>
              <a:rPr lang="hu-HU" sz="1800" dirty="0"/>
              <a:t>A megbízás rögzítése</a:t>
            </a:r>
          </a:p>
          <a:p>
            <a:pPr>
              <a:buAutoNum type="arabicPeriod"/>
            </a:pPr>
            <a:r>
              <a:rPr lang="hu-HU" sz="1800" dirty="0"/>
              <a:t>A megbízás visszaigazolása</a:t>
            </a:r>
          </a:p>
          <a:p>
            <a:pPr>
              <a:buAutoNum type="arabicPeriod"/>
            </a:pPr>
            <a:r>
              <a:rPr lang="hu-HU" sz="1800" dirty="0"/>
              <a:t>Kapcsolatfelvétel a fuvarozókkal - ajánlatok kérése / gyűjtése</a:t>
            </a:r>
          </a:p>
          <a:p>
            <a:pPr>
              <a:buAutoNum type="arabicPeriod"/>
            </a:pPr>
            <a:r>
              <a:rPr lang="hu-HU" sz="1800" dirty="0"/>
              <a:t>A megfelelő fuvareszköz kiválasztása</a:t>
            </a:r>
          </a:p>
          <a:p>
            <a:pPr>
              <a:buAutoNum type="arabicPeriod"/>
            </a:pPr>
            <a:r>
              <a:rPr lang="hu-HU" sz="1800" dirty="0"/>
              <a:t>A fuvareszköz megrendelése</a:t>
            </a:r>
          </a:p>
          <a:p>
            <a:pPr>
              <a:buAutoNum type="arabicPeriod"/>
            </a:pPr>
            <a:r>
              <a:rPr lang="hu-HU" sz="1800" dirty="0"/>
              <a:t>A megbízó tájékoztatása a fuvarozással kapcsolatos teendőkről </a:t>
            </a:r>
          </a:p>
          <a:p>
            <a:pPr>
              <a:buAutoNum type="arabicPeriod"/>
            </a:pPr>
            <a:r>
              <a:rPr lang="hu-HU" sz="1800" dirty="0"/>
              <a:t>Fuvarokmány kiállítása</a:t>
            </a:r>
          </a:p>
          <a:p>
            <a:pPr>
              <a:buAutoNum type="arabicPeriod"/>
            </a:pPr>
            <a:r>
              <a:rPr lang="hu-HU" sz="1800" dirty="0"/>
              <a:t>A partner szállítmányozó tájékoztatása az áru feladásáról </a:t>
            </a:r>
          </a:p>
          <a:p>
            <a:pPr>
              <a:buAutoNum type="arabicPeriod"/>
            </a:pPr>
            <a:r>
              <a:rPr lang="hu-HU" sz="1800" dirty="0"/>
              <a:t>A szállítmány nyomon követése</a:t>
            </a:r>
          </a:p>
          <a:p>
            <a:pPr>
              <a:buAutoNum type="arabicPeriod"/>
            </a:pPr>
            <a:r>
              <a:rPr lang="hu-HU" sz="1800" dirty="0"/>
              <a:t>A szállítmánnyal kapcsolatos váratlan teendők elvégeztetése</a:t>
            </a:r>
          </a:p>
          <a:p>
            <a:pPr>
              <a:buAutoNum type="arabicPeriod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57574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704B34F-1D58-4E8E-A395-5D1318EAC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Szállítmányozói tevékenység egyes lépései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279709-04D3-4392-A04A-712B93783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15. A megbízó tájékoztatása a szállítmány célba érkezéséről</a:t>
            </a:r>
          </a:p>
          <a:p>
            <a:pPr marL="0" indent="0">
              <a:buNone/>
            </a:pPr>
            <a:r>
              <a:rPr lang="hu-HU" sz="1800" dirty="0"/>
              <a:t>16. A megbízó tájékoztatása az áru átvételével kapcsolatos problémákról</a:t>
            </a:r>
          </a:p>
          <a:p>
            <a:pPr marL="0" indent="0">
              <a:buNone/>
            </a:pPr>
            <a:r>
              <a:rPr lang="hu-HU" sz="1800" dirty="0"/>
              <a:t>17. Beérkező fuvarszámlák ellenőrzése</a:t>
            </a:r>
          </a:p>
          <a:p>
            <a:pPr marL="0" indent="0">
              <a:buNone/>
            </a:pPr>
            <a:r>
              <a:rPr lang="hu-HU" sz="1800" dirty="0"/>
              <a:t>18. Téves számla, hiányzó papírok igazolása</a:t>
            </a:r>
          </a:p>
          <a:p>
            <a:pPr marL="0" indent="0">
              <a:buNone/>
            </a:pPr>
            <a:r>
              <a:rPr lang="hu-HU" sz="1800" dirty="0"/>
              <a:t>19. Számla elkészítése a megbízó részére</a:t>
            </a:r>
          </a:p>
          <a:p>
            <a:pPr marL="0" indent="0">
              <a:buNone/>
            </a:pPr>
            <a:r>
              <a:rPr lang="hu-HU" sz="1800" dirty="0"/>
              <a:t>20. Fuvarozási, és egyéb számlák kiegyenlítése</a:t>
            </a:r>
          </a:p>
          <a:p>
            <a:pPr marL="0" indent="0">
              <a:buNone/>
            </a:pPr>
            <a:r>
              <a:rPr lang="hu-HU" sz="1800" dirty="0"/>
              <a:t>21. Esetleges reklamációk fogadása</a:t>
            </a:r>
          </a:p>
          <a:p>
            <a:pPr marL="0" indent="0">
              <a:buNone/>
            </a:pPr>
            <a:r>
              <a:rPr lang="hu-HU" sz="1800" dirty="0"/>
              <a:t>22. Az ügylet eredményességének megállapítása</a:t>
            </a:r>
          </a:p>
          <a:p>
            <a:pPr marL="0" indent="0">
              <a:buNone/>
            </a:pPr>
            <a:r>
              <a:rPr lang="hu-HU" sz="1800" dirty="0"/>
              <a:t>23. Archiválás </a:t>
            </a:r>
          </a:p>
        </p:txBody>
      </p:sp>
    </p:spTree>
    <p:extLst>
      <p:ext uri="{BB962C8B-B14F-4D97-AF65-F5344CB8AC3E}">
        <p14:creationId xmlns:p14="http://schemas.microsoft.com/office/powerpoint/2010/main" val="4278510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A gyűjtőszállítmányozás és a kombinált fuvarozás kapcsolata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https://kepezz.hu/VideoLibraryArticle/Details/14</a:t>
            </a:r>
            <a:r>
              <a:rPr lang="hu-HU" sz="1800" dirty="0"/>
              <a:t> </a:t>
            </a:r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C65508-56E9-43F4-82DA-66BD25732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Kombinált fuvarozás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AB630F-D847-49C5-AEEF-FE685E7F2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Kombinált fuvarozás: </a:t>
            </a:r>
            <a:r>
              <a:rPr lang="hu-HU" sz="1600" dirty="0"/>
              <a:t>olyan összetett fuvarozási forma, melynél az áruk eljuttatása a feladótól a címzettig egy rakodási egységben (konténer, csereszekrény, félpótkocsi, </a:t>
            </a:r>
            <a:r>
              <a:rPr lang="hu-HU" sz="1600" dirty="0" err="1"/>
              <a:t>stb</a:t>
            </a:r>
            <a:r>
              <a:rPr lang="hu-HU" sz="1600" dirty="0"/>
              <a:t>) rakva történik, több fuvarozás mód igénybevételével, a rakodási egységek megbontása nélkül.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Kombinált szárazföldi-szárazföldi fuvarozás: </a:t>
            </a:r>
          </a:p>
          <a:p>
            <a:pPr>
              <a:buFontTx/>
              <a:buChar char="-"/>
            </a:pPr>
            <a:r>
              <a:rPr lang="hu-HU" sz="1600" dirty="0"/>
              <a:t>konténeres árufuvarozás </a:t>
            </a:r>
          </a:p>
          <a:p>
            <a:pPr>
              <a:buFontTx/>
              <a:buChar char="-"/>
            </a:pPr>
            <a:r>
              <a:rPr lang="hu-HU" sz="1600" dirty="0"/>
              <a:t>közúti-vasúti kombinált fuvarozás </a:t>
            </a:r>
          </a:p>
          <a:p>
            <a:pPr>
              <a:buFontTx/>
              <a:buChar char="-"/>
            </a:pPr>
            <a:r>
              <a:rPr lang="hu-HU" sz="1600" dirty="0" err="1"/>
              <a:t>bimodális</a:t>
            </a:r>
            <a:r>
              <a:rPr lang="hu-HU" sz="1600" dirty="0"/>
              <a:t> kombinált fuvarozás (</a:t>
            </a:r>
            <a:r>
              <a:rPr lang="hu-HU" sz="1600" dirty="0" err="1"/>
              <a:t>Road</a:t>
            </a:r>
            <a:r>
              <a:rPr lang="hu-HU" sz="1600" dirty="0"/>
              <a:t> </a:t>
            </a:r>
            <a:r>
              <a:rPr lang="hu-HU" sz="1600" dirty="0" err="1"/>
              <a:t>Railer</a:t>
            </a:r>
            <a:r>
              <a:rPr lang="hu-HU" sz="1600" dirty="0"/>
              <a:t>) d. RO-LA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Kombinált szárazföldi-vízi fuvarozás:</a:t>
            </a:r>
          </a:p>
          <a:p>
            <a:pPr>
              <a:buFontTx/>
              <a:buChar char="-"/>
            </a:pPr>
            <a:r>
              <a:rPr lang="hu-HU" sz="1600" dirty="0"/>
              <a:t>RO/RO (roll </a:t>
            </a:r>
            <a:r>
              <a:rPr lang="hu-HU" sz="1600" dirty="0" err="1"/>
              <a:t>on</a:t>
            </a:r>
            <a:r>
              <a:rPr lang="hu-HU" sz="1600" dirty="0"/>
              <a:t>/roll </a:t>
            </a:r>
            <a:r>
              <a:rPr lang="hu-HU" sz="1600" dirty="0" err="1"/>
              <a:t>off</a:t>
            </a:r>
            <a:r>
              <a:rPr lang="hu-HU" sz="1600" dirty="0"/>
              <a:t>) </a:t>
            </a:r>
          </a:p>
          <a:p>
            <a:pPr>
              <a:buFontTx/>
              <a:buChar char="-"/>
            </a:pPr>
            <a:r>
              <a:rPr lang="hu-HU" sz="1600" dirty="0"/>
              <a:t>tengeri kompok</a:t>
            </a:r>
          </a:p>
          <a:p>
            <a:pPr>
              <a:buFontTx/>
              <a:buChar char="-"/>
            </a:pPr>
            <a:r>
              <a:rPr lang="hu-HU" sz="1600" dirty="0"/>
              <a:t>RAILSHIP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Kombinált vízi-vízi fuvarozás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370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F5ED351-086C-4CD6-BDFD-23F2D9F9D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gyűjtőszállítmányozás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536C5E-18C3-4934-888F-B688D327F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lényege, hogy a kis méretű árukat, melyek nem képesek kitölteni egy adott szállítási egységet (konténert, rakteret, vagy bármilyen egységrakomány képző egységet), kedvező díjon el lehessen juttatni a célállomásra</a:t>
            </a:r>
          </a:p>
          <a:p>
            <a:pPr>
              <a:buFontTx/>
              <a:buChar char="-"/>
            </a:pPr>
            <a:r>
              <a:rPr lang="hu-HU" sz="1600" dirty="0"/>
              <a:t>díja jóval kedvezőbb mintha egy teljes kamion vagy konténer rakterét le kellene kötni, mert a szállítmányozók sok tételt tudnak össze gyűjteni raktáraikban, az árukat össze várják, és a kis tételeket az adott terület különböző pontjairól gyűjtik be</a:t>
            </a:r>
          </a:p>
          <a:p>
            <a:pPr>
              <a:buFontTx/>
              <a:buChar char="-"/>
            </a:pPr>
            <a:r>
              <a:rPr lang="hu-HU" sz="1600" dirty="0"/>
              <a:t>a szállítás ideje jóval hosszabb, mint direkt FTL (</a:t>
            </a:r>
            <a:r>
              <a:rPr lang="hu-HU" sz="1600" dirty="0" err="1"/>
              <a:t>full</a:t>
            </a:r>
            <a:r>
              <a:rPr lang="hu-HU" sz="1600" dirty="0"/>
              <a:t> </a:t>
            </a:r>
            <a:r>
              <a:rPr lang="hu-HU" sz="1600" dirty="0" err="1"/>
              <a:t>truck</a:t>
            </a:r>
            <a:r>
              <a:rPr lang="hu-HU" sz="1600" dirty="0"/>
              <a:t> </a:t>
            </a:r>
            <a:r>
              <a:rPr lang="hu-HU" sz="1600" dirty="0" err="1"/>
              <a:t>load</a:t>
            </a:r>
            <a:r>
              <a:rPr lang="hu-HU" sz="1600" dirty="0"/>
              <a:t> – komplett kocsi rakomány) szállítások esetében, mert a gyűjtő járatok csak a hét adott napján indulnak</a:t>
            </a:r>
          </a:p>
          <a:p>
            <a:pPr>
              <a:buFontTx/>
              <a:buChar char="-"/>
            </a:pPr>
            <a:r>
              <a:rPr lang="hu-HU" sz="1600" dirty="0"/>
              <a:t>a globális e-kereskedelem nagyobb térhódításának köszönhetően a gyűjtőszállítmányozás és kombinált áruszállítás kapcsolata egyre szorosabb</a:t>
            </a:r>
          </a:p>
          <a:p>
            <a:pPr>
              <a:buFontTx/>
              <a:buChar char="-"/>
            </a:pPr>
            <a:r>
              <a:rPr lang="hu-HU" sz="1600" dirty="0"/>
              <a:t>a szállítmányozó, közúti fuvarozóival begyűjti a szállítandó árukat egy adott területről /országból, majd beszállíttatja a központi gyűjtő raktárába, ahol rendeltetési helyük szerint komissiózzák őket, és egységrakományokat képeznek</a:t>
            </a:r>
          </a:p>
          <a:p>
            <a:pPr>
              <a:buFontTx/>
              <a:buChar char="-"/>
            </a:pPr>
            <a:r>
              <a:rPr lang="hu-HU" sz="1600" dirty="0"/>
              <a:t>az induló ország szállítmányozójának, az érkező országban lévő szerződéses partnere fogadja az árukat gyűjtőraktárában, majd komissiózás után saját fuvarozóival elfuvaroztatja azokat rendeltetési helyükre</a:t>
            </a:r>
          </a:p>
        </p:txBody>
      </p:sp>
    </p:spTree>
    <p:extLst>
      <p:ext uri="{BB962C8B-B14F-4D97-AF65-F5344CB8AC3E}">
        <p14:creationId xmlns:p14="http://schemas.microsoft.com/office/powerpoint/2010/main" val="8381528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A szállítmányozói szervezetek, szállítmányozói okmányok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https://kepezz.hu/VideoLibraryArticle/Details/14</a:t>
            </a:r>
            <a:r>
              <a:rPr lang="hu-HU" sz="1800" dirty="0"/>
              <a:t>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9FA21B-18BC-45C9-88B7-13CA1271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magyar szállítmányozók szövetsége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6CEEDB2-6EC7-4729-9914-A03BBB980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20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800" dirty="0"/>
              <a:t>a Magyar Szállítmányozók Szövetsége (</a:t>
            </a:r>
            <a:r>
              <a:rPr lang="hu-HU" sz="1800" dirty="0" err="1"/>
              <a:t>MSzSz</a:t>
            </a:r>
            <a:r>
              <a:rPr lang="hu-HU" sz="1800" dirty="0"/>
              <a:t>) 1989. óta a szakma hazai művelőinek érdekképviselete</a:t>
            </a:r>
          </a:p>
          <a:p>
            <a:pPr>
              <a:buFontTx/>
              <a:buChar char="-"/>
            </a:pPr>
            <a:r>
              <a:rPr lang="hu-HU" sz="1800" dirty="0"/>
              <a:t>a tagjai között szállítmányozó, logisztikai, vámügynöki tevékenységet folytató társaságok találhatók</a:t>
            </a:r>
          </a:p>
          <a:p>
            <a:pPr>
              <a:buFontTx/>
              <a:buChar char="-"/>
            </a:pPr>
            <a:r>
              <a:rPr lang="hu-HU" sz="1800" dirty="0"/>
              <a:t>a szövetség mindenekelőtt Magyarországon bejegyzett társaságok szakmai érdekképviselete</a:t>
            </a:r>
          </a:p>
          <a:p>
            <a:pPr>
              <a:buFontTx/>
              <a:buChar char="-"/>
            </a:pPr>
            <a:r>
              <a:rPr lang="hu-HU" sz="1800" dirty="0"/>
              <a:t>az állami hatóságokkal szemben, a közvélemény előtt képviseli a szállítmányozók összefoglalt véleményét a szállítmányozási, fuvarozási ágazat működési feltételeiről, fejlődési lehetőségeiről</a:t>
            </a:r>
          </a:p>
          <a:p>
            <a:pPr>
              <a:buFontTx/>
              <a:buChar char="-"/>
            </a:pPr>
            <a:r>
              <a:rPr lang="hu-HU" sz="1800" dirty="0"/>
              <a:t>napi feladat a nézetek belső és külső egyeztetése</a:t>
            </a:r>
          </a:p>
          <a:p>
            <a:pPr>
              <a:buFontTx/>
              <a:buChar char="-"/>
            </a:pPr>
            <a:r>
              <a:rPr lang="hu-HU" sz="1800" dirty="0"/>
              <a:t>folyamatos kapcsolatot tart fenn a Magyar Kereskedelmi- és Iparkamarával, illetve a magyarországi szállítmányozói- és fuvarozói érdekképviseletekkel</a:t>
            </a:r>
          </a:p>
          <a:p>
            <a:pPr>
              <a:buFontTx/>
              <a:buChar char="-"/>
            </a:pPr>
            <a:r>
              <a:rPr lang="hu-HU" sz="1800" dirty="0"/>
              <a:t>a Magyar Szállítmányozók Szövetsége - mint a magyar nemzeti szövetség - tagja a </a:t>
            </a:r>
            <a:r>
              <a:rPr lang="hu-HU" sz="1800" dirty="0" err="1"/>
              <a:t>FIATAnak</a:t>
            </a:r>
            <a:r>
              <a:rPr lang="hu-HU" sz="1800" dirty="0"/>
              <a:t> (</a:t>
            </a:r>
            <a:r>
              <a:rPr lang="hu-HU" sz="1800" dirty="0" err="1"/>
              <a:t>Fédération</a:t>
            </a:r>
            <a:r>
              <a:rPr lang="hu-HU" sz="1800" dirty="0"/>
              <a:t> </a:t>
            </a:r>
            <a:r>
              <a:rPr lang="hu-HU" sz="1800" dirty="0" err="1"/>
              <a:t>Internationale</a:t>
            </a:r>
            <a:r>
              <a:rPr lang="hu-HU" sz="1800" dirty="0"/>
              <a:t> </a:t>
            </a:r>
            <a:r>
              <a:rPr lang="hu-HU" sz="1800" dirty="0" err="1"/>
              <a:t>des</a:t>
            </a:r>
            <a:r>
              <a:rPr lang="hu-HU" sz="1800" dirty="0"/>
              <a:t> </a:t>
            </a:r>
            <a:r>
              <a:rPr lang="hu-HU" sz="1800" dirty="0" err="1"/>
              <a:t>Associations</a:t>
            </a:r>
            <a:r>
              <a:rPr lang="hu-HU" sz="1800" dirty="0"/>
              <a:t> de </a:t>
            </a:r>
            <a:r>
              <a:rPr lang="hu-HU" sz="1800" dirty="0" err="1"/>
              <a:t>Transitaires</a:t>
            </a:r>
            <a:r>
              <a:rPr lang="hu-HU" sz="1800" dirty="0"/>
              <a:t> </a:t>
            </a:r>
            <a:r>
              <a:rPr lang="hu-HU" sz="1800" dirty="0" err="1"/>
              <a:t>et</a:t>
            </a:r>
            <a:r>
              <a:rPr lang="hu-HU" sz="1800" dirty="0"/>
              <a:t> </a:t>
            </a:r>
            <a:r>
              <a:rPr lang="hu-HU" sz="1800" dirty="0" err="1"/>
              <a:t>Assimilés</a:t>
            </a:r>
            <a:r>
              <a:rPr lang="hu-HU" sz="1800" dirty="0"/>
              <a:t>) a szállítmányozók világszervezetének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2032715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36915CF-433E-4FBD-AB02-C0589BEC5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fiata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2E15F81-3A59-4F32-B7A8-417A1BC53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hu-HU" sz="1600" dirty="0"/>
              <a:t>a FIATA (A Szállítmányozó Szövetségek Nemzetközi Föderációja; franciául </a:t>
            </a:r>
            <a:r>
              <a:rPr lang="hu-HU" sz="1600" dirty="0" err="1"/>
              <a:t>Fédération</a:t>
            </a:r>
            <a:r>
              <a:rPr lang="hu-HU" sz="1600" dirty="0"/>
              <a:t> </a:t>
            </a:r>
            <a:r>
              <a:rPr lang="hu-HU" sz="1600" dirty="0" err="1"/>
              <a:t>Internationale</a:t>
            </a:r>
            <a:r>
              <a:rPr lang="hu-HU" sz="1600" dirty="0"/>
              <a:t> </a:t>
            </a:r>
            <a:r>
              <a:rPr lang="hu-HU" sz="1600" dirty="0" err="1"/>
              <a:t>des</a:t>
            </a:r>
            <a:r>
              <a:rPr lang="hu-HU" sz="1600" dirty="0"/>
              <a:t> </a:t>
            </a:r>
            <a:r>
              <a:rPr lang="hu-HU" sz="1600" dirty="0" err="1"/>
              <a:t>Associations</a:t>
            </a:r>
            <a:r>
              <a:rPr lang="hu-HU" sz="1600" dirty="0"/>
              <a:t> de </a:t>
            </a:r>
            <a:r>
              <a:rPr lang="hu-HU" sz="1600" dirty="0" err="1"/>
              <a:t>Transitarties</a:t>
            </a:r>
            <a:r>
              <a:rPr lang="hu-HU" sz="1600" dirty="0"/>
              <a:t> </a:t>
            </a:r>
            <a:r>
              <a:rPr lang="hu-HU" sz="1600" dirty="0" err="1"/>
              <a:t>et</a:t>
            </a:r>
            <a:r>
              <a:rPr lang="hu-HU" sz="1600" dirty="0"/>
              <a:t> </a:t>
            </a:r>
            <a:r>
              <a:rPr lang="hu-HU" sz="1600" dirty="0" err="1"/>
              <a:t>Assimilés</a:t>
            </a:r>
            <a:r>
              <a:rPr lang="hu-HU" sz="1600" dirty="0"/>
              <a:t>) a legnagyobb nem kormányzati, szervezet a fuvarozás területén</a:t>
            </a:r>
          </a:p>
          <a:p>
            <a:pPr>
              <a:buFontTx/>
              <a:buChar char="-"/>
            </a:pPr>
            <a:r>
              <a:rPr lang="hu-HU" sz="1600" dirty="0"/>
              <a:t>cél a világ különböző országiban fellelhető szállítmányozási szervezetek egyesítése volt, hogy együtt védelmezzék és segítsék a közös szakmai és gazdasági érdekeket</a:t>
            </a:r>
          </a:p>
          <a:p>
            <a:pPr>
              <a:buFontTx/>
              <a:buChar char="-"/>
            </a:pPr>
            <a:r>
              <a:rPr lang="hu-HU" sz="1600" dirty="0"/>
              <a:t>további cél az ipar színvonalának javítása</a:t>
            </a:r>
          </a:p>
          <a:p>
            <a:pPr>
              <a:buFontTx/>
              <a:buChar char="-"/>
            </a:pPr>
            <a:r>
              <a:rPr lang="hu-HU" sz="1600" dirty="0"/>
              <a:t>a világ egész szállítmányozó iparát egyesíti</a:t>
            </a:r>
          </a:p>
          <a:p>
            <a:pPr>
              <a:buFontTx/>
              <a:buChar char="-"/>
            </a:pPr>
            <a:r>
              <a:rPr lang="hu-HU" sz="1600" dirty="0"/>
              <a:t>az információ terjesztésével, kiadványok szétosztásával tájékoztatja a kereskedelem, ipar művelőit és a széles közvéleményt a szállítmányozók által nyújtott szolgáltatásokról</a:t>
            </a:r>
          </a:p>
          <a:p>
            <a:pPr>
              <a:buFontTx/>
              <a:buChar char="-"/>
            </a:pPr>
            <a:r>
              <a:rPr lang="hu-HU" sz="1600" dirty="0"/>
              <a:t>célkitűzései között szerepel, hogy egységes szállítmányozási okmányok, ill. kereskedelmi feltételek kialakításával és korszerűsítésével javítsa a szállítmányozók által nyújtott szolgáltatások színvonalát</a:t>
            </a:r>
          </a:p>
          <a:p>
            <a:pPr>
              <a:buFontTx/>
              <a:buChar char="-"/>
            </a:pPr>
            <a:r>
              <a:rPr lang="hu-HU" sz="1600" dirty="0"/>
              <a:t>segítséget nyújt a szállítmányozók szakmai képzésében, valamint a felelősségbiztosítást és az elektronikus kereskedelmet szolgáló eszközöket (EDI rendszerek és vonalkódok) érintő kérdésekben</a:t>
            </a:r>
          </a:p>
          <a:p>
            <a:pPr>
              <a:buFontTx/>
              <a:buChar char="-"/>
            </a:pPr>
            <a:r>
              <a:rPr lang="hu-HU" sz="1600" dirty="0"/>
              <a:t>a társult tagjai részére választott bíráskodási eljárást dolgozott ki, amely a speditőrök közötti jogvitákat rendkívül alacsony költséggel és a bírósági procedúra nélkül oldja meg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1104605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EADD794-010A-4729-ACDD-CDB94039E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Nemzetközi árufuvarozási okmányok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86D390C-6529-467E-8ACB-8ED8F2D4F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tengeri árufuvarozás: Hajó fuvarlevél (Bill of Lading → B/L) </a:t>
            </a:r>
          </a:p>
          <a:p>
            <a:pPr>
              <a:buFontTx/>
              <a:buChar char="-"/>
            </a:pPr>
            <a:r>
              <a:rPr lang="hu-HU" sz="1800" dirty="0"/>
              <a:t>légi árufuvarozás: Légi fuvarlevél (Air </a:t>
            </a:r>
            <a:r>
              <a:rPr lang="hu-HU" sz="1800" dirty="0" err="1"/>
              <a:t>Way</a:t>
            </a:r>
            <a:r>
              <a:rPr lang="hu-HU" sz="1800" dirty="0"/>
              <a:t> Bill → AWB) </a:t>
            </a:r>
          </a:p>
          <a:p>
            <a:pPr>
              <a:buFontTx/>
              <a:buChar char="-"/>
            </a:pPr>
            <a:r>
              <a:rPr lang="hu-HU" sz="1800" dirty="0"/>
              <a:t>vasúti árufuvarozás: Fuvarlevél CIM (</a:t>
            </a:r>
            <a:r>
              <a:rPr lang="hu-HU" sz="1800" dirty="0" err="1"/>
              <a:t>Rail</a:t>
            </a:r>
            <a:r>
              <a:rPr lang="hu-HU" sz="1800" dirty="0"/>
              <a:t> </a:t>
            </a:r>
            <a:r>
              <a:rPr lang="hu-HU" sz="1800" dirty="0" err="1"/>
              <a:t>consignment</a:t>
            </a:r>
            <a:r>
              <a:rPr lang="hu-HU" sz="1800" dirty="0"/>
              <a:t> </a:t>
            </a:r>
            <a:r>
              <a:rPr lang="hu-HU" sz="1800" dirty="0" err="1"/>
              <a:t>note</a:t>
            </a:r>
            <a:r>
              <a:rPr lang="hu-HU" sz="1800" dirty="0"/>
              <a:t>) </a:t>
            </a:r>
          </a:p>
          <a:p>
            <a:pPr>
              <a:buFontTx/>
              <a:buChar char="-"/>
            </a:pPr>
            <a:r>
              <a:rPr lang="hu-HU" sz="1800" dirty="0"/>
              <a:t>közúti árufuvarozás: Fuvarlevél CMR (International </a:t>
            </a:r>
            <a:r>
              <a:rPr lang="hu-HU" sz="1800" dirty="0" err="1"/>
              <a:t>Consignment</a:t>
            </a:r>
            <a:r>
              <a:rPr lang="hu-HU" sz="1800" dirty="0"/>
              <a:t> </a:t>
            </a:r>
            <a:r>
              <a:rPr lang="hu-HU" sz="1800" dirty="0" err="1"/>
              <a:t>note</a:t>
            </a:r>
            <a:r>
              <a:rPr lang="hu-HU" sz="1800" dirty="0"/>
              <a:t>)</a:t>
            </a:r>
          </a:p>
          <a:p>
            <a:pPr>
              <a:buFontTx/>
              <a:buChar char="-"/>
            </a:pPr>
            <a:r>
              <a:rPr lang="hu-HU" sz="1800" dirty="0"/>
              <a:t>folyami árufuvarozás: Bérleti megállapodás és menetlevél vagy folyami fuvarlevél</a:t>
            </a:r>
          </a:p>
        </p:txBody>
      </p:sp>
    </p:spTree>
    <p:extLst>
      <p:ext uri="{BB962C8B-B14F-4D97-AF65-F5344CB8AC3E}">
        <p14:creationId xmlns:p14="http://schemas.microsoft.com/office/powerpoint/2010/main" val="39403100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B668EDC-3D4E-41AF-9F35-2148DE888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Szállítmányozók által kibocsátott okmányok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4B3E091-6AA7-4B9F-BEA7-88662F02D6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szállítmányozói átvételi elismervény (</a:t>
            </a:r>
            <a:r>
              <a:rPr lang="hu-HU" sz="1800" dirty="0" err="1"/>
              <a:t>Spediteur</a:t>
            </a:r>
            <a:r>
              <a:rPr lang="hu-HU" sz="1800" dirty="0"/>
              <a:t> </a:t>
            </a:r>
            <a:r>
              <a:rPr lang="hu-HU" sz="1800" dirty="0" err="1"/>
              <a:t>Recepisse</a:t>
            </a:r>
            <a:r>
              <a:rPr lang="hu-HU" sz="1800" dirty="0"/>
              <a:t>) </a:t>
            </a:r>
          </a:p>
          <a:p>
            <a:pPr>
              <a:buFontTx/>
              <a:buChar char="-"/>
            </a:pPr>
            <a:r>
              <a:rPr lang="hu-HU" sz="1800" dirty="0"/>
              <a:t>FIATA FCR (</a:t>
            </a:r>
            <a:r>
              <a:rPr lang="hu-HU" sz="1800" dirty="0" err="1"/>
              <a:t>Forwarders</a:t>
            </a:r>
            <a:r>
              <a:rPr lang="hu-HU" sz="1800" dirty="0"/>
              <a:t> </a:t>
            </a:r>
            <a:r>
              <a:rPr lang="hu-HU" sz="1800" dirty="0" err="1"/>
              <a:t>Certificate</a:t>
            </a:r>
            <a:r>
              <a:rPr lang="hu-HU" sz="1800" dirty="0"/>
              <a:t> of </a:t>
            </a:r>
            <a:r>
              <a:rPr lang="hu-HU" sz="1800" dirty="0" err="1"/>
              <a:t>Receipt</a:t>
            </a:r>
            <a:r>
              <a:rPr lang="hu-HU" sz="1800" dirty="0"/>
              <a:t> - Speditőr átvételi elismervény)</a:t>
            </a:r>
          </a:p>
          <a:p>
            <a:pPr>
              <a:buFontTx/>
              <a:buChar char="-"/>
            </a:pPr>
            <a:r>
              <a:rPr lang="hu-HU" sz="1800" dirty="0"/>
              <a:t>FIATA FCT (</a:t>
            </a:r>
            <a:r>
              <a:rPr lang="hu-HU" sz="1800" dirty="0" err="1"/>
              <a:t>Forwarders</a:t>
            </a:r>
            <a:r>
              <a:rPr lang="hu-HU" sz="1800" dirty="0"/>
              <a:t> </a:t>
            </a:r>
            <a:r>
              <a:rPr lang="hu-HU" sz="1800" dirty="0" err="1"/>
              <a:t>Certificate</a:t>
            </a:r>
            <a:r>
              <a:rPr lang="hu-HU" sz="1800" dirty="0"/>
              <a:t> of </a:t>
            </a:r>
            <a:r>
              <a:rPr lang="hu-HU" sz="1800" dirty="0" err="1"/>
              <a:t>Transport</a:t>
            </a:r>
            <a:r>
              <a:rPr lang="hu-HU" sz="1800" dirty="0"/>
              <a:t> - Speditőr fuvarozási tanúsítvány)</a:t>
            </a:r>
          </a:p>
          <a:p>
            <a:pPr>
              <a:buFontTx/>
              <a:buChar char="-"/>
            </a:pPr>
            <a:r>
              <a:rPr lang="hu-HU" sz="1800" dirty="0"/>
              <a:t>FWR (FIATA </a:t>
            </a:r>
            <a:r>
              <a:rPr lang="hu-HU" sz="1800" dirty="0" err="1"/>
              <a:t>Warehouse</a:t>
            </a:r>
            <a:r>
              <a:rPr lang="hu-HU" sz="1800" dirty="0"/>
              <a:t> </a:t>
            </a:r>
            <a:r>
              <a:rPr lang="hu-HU" sz="1800" dirty="0" err="1"/>
              <a:t>Receipt</a:t>
            </a:r>
            <a:r>
              <a:rPr lang="hu-HU" sz="1800" dirty="0"/>
              <a:t> - FIATA Raktári elismervény) </a:t>
            </a:r>
          </a:p>
          <a:p>
            <a:pPr>
              <a:buFontTx/>
              <a:buChar char="-"/>
            </a:pPr>
            <a:r>
              <a:rPr lang="hu-HU" sz="1800" dirty="0"/>
              <a:t>FIATA FBL (</a:t>
            </a:r>
            <a:r>
              <a:rPr lang="hu-HU" sz="1800" dirty="0" err="1"/>
              <a:t>negotiable</a:t>
            </a:r>
            <a:r>
              <a:rPr lang="hu-HU" sz="1800" dirty="0"/>
              <a:t> FIATA </a:t>
            </a:r>
            <a:r>
              <a:rPr lang="hu-HU" sz="1800" dirty="0" err="1"/>
              <a:t>Multimodal</a:t>
            </a:r>
            <a:r>
              <a:rPr lang="hu-HU" sz="1800" dirty="0"/>
              <a:t> </a:t>
            </a:r>
            <a:r>
              <a:rPr lang="hu-HU" sz="1800" dirty="0" err="1"/>
              <a:t>Transport</a:t>
            </a:r>
            <a:r>
              <a:rPr lang="hu-HU" sz="1800" dirty="0"/>
              <a:t> Bill of Lading - Átruházható FIATA multimodális fuvarlevél </a:t>
            </a:r>
          </a:p>
          <a:p>
            <a:pPr>
              <a:buFontTx/>
              <a:buChar char="-"/>
            </a:pPr>
            <a:r>
              <a:rPr lang="hu-HU" sz="1800" dirty="0"/>
              <a:t>FIATA SDT (</a:t>
            </a:r>
            <a:r>
              <a:rPr lang="hu-HU" sz="1800" dirty="0" err="1"/>
              <a:t>Shippers</a:t>
            </a:r>
            <a:r>
              <a:rPr lang="hu-HU" sz="1800" dirty="0"/>
              <a:t> </a:t>
            </a:r>
            <a:r>
              <a:rPr lang="hu-HU" sz="1800" dirty="0" err="1"/>
              <a:t>Declaration</a:t>
            </a:r>
            <a:r>
              <a:rPr lang="hu-HU" sz="1800" dirty="0"/>
              <a:t> </a:t>
            </a:r>
            <a:r>
              <a:rPr lang="hu-HU" sz="1800" dirty="0" err="1"/>
              <a:t>for</a:t>
            </a:r>
            <a:r>
              <a:rPr lang="hu-HU" sz="1800" dirty="0"/>
              <a:t> </a:t>
            </a:r>
            <a:r>
              <a:rPr lang="hu-HU" sz="1800" dirty="0" err="1"/>
              <a:t>the</a:t>
            </a:r>
            <a:r>
              <a:rPr lang="hu-HU" sz="1800" dirty="0"/>
              <a:t> </a:t>
            </a:r>
            <a:r>
              <a:rPr lang="hu-HU" sz="1800" dirty="0" err="1"/>
              <a:t>Transport</a:t>
            </a:r>
            <a:r>
              <a:rPr lang="hu-HU" sz="1800" dirty="0"/>
              <a:t> of </a:t>
            </a:r>
            <a:r>
              <a:rPr lang="hu-HU" sz="1800" dirty="0" err="1"/>
              <a:t>Dangerous</a:t>
            </a:r>
            <a:r>
              <a:rPr lang="hu-HU" sz="1800" dirty="0"/>
              <a:t> </a:t>
            </a:r>
            <a:r>
              <a:rPr lang="hu-HU" sz="1800" dirty="0" err="1"/>
              <a:t>Goods</a:t>
            </a:r>
            <a:r>
              <a:rPr lang="hu-HU" sz="1800" dirty="0"/>
              <a:t> - Feladói nyilatkozat veszélyes áruk fuvarozásához)</a:t>
            </a:r>
          </a:p>
          <a:p>
            <a:pPr>
              <a:buFontTx/>
              <a:buChar char="-"/>
            </a:pPr>
            <a:r>
              <a:rPr lang="hu-HU" sz="1800" dirty="0"/>
              <a:t>FFI (FIATA </a:t>
            </a:r>
            <a:r>
              <a:rPr lang="hu-HU" sz="1800" dirty="0" err="1"/>
              <a:t>Forwarding</a:t>
            </a:r>
            <a:r>
              <a:rPr lang="hu-HU" sz="1800" dirty="0"/>
              <a:t> </a:t>
            </a:r>
            <a:r>
              <a:rPr lang="hu-HU" sz="1800" dirty="0" err="1"/>
              <a:t>Instructions</a:t>
            </a:r>
            <a:r>
              <a:rPr lang="hu-HU" sz="1800" dirty="0"/>
              <a:t> - FIATA Szállítmányozási utasítás)</a:t>
            </a:r>
          </a:p>
          <a:p>
            <a:pPr>
              <a:buFontTx/>
              <a:buChar char="-"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9171419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Logisztikai központok szerepe a szállítmányozásban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https://kepezz.hu/VideoLibraryArticle/Details/14</a:t>
            </a:r>
            <a:r>
              <a:rPr lang="hu-HU" sz="1800" dirty="0"/>
              <a:t>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Logisztikai központok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Típusai:</a:t>
            </a:r>
          </a:p>
          <a:p>
            <a:pPr>
              <a:buFontTx/>
              <a:buChar char="-"/>
            </a:pPr>
            <a:r>
              <a:rPr lang="hu-HU" sz="1800" dirty="0"/>
              <a:t>intermodális logisztikai központ</a:t>
            </a:r>
          </a:p>
          <a:p>
            <a:pPr>
              <a:buFontTx/>
              <a:buChar char="-"/>
            </a:pPr>
            <a:r>
              <a:rPr lang="hu-HU" sz="1800" dirty="0"/>
              <a:t>regionális logisztikai központ</a:t>
            </a:r>
          </a:p>
          <a:p>
            <a:pPr>
              <a:buFontTx/>
              <a:buChar char="-"/>
            </a:pPr>
            <a:r>
              <a:rPr lang="hu-HU" sz="1800" dirty="0"/>
              <a:t>helyi logisztikai központ</a:t>
            </a:r>
          </a:p>
          <a:p>
            <a:pPr>
              <a:buFontTx/>
              <a:buChar char="-"/>
            </a:pPr>
            <a:r>
              <a:rPr lang="hu-HU" sz="1800" dirty="0"/>
              <a:t>vállalati logisztikai központ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Feladatai:</a:t>
            </a:r>
          </a:p>
          <a:p>
            <a:pPr>
              <a:buFontTx/>
              <a:buChar char="-"/>
            </a:pPr>
            <a:r>
              <a:rPr lang="hu-HU" sz="1800" dirty="0"/>
              <a:t>alapanyag raktározás ellátása </a:t>
            </a:r>
          </a:p>
          <a:p>
            <a:pPr>
              <a:buFontTx/>
              <a:buChar char="-"/>
            </a:pPr>
            <a:r>
              <a:rPr lang="hu-HU" sz="1800" dirty="0"/>
              <a:t>késztermék raktározás ellátása </a:t>
            </a:r>
          </a:p>
          <a:p>
            <a:pPr>
              <a:buFontTx/>
              <a:buChar char="-"/>
            </a:pPr>
            <a:r>
              <a:rPr lang="hu-HU" sz="1800" dirty="0"/>
              <a:t>komissiózás a megrendelések alapján </a:t>
            </a:r>
          </a:p>
          <a:p>
            <a:pPr>
              <a:buFontTx/>
              <a:buChar char="-"/>
            </a:pPr>
            <a:r>
              <a:rPr lang="hu-HU" sz="1800" dirty="0"/>
              <a:t>csomagolás ellátása</a:t>
            </a:r>
          </a:p>
          <a:p>
            <a:pPr>
              <a:buFontTx/>
              <a:buChar char="-"/>
            </a:pPr>
            <a:r>
              <a:rPr lang="hu-HU" sz="1800" dirty="0"/>
              <a:t>számlázás elvégzése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6C15FCDA-E01A-4A89-B990-D66E2926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https://kepezz.hu/VideoLibraryArticle/Details/14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7756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9347F2-DBE4-4388-A974-09191A491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413874-F831-4A4F-A812-6C137E8D6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340768"/>
            <a:ext cx="8352928" cy="5256584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500" dirty="0"/>
              <a:t>az Országos Képzési Jegyzékben és 2020-tól a helyébe lépő Szakmajegyzékben jelenleg nem található ipari robotok kezelésére vagy programozására irányuló képzés</a:t>
            </a:r>
          </a:p>
          <a:p>
            <a:pPr>
              <a:buFontTx/>
              <a:buChar char="-"/>
            </a:pPr>
            <a:r>
              <a:rPr lang="hu-HU" sz="1500" dirty="0"/>
              <a:t>az ipari robotokkal kapcsolatos képzések terén elsősorban a gyártók vagy esetleg nagyobb rendszerintegrátori cégek oktatási kínálataiban megtalálható képzések a mérvadók</a:t>
            </a:r>
          </a:p>
          <a:p>
            <a:pPr>
              <a:buFontTx/>
              <a:buChar char="-"/>
            </a:pPr>
            <a:r>
              <a:rPr lang="hu-HU" sz="1500" dirty="0"/>
              <a:t>ezek a képzések, tanfolyamok szinte kizárólag gyártó- és termékspecifikus tanfolyamok, ahol az adott gyártó robotcsaládja, kezelői- és fejlesztőkörnyezete, valamint a programozási eljárása kerül ismertetésre</a:t>
            </a:r>
          </a:p>
          <a:p>
            <a:pPr>
              <a:buFontTx/>
              <a:buChar char="-"/>
            </a:pPr>
            <a:r>
              <a:rPr lang="hu-HU" sz="1500" dirty="0"/>
              <a:t>kivétel ez alól talán a rendszerintegrátori cégeknél elérhető tanfolyamok, ahol akár egy képzés során több gyártó robotjaival és kezelésükkel is meg lehet ismerkedni</a:t>
            </a:r>
          </a:p>
          <a:p>
            <a:pPr>
              <a:buFontTx/>
              <a:buChar char="-"/>
            </a:pPr>
            <a:r>
              <a:rPr lang="hu-HU" sz="1500" dirty="0"/>
              <a:t>a képzések általában több modulból állnak és egymásra épülnek</a:t>
            </a:r>
          </a:p>
          <a:p>
            <a:pPr>
              <a:buFontTx/>
              <a:buChar char="-"/>
            </a:pPr>
            <a:r>
              <a:rPr lang="hu-HU" sz="1500" dirty="0"/>
              <a:t>a tanfolyamokon való részvétel nem igényel előképzettséget, de az összefüggések megértéséhez és hasznosításához előnyt jelent némi ipari szemlélet és automatizálási alapismeret</a:t>
            </a:r>
          </a:p>
          <a:p>
            <a:pPr>
              <a:buFontTx/>
              <a:buChar char="-"/>
            </a:pPr>
            <a:r>
              <a:rPr lang="hu-HU" sz="1500" dirty="0"/>
              <a:t>a tanfolyamok modulonként jellemzően két – három naposak</a:t>
            </a:r>
          </a:p>
          <a:p>
            <a:pPr>
              <a:buFontTx/>
              <a:buChar char="-"/>
            </a:pPr>
            <a:r>
              <a:rPr lang="hu-HU" sz="1500" dirty="0"/>
              <a:t>a tanfolyamokon elérhetőek az adott gyártó robotjai, így az elmélet mellet gyakorlati ismeretekre is szert lehet tenni</a:t>
            </a:r>
          </a:p>
          <a:p>
            <a:pPr>
              <a:buFontTx/>
              <a:buChar char="-"/>
            </a:pPr>
            <a:r>
              <a:rPr lang="hu-HU" sz="1500" dirty="0"/>
              <a:t>nagy előnyük, hogy ezek a tanfolyamok kis létszámú tanfolyamok, így jobban az egyénre koncentrál és tartós tudás szerezhető általuk, illetve egyedi igény szerint tervezhetőek</a:t>
            </a:r>
          </a:p>
          <a:p>
            <a:pPr>
              <a:buFontTx/>
              <a:buChar char="-"/>
            </a:pPr>
            <a:r>
              <a:rPr lang="hu-HU" sz="1500" dirty="0"/>
              <a:t>felsőoktatási intézményekben elsősorban mechatronikai mérnök és villamosmérnöki szakokon találkozhatunk robottechnika oktatással</a:t>
            </a:r>
          </a:p>
        </p:txBody>
      </p:sp>
    </p:spTree>
    <p:extLst>
      <p:ext uri="{BB962C8B-B14F-4D97-AF65-F5344CB8AC3E}">
        <p14:creationId xmlns:p14="http://schemas.microsoft.com/office/powerpoint/2010/main" val="37579456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CED9162-B157-481B-B150-449C22AE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1E3306-DB81-44E0-B526-ECA7AC7D8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32859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600" dirty="0"/>
              <a:t>a robotrendszer elemei </a:t>
            </a:r>
          </a:p>
          <a:p>
            <a:pPr>
              <a:buFontTx/>
              <a:buChar char="-"/>
            </a:pPr>
            <a:r>
              <a:rPr lang="hu-HU" sz="1600" dirty="0"/>
              <a:t>a biztonsági körök funkciói </a:t>
            </a:r>
          </a:p>
          <a:p>
            <a:pPr>
              <a:buFontTx/>
              <a:buChar char="-"/>
            </a:pPr>
            <a:r>
              <a:rPr lang="hu-HU" sz="1600" dirty="0" err="1"/>
              <a:t>robotüzemmódók</a:t>
            </a:r>
            <a:r>
              <a:rPr lang="hu-HU" sz="1600" dirty="0"/>
              <a:t> jelentése és használata </a:t>
            </a:r>
          </a:p>
          <a:p>
            <a:pPr>
              <a:buFontTx/>
              <a:buChar char="-"/>
            </a:pPr>
            <a:r>
              <a:rPr lang="hu-HU" sz="1600" dirty="0"/>
              <a:t>a kezelő (terminál) felépítése, funkciógombok használata </a:t>
            </a:r>
          </a:p>
          <a:p>
            <a:pPr>
              <a:buFontTx/>
              <a:buChar char="-"/>
            </a:pPr>
            <a:r>
              <a:rPr lang="hu-HU" sz="1600" dirty="0"/>
              <a:t>a robot mechanikai felépítése </a:t>
            </a:r>
          </a:p>
          <a:p>
            <a:pPr>
              <a:buFontTx/>
              <a:buChar char="-"/>
            </a:pPr>
            <a:r>
              <a:rPr lang="hu-HU" sz="1600" dirty="0"/>
              <a:t>a robot koordinátarendszereinek ismertetése </a:t>
            </a:r>
          </a:p>
          <a:p>
            <a:pPr>
              <a:buFontTx/>
              <a:buChar char="-"/>
            </a:pPr>
            <a:r>
              <a:rPr lang="hu-HU" sz="1600" dirty="0"/>
              <a:t>a robot kézi mozgatása különböző koordinátarendszerekben </a:t>
            </a:r>
          </a:p>
          <a:p>
            <a:pPr>
              <a:buFontTx/>
              <a:buChar char="-"/>
            </a:pPr>
            <a:r>
              <a:rPr lang="hu-HU" sz="1600" dirty="0"/>
              <a:t>a kezelőn található fejlesztőkörnyezet ismertetése </a:t>
            </a:r>
          </a:p>
          <a:p>
            <a:pPr>
              <a:buFontTx/>
              <a:buChar char="-"/>
            </a:pPr>
            <a:r>
              <a:rPr lang="hu-HU" sz="1600" dirty="0"/>
              <a:t>programozási nyelv ismertetése </a:t>
            </a:r>
          </a:p>
          <a:p>
            <a:pPr>
              <a:buFontTx/>
              <a:buChar char="-"/>
            </a:pPr>
            <a:r>
              <a:rPr lang="hu-HU" sz="1600" dirty="0"/>
              <a:t>online és offline programozás, programmódosítás </a:t>
            </a:r>
          </a:p>
          <a:p>
            <a:pPr>
              <a:buFontTx/>
              <a:buChar char="-"/>
            </a:pPr>
            <a:r>
              <a:rPr lang="hu-HU" sz="1600" dirty="0"/>
              <a:t>alap mozgástípusok ismertetése </a:t>
            </a:r>
          </a:p>
          <a:p>
            <a:pPr>
              <a:buFontTx/>
              <a:buChar char="-"/>
            </a:pPr>
            <a:r>
              <a:rPr lang="hu-HU" sz="1600" dirty="0"/>
              <a:t>pozíciók betanítása, módosítása </a:t>
            </a:r>
          </a:p>
          <a:p>
            <a:pPr>
              <a:buFontTx/>
              <a:buChar char="-"/>
            </a:pPr>
            <a:r>
              <a:rPr lang="hu-HU" sz="1600" dirty="0"/>
              <a:t>mozgások paraméterezése, sebesség, gyorsulás</a:t>
            </a:r>
          </a:p>
          <a:p>
            <a:pPr>
              <a:buFontTx/>
              <a:buChar char="-"/>
            </a:pPr>
            <a:r>
              <a:rPr lang="hu-HU" sz="1600" dirty="0"/>
              <a:t>alap parancsok, logikai és programlefutási parancsok bemutatása és használata</a:t>
            </a:r>
          </a:p>
          <a:p>
            <a:pPr>
              <a:buFontTx/>
              <a:buChar char="-"/>
            </a:pPr>
            <a:r>
              <a:rPr lang="hu-HU" sz="1600" dirty="0"/>
              <a:t> változók létrehozása, használata </a:t>
            </a:r>
          </a:p>
          <a:p>
            <a:pPr>
              <a:buFontTx/>
              <a:buChar char="-"/>
            </a:pPr>
            <a:r>
              <a:rPr lang="hu-HU" sz="1600" dirty="0"/>
              <a:t>programregiszterek használata </a:t>
            </a:r>
          </a:p>
          <a:p>
            <a:pPr>
              <a:buFontTx/>
              <a:buChar char="-"/>
            </a:pPr>
            <a:r>
              <a:rPr lang="hu-HU" sz="1600" dirty="0"/>
              <a:t>robotprogram futtatása kézi és automata módban, programléptetés </a:t>
            </a:r>
          </a:p>
          <a:p>
            <a:pPr>
              <a:buFontTx/>
              <a:buChar char="-"/>
            </a:pPr>
            <a:r>
              <a:rPr lang="hu-HU" sz="1600" dirty="0"/>
              <a:t>a robot ki- és bemeneteinek ismertetése és használatuk</a:t>
            </a:r>
          </a:p>
        </p:txBody>
      </p:sp>
    </p:spTree>
    <p:extLst>
      <p:ext uri="{BB962C8B-B14F-4D97-AF65-F5344CB8AC3E}">
        <p14:creationId xmlns:p14="http://schemas.microsoft.com/office/powerpoint/2010/main" val="6567209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97AC0B-C4FC-44BA-BA93-BC939EFFB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r>
              <a:rPr lang="hu-HU" dirty="0"/>
              <a:t>Versenyelőnyök, 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794379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16BD1F-56EC-4B0C-BB8A-A073EA0DF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4F88A1-BF69-4C6E-9C6E-962E0B247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8112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u-HU" sz="1600" dirty="0"/>
              <a:t>A szállítmányozó szerteágazó – közlekedési, közlekedés földrajzi, fuvarjogi, kereskedelmi, külkereskedelmi, raktározási, vám - ismereteivel segíti az az áruszállítást, áruforgalmat.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Megbízója megbízásából kiválasztja az áru tulajdonságai alapján a legmegfelelőbb fuvareszközt, útvonalat, határátkelőhelyet, átrakó helyet, a szállítás időtartamát, gondoskodik az áru megfelelő csomagolásáról szem előtt tartva a költséghatékonyságot megbízója számára.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szállítmányozó számára, tevékenysége minél </a:t>
            </a:r>
            <a:r>
              <a:rPr lang="hu-HU" sz="1600" dirty="0" err="1"/>
              <a:t>szerteágazóbb</a:t>
            </a:r>
            <a:r>
              <a:rPr lang="hu-HU" sz="1600" dirty="0"/>
              <a:t> végzéséhez igen hasznos lehet az anyanyelvén kívül, 1-2 idegen nyelv ismerete, melynek segítségével a külföldi üzleti partnerekkel való kapcsolat kialakításában és ápolásában lehetnek eredményesek.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Egyre inkább jellemző, hogy a termelő és szolgáltató vállalatok egy része is alkalmaz logisztikai, szállítmányozási végzettséggel rendelkező szakembereket, akik rendelkeznek a megfelelő elméleti és gyakorlati ismeretekkel, kompetenciákkal.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Magyarországon a közúti fuvarozás fejlődésének következtében, a szállítmányozó és fuvarozó cégek is kénytelenek kapacitásuk bővítésére, ezért fuvarszervezői munkakörben is jó lehetőségeik vannak ezzel a végzettséggel. </a:t>
            </a:r>
          </a:p>
        </p:txBody>
      </p:sp>
    </p:spTree>
    <p:extLst>
      <p:ext uri="{BB962C8B-B14F-4D97-AF65-F5344CB8AC3E}">
        <p14:creationId xmlns:p14="http://schemas.microsoft.com/office/powerpoint/2010/main" val="5226425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3322</TotalTime>
  <Words>2348</Words>
  <Application>Microsoft Office PowerPoint</Application>
  <PresentationFormat>Diavetítés a képernyőre (4:3 oldalarány)</PresentationFormat>
  <Paragraphs>295</Paragraphs>
  <Slides>34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7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Szállítmányozás     2021</vt:lpstr>
      <vt:lpstr>PowerPoint-bemutató</vt:lpstr>
      <vt:lpstr>szállítmányozás</vt:lpstr>
      <vt:lpstr>Szállítás, fuvarozás</vt:lpstr>
      <vt:lpstr>szállítmányozás</vt:lpstr>
      <vt:lpstr>szállítmányozás</vt:lpstr>
      <vt:lpstr>szállítmányozás</vt:lpstr>
      <vt:lpstr>Marketing és a hipi elv a szállítmányozásban</vt:lpstr>
      <vt:lpstr>Az INCOTERMS jelentése és története</vt:lpstr>
      <vt:lpstr>Az INCOTERMS célja</vt:lpstr>
      <vt:lpstr>Incoterms 2010</vt:lpstr>
      <vt:lpstr>PowerPoint-bemutató</vt:lpstr>
      <vt:lpstr>A szállítmányozói tevékenység folyamata</vt:lpstr>
      <vt:lpstr>szállítmányozás</vt:lpstr>
      <vt:lpstr>szállítmányozás</vt:lpstr>
      <vt:lpstr>Szállítmányozói tevékenységek egyes lépései</vt:lpstr>
      <vt:lpstr>Szállítmányozói tevékenység egyes lépései</vt:lpstr>
      <vt:lpstr>PowerPoint-bemutató</vt:lpstr>
      <vt:lpstr>Kombinált fuvarozás</vt:lpstr>
      <vt:lpstr>gyűjtőszállítmányozás</vt:lpstr>
      <vt:lpstr>PowerPoint-bemutató</vt:lpstr>
      <vt:lpstr>magyar szállítmányozók szövetsége</vt:lpstr>
      <vt:lpstr>fiata</vt:lpstr>
      <vt:lpstr>Nemzetközi árufuvarozási okmányok</vt:lpstr>
      <vt:lpstr>Szállítmányozók által kibocsátott okmányok</vt:lpstr>
      <vt:lpstr>PowerPoint-bemutató</vt:lpstr>
      <vt:lpstr>Logisztikai központok</vt:lpstr>
      <vt:lpstr>PowerPoint-bemutató</vt:lpstr>
      <vt:lpstr>Elérhető képzések</vt:lpstr>
      <vt:lpstr>Képzések javasolt tematikája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1760</cp:revision>
  <cp:lastPrinted>2019-09-17T07:24:41Z</cp:lastPrinted>
  <dcterms:created xsi:type="dcterms:W3CDTF">2014-03-03T11:13:53Z</dcterms:created>
  <dcterms:modified xsi:type="dcterms:W3CDTF">2021-05-21T13:37:15Z</dcterms:modified>
</cp:coreProperties>
</file>