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31"/>
  </p:notesMasterIdLst>
  <p:sldIdLst>
    <p:sldId id="256" r:id="rId2"/>
    <p:sldId id="297" r:id="rId3"/>
    <p:sldId id="264" r:id="rId4"/>
    <p:sldId id="450" r:id="rId5"/>
    <p:sldId id="496" r:id="rId6"/>
    <p:sldId id="497" r:id="rId7"/>
    <p:sldId id="498" r:id="rId8"/>
    <p:sldId id="499" r:id="rId9"/>
    <p:sldId id="500" r:id="rId10"/>
    <p:sldId id="501" r:id="rId11"/>
    <p:sldId id="502" r:id="rId12"/>
    <p:sldId id="503" r:id="rId13"/>
    <p:sldId id="504" r:id="rId14"/>
    <p:sldId id="505" r:id="rId15"/>
    <p:sldId id="506" r:id="rId16"/>
    <p:sldId id="265" r:id="rId17"/>
    <p:sldId id="480" r:id="rId18"/>
    <p:sldId id="507" r:id="rId19"/>
    <p:sldId id="508" r:id="rId20"/>
    <p:sldId id="296" r:id="rId21"/>
    <p:sldId id="464" r:id="rId22"/>
    <p:sldId id="509" r:id="rId23"/>
    <p:sldId id="413" r:id="rId24"/>
    <p:sldId id="495" r:id="rId25"/>
    <p:sldId id="510" r:id="rId26"/>
    <p:sldId id="511" r:id="rId27"/>
    <p:sldId id="512" r:id="rId28"/>
    <p:sldId id="513" r:id="rId29"/>
    <p:sldId id="258" r:id="rId30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E90"/>
    <a:srgbClr val="3A5CB5"/>
    <a:srgbClr val="2349AC"/>
    <a:srgbClr val="B9B9B9"/>
    <a:srgbClr val="0000C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94622" autoAdjust="0"/>
  </p:normalViewPr>
  <p:slideViewPr>
    <p:cSldViewPr snapToObjects="1">
      <p:cViewPr varScale="1">
        <p:scale>
          <a:sx n="108" d="100"/>
          <a:sy n="108" d="100"/>
        </p:scale>
        <p:origin x="202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2021. 05. 17.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2021. 05. 17.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9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5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5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5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5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termelőgépek adatgyűjtése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2492896"/>
            <a:ext cx="53285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hu-HU" sz="1800" dirty="0">
              <a:solidFill>
                <a:schemeClr val="bg1"/>
              </a:solidFill>
            </a:endParaRPr>
          </a:p>
          <a:p>
            <a:pPr algn="ctr"/>
            <a:endParaRPr lang="hu-HU" dirty="0">
              <a:solidFill>
                <a:schemeClr val="bg1"/>
              </a:solidFill>
            </a:endParaRPr>
          </a:p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dirty="0">
                <a:solidFill>
                  <a:schemeClr val="bg1"/>
                </a:solidFill>
              </a:rPr>
              <a:t>D</a:t>
            </a:r>
            <a:r>
              <a:rPr lang="hu-HU" sz="1800" dirty="0">
                <a:solidFill>
                  <a:schemeClr val="bg1"/>
                </a:solidFill>
              </a:rPr>
              <a:t>r. Kovács László</a:t>
            </a:r>
          </a:p>
          <a:p>
            <a:pPr algn="ctr"/>
            <a:r>
              <a:rPr lang="hu-HU" dirty="0">
                <a:solidFill>
                  <a:schemeClr val="bg1"/>
                </a:solidFill>
              </a:rPr>
              <a:t>Pogácsás Szabolcs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Adatgyűjtő rendszerek általános bemutatása, felépítése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https://kepezz.hu/VideoLibraryArticle/Details/19</a:t>
            </a:r>
            <a:r>
              <a:rPr lang="hu-HU" sz="1800" dirty="0"/>
              <a:t>    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4DA1DAF-B9F8-40D7-BBA7-2614EB183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/>
              <a:t>Adatgyűjtés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DA7AA1E-CB6F-4E51-9B06-8171A7FC9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500" y="1634964"/>
            <a:ext cx="8291264" cy="492514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lnSpc>
                <a:spcPct val="150000"/>
              </a:lnSpc>
              <a:spcAft>
                <a:spcPts val="600"/>
              </a:spcAft>
              <a:buNone/>
            </a:pPr>
            <a:endParaRPr lang="hu-HU" sz="17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hu-HU" sz="1600" kern="1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Abban az esetben, ha az adatokat termelőgépekről/</a:t>
            </a:r>
            <a:r>
              <a:rPr lang="hu-HU" sz="1600" kern="1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től</a:t>
            </a:r>
            <a:r>
              <a:rPr lang="hu-HU" sz="1600" kern="1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gyűjtjük össze, a gépadatoknak alapvetően két típusát különböztetjük meg, ezek a </a:t>
            </a:r>
            <a:r>
              <a:rPr lang="hu-HU" sz="1600" kern="1000" dirty="0">
                <a:solidFill>
                  <a:srgbClr val="4B5E9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folyamat és termékinformációk</a:t>
            </a:r>
            <a:r>
              <a:rPr lang="hu-HU" sz="1600" kern="1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</a:p>
          <a:p>
            <a:pPr marL="0" indent="0" algn="just">
              <a:spcAft>
                <a:spcPts val="600"/>
              </a:spcAft>
              <a:buNone/>
            </a:pPr>
            <a:r>
              <a:rPr lang="hu-HU" sz="1600" kern="1000" dirty="0">
                <a:solidFill>
                  <a:srgbClr val="4B5E9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Folyamatadat: </a:t>
            </a:r>
            <a:r>
              <a:rPr lang="hu-HU" sz="1600" kern="1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gép üzemeltetésének adatai, amelyek azok működése során keletkeztek. 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hu-HU" sz="1600" kern="1000" dirty="0">
                <a:solidFill>
                  <a:srgbClr val="4B5E9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Termékinformációk</a:t>
            </a:r>
            <a:r>
              <a:rPr lang="hu-HU" sz="1600" kern="1000" dirty="0">
                <a:solidFill>
                  <a:srgbClr val="4B5E90"/>
                </a:solidFill>
                <a:ea typeface="Times New Roman" panose="02020603050405020304" pitchFamily="18" charset="0"/>
              </a:rPr>
              <a:t>: </a:t>
            </a:r>
            <a:r>
              <a:rPr lang="hu-HU" sz="1600" kern="1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amelyeket a feldolgozó gépegységek mérnek a termékről illetve a gyártási folyamat működésével összefüggésben.</a:t>
            </a:r>
          </a:p>
          <a:p>
            <a:pPr marL="0" indent="0">
              <a:spcAft>
                <a:spcPts val="600"/>
              </a:spcAft>
              <a:buNone/>
            </a:pPr>
            <a:endParaRPr lang="hu-HU" sz="1600" kern="1000" dirty="0">
              <a:solidFill>
                <a:srgbClr val="4B5E90"/>
              </a:solidFill>
            </a:endParaRPr>
          </a:p>
          <a:p>
            <a:pPr marL="0" indent="0">
              <a:spcAft>
                <a:spcPts val="600"/>
              </a:spcAft>
              <a:buNone/>
            </a:pPr>
            <a:endParaRPr lang="hu-HU" sz="1600" kern="10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966B4142-AAC1-4F22-AD5D-E05F0CE160DA}"/>
              </a:ext>
            </a:extLst>
          </p:cNvPr>
          <p:cNvSpPr txBox="1"/>
          <p:nvPr/>
        </p:nvSpPr>
        <p:spPr>
          <a:xfrm>
            <a:off x="611560" y="1700809"/>
            <a:ext cx="7920880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Adatgyűjtésnek nevezzük az adatok (mérőszám mért érték, hír, információ, azaz elemi ismeret) összegyűjtését, regisztrálását gépi és emberi úton, amely során az összegyűjtött elemek azonosíthatóak.</a:t>
            </a:r>
            <a:endParaRPr lang="hu-HU" sz="16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9C3841E-2F14-43AB-9C78-F1263594EBBE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326195"/>
            <a:ext cx="5400600" cy="2318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47218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2610E10-9504-4236-9602-E9ACA2DA9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/>
              <a:t>Termelőgépek adatgyűjtő rendszerei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EF204AC-FCA7-4664-9F89-5AAF01EB34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hu-HU" sz="1600" dirty="0"/>
              <a:t>termelőgépek adatgyűjtése (</a:t>
            </a:r>
            <a:r>
              <a:rPr lang="hu-HU" sz="1600" dirty="0">
                <a:solidFill>
                  <a:srgbClr val="4B5E90"/>
                </a:solidFill>
              </a:rPr>
              <a:t>MDE – </a:t>
            </a:r>
            <a:r>
              <a:rPr lang="hu-HU" sz="1600" dirty="0" err="1">
                <a:solidFill>
                  <a:srgbClr val="4B5E90"/>
                </a:solidFill>
              </a:rPr>
              <a:t>Maschinendatenerfassung</a:t>
            </a:r>
            <a:r>
              <a:rPr lang="hu-HU" sz="1600" dirty="0">
                <a:solidFill>
                  <a:srgbClr val="4B5E90"/>
                </a:solidFill>
              </a:rPr>
              <a:t> - vagy MDC - </a:t>
            </a:r>
            <a:r>
              <a:rPr lang="hu-HU" sz="1600" dirty="0" err="1">
                <a:solidFill>
                  <a:srgbClr val="4B5E90"/>
                </a:solidFill>
              </a:rPr>
              <a:t>Machine</a:t>
            </a:r>
            <a:r>
              <a:rPr lang="hu-HU" sz="1600" dirty="0">
                <a:solidFill>
                  <a:srgbClr val="4B5E90"/>
                </a:solidFill>
              </a:rPr>
              <a:t> Data </a:t>
            </a:r>
            <a:r>
              <a:rPr lang="hu-HU" sz="1600" dirty="0" err="1">
                <a:solidFill>
                  <a:srgbClr val="4B5E90"/>
                </a:solidFill>
              </a:rPr>
              <a:t>Collection</a:t>
            </a:r>
            <a:r>
              <a:rPr lang="hu-HU" sz="1600" dirty="0">
                <a:solidFill>
                  <a:srgbClr val="4B5E90"/>
                </a:solidFill>
              </a:rPr>
              <a:t>) vagy adatgyűjtő rendszere egy interfészt </a:t>
            </a:r>
            <a:r>
              <a:rPr lang="hu-HU" sz="1600" dirty="0"/>
              <a:t>a gyártástechnológia és információfeldolgozást között</a:t>
            </a:r>
          </a:p>
          <a:p>
            <a:pPr>
              <a:buFontTx/>
              <a:buChar char="-"/>
            </a:pPr>
            <a:r>
              <a:rPr lang="hu-HU" sz="1600" dirty="0"/>
              <a:t>ezek az összegyűjtött adatok (folyamat és termékinformációk) bemeneti paraméterként (gépeknek és ezek szabályzórendszerének), illetve </a:t>
            </a:r>
            <a:r>
              <a:rPr lang="hu-HU" sz="1600" dirty="0" err="1"/>
              <a:t>bementeti</a:t>
            </a:r>
            <a:r>
              <a:rPr lang="hu-HU" sz="1600" dirty="0"/>
              <a:t> adatforrásként szolgálhatnak (adatfeldolgozáshoz)</a:t>
            </a:r>
          </a:p>
          <a:p>
            <a:pPr>
              <a:buFontTx/>
              <a:buChar char="-"/>
            </a:pPr>
            <a:r>
              <a:rPr lang="hu-HU" sz="1600" dirty="0"/>
              <a:t>ilyen felhasználás például az SPC illetve a gyártástervezés, amelyek a már fent bemutatott SCADA rendszer részét képezik</a:t>
            </a:r>
          </a:p>
          <a:p>
            <a:pPr>
              <a:buFontTx/>
              <a:buChar char="-"/>
            </a:pPr>
            <a:r>
              <a:rPr lang="hu-HU" sz="1600" dirty="0"/>
              <a:t>a mintavételezés periódusideje sok esetben nagy, akár </a:t>
            </a:r>
            <a:r>
              <a:rPr lang="hu-HU" sz="1600" dirty="0" err="1"/>
              <a:t>percenkénti</a:t>
            </a:r>
            <a:r>
              <a:rPr lang="hu-HU" sz="1600" dirty="0"/>
              <a:t> illetve </a:t>
            </a:r>
            <a:r>
              <a:rPr lang="hu-HU" sz="1600" dirty="0" err="1"/>
              <a:t>óránkénti</a:t>
            </a:r>
            <a:r>
              <a:rPr lang="hu-HU" sz="1600" dirty="0"/>
              <a:t> mintavételezés is lehetséges</a:t>
            </a:r>
          </a:p>
          <a:p>
            <a:pPr>
              <a:buFontTx/>
              <a:buChar char="-"/>
            </a:pPr>
            <a:r>
              <a:rPr lang="hu-HU" sz="1600" dirty="0"/>
              <a:t>a legtöbb esetben a felhalmozott adatokat statisztikai modellek felépítésére, illetve minőségellenőrzési feladatok alátámasztására használják fel</a:t>
            </a:r>
          </a:p>
          <a:p>
            <a:pPr>
              <a:buFontTx/>
              <a:buChar char="-"/>
            </a:pPr>
            <a:r>
              <a:rPr lang="hu-HU" sz="1600" dirty="0"/>
              <a:t>a naplózott adatok alkalmasak a folyamat időbeni rekonstruálására, az előállt esetleges hiba okának felderítésére.</a:t>
            </a:r>
          </a:p>
          <a:p>
            <a:pPr>
              <a:buFontTx/>
              <a:buChar char="-"/>
            </a:pPr>
            <a:r>
              <a:rPr lang="hu-HU" sz="1600" dirty="0"/>
              <a:t>az adatok tárolására gyakran kerül alkalmazásra a </a:t>
            </a:r>
            <a:r>
              <a:rPr lang="hu-HU" sz="1600" dirty="0" err="1"/>
              <a:t>round-robin</a:t>
            </a:r>
            <a:r>
              <a:rPr lang="hu-HU" sz="1600" dirty="0"/>
              <a:t> adatbázis struktúra</a:t>
            </a:r>
          </a:p>
          <a:p>
            <a:pPr>
              <a:buFontTx/>
              <a:buChar char="-"/>
            </a:pPr>
            <a:r>
              <a:rPr lang="hu-HU" sz="1600" dirty="0"/>
              <a:t>az MDE/MDC ennek megfelelően a gép és/vagy termeléshez kapcsolódó mért adatok előállításának és átadásának kérdésével, illetve a gép és folyamatleíró adatok összegyűjtésével, továbbításával, kijelzésével és kiértékelésével foglalkozik</a:t>
            </a:r>
          </a:p>
        </p:txBody>
      </p:sp>
    </p:spTree>
    <p:extLst>
      <p:ext uri="{BB962C8B-B14F-4D97-AF65-F5344CB8AC3E}">
        <p14:creationId xmlns:p14="http://schemas.microsoft.com/office/powerpoint/2010/main" val="310029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204C96D-34CE-4835-A97C-DB0F9A433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Termelőgépek adatgyűjtő rendszerei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B134978-6F62-4B17-91A2-99D2BE0B3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938" y="1672856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Egy általános mérésadatgyűjtő rendszer az 5 szintű automatizálási struktúra szempontjából: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AC06F0DA-2C61-44F3-8A27-8C983242C0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426" y="2526411"/>
            <a:ext cx="5616624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99084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0DA3AEA-E5F0-402D-9C80-AEF5BB3E8A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Termelőgépek adatgyűjtő rendszerei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7DB17DC-75ED-4D3B-92CD-6BDBC31339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Mérésadatgyűjtő rendszer, illetve az eltárolt adatok előnyei: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emberi rossz adatbevitel számának csökkenése </a:t>
            </a:r>
          </a:p>
          <a:p>
            <a:pPr>
              <a:buFontTx/>
              <a:buChar char="-"/>
            </a:pPr>
            <a:r>
              <a:rPr lang="hu-HU" sz="1600" dirty="0"/>
              <a:t>magasabb termelékenység a megfelelő automatizálási, adatgyűjtési technológiákkal </a:t>
            </a:r>
          </a:p>
          <a:p>
            <a:pPr>
              <a:buFontTx/>
              <a:buChar char="-"/>
            </a:pPr>
            <a:r>
              <a:rPr lang="hu-HU" sz="1600" dirty="0"/>
              <a:t>segíti a technológiai folyamatban jelentkező hiba detektálását </a:t>
            </a:r>
          </a:p>
          <a:p>
            <a:pPr>
              <a:buFontTx/>
              <a:buChar char="-"/>
            </a:pPr>
            <a:r>
              <a:rPr lang="hu-HU" sz="1600" dirty="0"/>
              <a:t>megelőző karbantartás tervezhetősége</a:t>
            </a:r>
          </a:p>
          <a:p>
            <a:pPr>
              <a:buFontTx/>
              <a:buChar char="-"/>
            </a:pPr>
            <a:r>
              <a:rPr lang="hu-HU" sz="1600" dirty="0"/>
              <a:t>energia, alapanyag, időszükséglet felhasználásának kimutatása </a:t>
            </a:r>
          </a:p>
          <a:p>
            <a:pPr>
              <a:buFontTx/>
              <a:buChar char="-"/>
            </a:pPr>
            <a:r>
              <a:rPr lang="hu-HU" sz="1600" dirty="0"/>
              <a:t>lehetővé teszik a termelés vizualizálását és automatizálását </a:t>
            </a:r>
          </a:p>
          <a:p>
            <a:pPr>
              <a:buFontTx/>
              <a:buChar char="-"/>
            </a:pPr>
            <a:r>
              <a:rPr lang="hu-HU" sz="1600" dirty="0"/>
              <a:t>egyenletes minőség: csökkenthető a minőségi hibák száma</a:t>
            </a:r>
          </a:p>
          <a:p>
            <a:pPr>
              <a:buFontTx/>
              <a:buChar char="-"/>
            </a:pPr>
            <a:r>
              <a:rPr lang="hu-HU" sz="1600" dirty="0"/>
              <a:t>termelési folyamat összes műveletének tervezésére és ellenőrzésére szolgáló rendszerek integrálása a gyár irányításával és széles körű üzleti funkciókkal </a:t>
            </a:r>
          </a:p>
          <a:p>
            <a:pPr>
              <a:buFontTx/>
              <a:buChar char="-"/>
            </a:pPr>
            <a:r>
              <a:rPr lang="hu-HU" sz="1600" dirty="0"/>
              <a:t>alapja a digitális gyártás kialakításának </a:t>
            </a:r>
          </a:p>
          <a:p>
            <a:pPr>
              <a:buFontTx/>
              <a:buChar char="-"/>
            </a:pPr>
            <a:r>
              <a:rPr lang="hu-HU" sz="1600" dirty="0"/>
              <a:t>gyorsabb kutatás fejlesztés és innovációs ciklus a mentett adatok kiértékelése után</a:t>
            </a:r>
          </a:p>
          <a:p>
            <a:pPr>
              <a:buFontTx/>
              <a:buChar char="-"/>
            </a:pPr>
            <a:r>
              <a:rPr lang="hu-HU" sz="1600" dirty="0"/>
              <a:t>bevezethetők az okos döntési folyamatok, és használható lesz a </a:t>
            </a:r>
            <a:r>
              <a:rPr lang="hu-HU" sz="1600" dirty="0" err="1"/>
              <a:t>machine</a:t>
            </a:r>
            <a:r>
              <a:rPr lang="hu-HU" sz="1600" dirty="0"/>
              <a:t> </a:t>
            </a:r>
            <a:r>
              <a:rPr lang="hu-HU" sz="1600" dirty="0" err="1"/>
              <a:t>learning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5464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43E3709-A6AE-4BB6-B745-7E1F433D6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Adatgyűjtő eszközök bemutatása és alkalmazott technológiák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E1E787B-31C9-4B20-A1B0-88C2BEB292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I/O adatgyűjtő eszköz szint: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Emberi adatfelvitel: </a:t>
            </a:r>
            <a:r>
              <a:rPr lang="hu-HU" sz="1600" dirty="0"/>
              <a:t>ez a legelemibb I/O interfész, amely természetesen a legtöbb erőforrást elpazarolja, illetve a hibalehetőséget magában foglalja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Szenzorok: </a:t>
            </a:r>
            <a:r>
              <a:rPr lang="hu-HU" sz="1600" dirty="0"/>
              <a:t>a mért fizikai, kémiai, biológiai mennyiséget alakítja át feldolgozható fizikai mennyiséggé (többnyire villamos jellé) [7], amelyek bemenetet szolgáltathatnak egy mérőláncnak/mérőátalakítónak. (</a:t>
            </a:r>
            <a:r>
              <a:rPr lang="hu-HU" sz="1600" dirty="0">
                <a:solidFill>
                  <a:srgbClr val="4B5E90"/>
                </a:solidFill>
              </a:rPr>
              <a:t>Típusai: </a:t>
            </a:r>
            <a:r>
              <a:rPr lang="hu-HU" sz="1600" dirty="0"/>
              <a:t>mechanikus, mágneses, induktív, kapacitív, optikai, akusztikus, ultrahangos, pneumatikus, stb.)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Intelligens szenzor: </a:t>
            </a:r>
            <a:r>
              <a:rPr lang="hu-HU" sz="1600" dirty="0"/>
              <a:t>képes döntéshozatalra, autonóm szabályozási körrel rendelkezik, képes beavatkozó jel kiadására, információ továbbítása szabványos kimeneten, amely lehetővé teszi ezeket az eszközöket a közvetlen kommunikációra az eszközvezérlési szinttel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433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A1C673F-D610-46E9-92D5-7DD1C29BD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Adatgyűjtő eszközök bemutatása és alkalmazott technológiák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BC3AF7B-26E5-4B36-BD44-96DAB5C878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600" dirty="0" err="1">
                <a:solidFill>
                  <a:srgbClr val="4B5E90"/>
                </a:solidFill>
              </a:rPr>
              <a:t>Aktuátorok</a:t>
            </a:r>
            <a:r>
              <a:rPr lang="hu-HU" sz="1600" dirty="0">
                <a:solidFill>
                  <a:srgbClr val="4B5E90"/>
                </a:solidFill>
              </a:rPr>
              <a:t>:  </a:t>
            </a:r>
            <a:r>
              <a:rPr lang="hu-HU" sz="1600" dirty="0"/>
              <a:t>az </a:t>
            </a:r>
            <a:r>
              <a:rPr lang="hu-HU" sz="1600" dirty="0" err="1"/>
              <a:t>aktuátor</a:t>
            </a:r>
            <a:r>
              <a:rPr lang="hu-HU" sz="1600" dirty="0"/>
              <a:t> levegővel, olajjal és elektromos árammal mozgatott, irányító jel hatására beavatkozást végrehajtani képes szerkezet. (Főbb osztályuk a pneumatikus, hidraulikus, villamos, elektromágneses és robot </a:t>
            </a:r>
            <a:r>
              <a:rPr lang="hu-HU" sz="1600" dirty="0" err="1"/>
              <a:t>aktuátorok</a:t>
            </a:r>
            <a:r>
              <a:rPr lang="hu-HU" sz="1600" dirty="0"/>
              <a:t>.)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Adatgyűjtő kártyák: </a:t>
            </a:r>
            <a:r>
              <a:rPr lang="hu-HU" sz="1600" dirty="0"/>
              <a:t>jelkondicionálás, jelerősítés nélkül nem </a:t>
            </a:r>
            <a:r>
              <a:rPr lang="hu-HU" sz="1600" dirty="0" err="1"/>
              <a:t>csatlakoztathatóak</a:t>
            </a:r>
            <a:r>
              <a:rPr lang="hu-HU" sz="1600" dirty="0"/>
              <a:t> a jelfeldolgozó eszközökhöz, így a jel nem feldolgozható közvetlenül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Mérőkészülékek: </a:t>
            </a:r>
            <a:r>
              <a:rPr lang="hu-HU" sz="1600" dirty="0"/>
              <a:t>a mérőkészülékek egy speciális, adott fizikai mennyiség mérésére van kialakítva, céljuk a lehető legpontosabb mérés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Képfeldolgozó rendszerek: </a:t>
            </a:r>
            <a:r>
              <a:rPr lang="hu-HU" sz="1600" dirty="0"/>
              <a:t>képfeldolgozó rendszerek alatt nagyon sok képalkotó eszköz érthető, pl. mikroszkópok, kamerák</a:t>
            </a:r>
            <a:endParaRPr lang="hu-HU" sz="1050" dirty="0"/>
          </a:p>
          <a:p>
            <a:pPr marL="0" indent="0" algn="just">
              <a:buNone/>
            </a:pPr>
            <a:endParaRPr lang="hu-HU" sz="105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Kódolvasó rendszerek: </a:t>
            </a:r>
            <a:r>
              <a:rPr lang="hu-HU" sz="1600" dirty="0"/>
              <a:t>számos kódoló eljárás létezik, amely információt tartalmaz és használják a termelőgépek adatgyűjtéséhez, ilyen például a vonalkód, QR-kód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029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FEC61F5-22FD-465B-B553-933C7070D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Adatgyűjtő eszközök bemutatása és alkalmazott technológiák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6A9E1EF-0052-422D-89A1-0832F906BF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9971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RF-ID rendszerek: </a:t>
            </a:r>
            <a:r>
              <a:rPr lang="hu-HU" sz="1600" dirty="0"/>
              <a:t>az RFID (</a:t>
            </a:r>
            <a:r>
              <a:rPr lang="hu-HU" sz="1600" dirty="0" err="1"/>
              <a:t>Radio</a:t>
            </a:r>
            <a:r>
              <a:rPr lang="hu-HU" sz="1600" dirty="0"/>
              <a:t> </a:t>
            </a:r>
            <a:r>
              <a:rPr lang="hu-HU" sz="1600" dirty="0" err="1"/>
              <a:t>Frequency</a:t>
            </a:r>
            <a:r>
              <a:rPr lang="hu-HU" sz="1600" dirty="0"/>
              <a:t> </a:t>
            </a:r>
            <a:r>
              <a:rPr lang="hu-HU" sz="1600" dirty="0" err="1"/>
              <a:t>IDentification</a:t>
            </a:r>
            <a:r>
              <a:rPr lang="hu-HU" sz="1600" dirty="0"/>
              <a:t>) egy azonosításhoz és adattároláshoz használt technológia, valójában egy címke, amely beépíthető vagy ráilleszthető egy termékre, szerelőpanelre, alkatrészre, illetve élőlényre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Helymeghatározó és navigációs eszközök: </a:t>
            </a:r>
            <a:r>
              <a:rPr lang="hu-HU" sz="1600" dirty="0"/>
              <a:t>vannak speciális a gyártásokra optimalizált helymeghatározó valós idejű technológiák, amelyeket RTLS (</a:t>
            </a:r>
            <a:r>
              <a:rPr lang="hu-HU" sz="1600" dirty="0" err="1"/>
              <a:t>real-time</a:t>
            </a:r>
            <a:r>
              <a:rPr lang="hu-HU" sz="1600" dirty="0"/>
              <a:t> </a:t>
            </a:r>
            <a:r>
              <a:rPr lang="hu-HU" sz="1600" dirty="0" err="1"/>
              <a:t>location</a:t>
            </a:r>
            <a:r>
              <a:rPr lang="hu-HU" sz="1600" dirty="0"/>
              <a:t> </a:t>
            </a:r>
            <a:r>
              <a:rPr lang="hu-HU" sz="1600" dirty="0" err="1"/>
              <a:t>system</a:t>
            </a:r>
            <a:r>
              <a:rPr lang="hu-HU" sz="1600" dirty="0"/>
              <a:t>) technológiának hívnak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Hangfeldolgozó rendszerek: </a:t>
            </a:r>
            <a:r>
              <a:rPr lang="hu-HU" sz="1600" dirty="0"/>
              <a:t>alapja a mikrofon, amely a hangrezgéseket alakítja át elektromos jellé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Robotok: </a:t>
            </a:r>
            <a:r>
              <a:rPr lang="hu-HU" sz="1600" dirty="0"/>
              <a:t>elektromechanikus szerkezet, amely képes komplex műveletek és akciók sorozatát végrehajtani automatikusan egy előre megírt szekvencia vagy kódsorozat alapján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 err="1">
                <a:solidFill>
                  <a:srgbClr val="4B5E90"/>
                </a:solidFill>
              </a:rPr>
              <a:t>Logok</a:t>
            </a:r>
            <a:r>
              <a:rPr lang="hu-HU" sz="1600" dirty="0">
                <a:solidFill>
                  <a:srgbClr val="4B5E90"/>
                </a:solidFill>
              </a:rPr>
              <a:t>: </a:t>
            </a:r>
            <a:r>
              <a:rPr lang="hu-HU" sz="1600" dirty="0"/>
              <a:t>számos készülék nem csak mérési értékeket tud küldeni a működésükkel kapcsolatos másodpercek/percek/órákról, képesek </a:t>
            </a:r>
            <a:r>
              <a:rPr lang="hu-HU" sz="1600" dirty="0" err="1"/>
              <a:t>logot</a:t>
            </a:r>
            <a:r>
              <a:rPr lang="hu-HU" sz="1600" dirty="0"/>
              <a:t> készíteni a bemenő/kimenő adatoktól, gépmeghibásodásokról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Közösségi média/dokumentum és fájlmegosztó eszközök: </a:t>
            </a:r>
            <a:r>
              <a:rPr lang="hu-HU" sz="1600" dirty="0"/>
              <a:t>a közösségi oldalakhoz hasonló funkcionalitással rendelkező, adatmegosztó vállalati oldalak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4194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4459601-FF8B-4087-9A16-78DB8458E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Adatgyűjtő eszközök bemutatása és alkalmazott technológiák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A6A3369-FF2C-4FD0-B81E-4551B49F4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Eszközvezérlési szint: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Ipari számítógépek: </a:t>
            </a:r>
            <a:r>
              <a:rPr lang="hu-HU" sz="1600" dirty="0"/>
              <a:t>ezek a számítógépek felépítésben és alapvető funkcionalitásban hasonlítanak egy általános számítógéphez, a különbség elsősorban az, hogy a durva, extrém gyártási környezetnek (szélsőséges hőmérsékletek, por, páratartalom, rezgés, túlfeszültség, stb.) ellenállóra tervezték az alkotóelemeit. (Fajtái például az ipari munkaállomás (</a:t>
            </a:r>
            <a:r>
              <a:rPr lang="hu-HU" sz="1600" dirty="0" err="1"/>
              <a:t>Industrial</a:t>
            </a:r>
            <a:r>
              <a:rPr lang="hu-HU" sz="1600" dirty="0"/>
              <a:t> </a:t>
            </a:r>
            <a:r>
              <a:rPr lang="hu-HU" sz="1600" dirty="0" err="1"/>
              <a:t>workstation</a:t>
            </a:r>
            <a:r>
              <a:rPr lang="hu-HU" sz="1600" dirty="0"/>
              <a:t>) vagy a Panel PC-k.)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PLC (</a:t>
            </a:r>
            <a:r>
              <a:rPr lang="hu-HU" sz="1600" dirty="0" err="1">
                <a:solidFill>
                  <a:srgbClr val="4B5E90"/>
                </a:solidFill>
              </a:rPr>
              <a:t>programmable</a:t>
            </a:r>
            <a:r>
              <a:rPr lang="hu-HU" sz="1600" dirty="0">
                <a:solidFill>
                  <a:srgbClr val="4B5E90"/>
                </a:solidFill>
              </a:rPr>
              <a:t> </a:t>
            </a:r>
            <a:r>
              <a:rPr lang="hu-HU" sz="1600" dirty="0" err="1">
                <a:solidFill>
                  <a:srgbClr val="4B5E90"/>
                </a:solidFill>
              </a:rPr>
              <a:t>logic</a:t>
            </a:r>
            <a:r>
              <a:rPr lang="hu-HU" sz="1600" dirty="0">
                <a:solidFill>
                  <a:srgbClr val="4B5E90"/>
                </a:solidFill>
              </a:rPr>
              <a:t> </a:t>
            </a:r>
            <a:r>
              <a:rPr lang="hu-HU" sz="1600" dirty="0" err="1">
                <a:solidFill>
                  <a:srgbClr val="4B5E90"/>
                </a:solidFill>
              </a:rPr>
              <a:t>controller</a:t>
            </a:r>
            <a:r>
              <a:rPr lang="hu-HU" sz="1600" dirty="0">
                <a:solidFill>
                  <a:srgbClr val="4B5E90"/>
                </a:solidFill>
              </a:rPr>
              <a:t>) : </a:t>
            </a:r>
            <a:r>
              <a:rPr lang="hu-HU" sz="1600" dirty="0"/>
              <a:t>az ipari folyamatokban rendszerint alkalmazott ipari digitális, programozható logikai vezérlő, melynek hat fő funkcionális része van, melyek a központi egység, a memória egység, a tápegység, a bemeneti/kimeneti egység, a kommunikációs interfész és a programozó eszköz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Beágyazott rendszerek: </a:t>
            </a:r>
            <a:r>
              <a:rPr lang="hu-HU" sz="1600" dirty="0"/>
              <a:t>speciális célhardver és szoftverelemek kombinációja, amely egy adott funkció, feladat ellátásara van optimalizálva. (Ilyen eszközök például a FPGA-k, mikrokontrollerek, mikrovezérlők stb.)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4115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108CD4C-7325-4963-BC35-5F01B702A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Adatgyűjtő eszközök bemutatása és alkalmazott technológiák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5798283-4BEA-47A0-8609-6794DF1563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Felügyeleti vezérlés és adatgyűjtés (SCADA): </a:t>
            </a:r>
          </a:p>
          <a:p>
            <a:pPr marL="0" indent="0" algn="just">
              <a:buNone/>
            </a:pPr>
            <a:r>
              <a:rPr lang="hu-HU" sz="1600" dirty="0"/>
              <a:t>ez nem más, mint egy vezérlő rendszer architektúra, amely tartalmazza az I/O szinten lévő szenzorokat, </a:t>
            </a:r>
            <a:r>
              <a:rPr lang="hu-HU" sz="1600" dirty="0" err="1"/>
              <a:t>aktuátorokat</a:t>
            </a:r>
            <a:r>
              <a:rPr lang="hu-HU" sz="1600" dirty="0"/>
              <a:t>, mérő és szabályozó eszközöket, illetve az eszközvezérlési szinten lévő számítógépeket, hálózati és HMI eszközöket, PLC-ket és PID vezérlőkkel, az ellátó energetikai rendszert, kommunikációs hálózatot.  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FFE7CF20-0FDC-47BE-A4AE-44BB99420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924944"/>
            <a:ext cx="3240360" cy="3670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36437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D033FC8-B70E-4080-B254-6D56205C0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Mérésadatgyűjtéshez kapcsolódó munkakörök és kompetenciák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3B6F07D-7EB3-42DE-A04E-E792CF62F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2514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Munkakörök, amelyek kapcsolódnak egy mérésadatgyűjtő rendszerhez:</a:t>
            </a:r>
          </a:p>
          <a:p>
            <a:pPr>
              <a:buFontTx/>
              <a:buChar char="-"/>
            </a:pPr>
            <a:r>
              <a:rPr lang="hu-HU" sz="1600" dirty="0"/>
              <a:t>gépkezelő/operátor </a:t>
            </a:r>
          </a:p>
          <a:p>
            <a:pPr>
              <a:buFontTx/>
              <a:buChar char="-"/>
            </a:pPr>
            <a:r>
              <a:rPr lang="hu-HU" sz="1600" dirty="0"/>
              <a:t>gépbeállító </a:t>
            </a:r>
          </a:p>
          <a:p>
            <a:pPr>
              <a:buFontTx/>
              <a:buChar char="-"/>
            </a:pPr>
            <a:r>
              <a:rPr lang="hu-HU" sz="1600" dirty="0"/>
              <a:t>villamos karbantartó / villanyszerelő </a:t>
            </a:r>
          </a:p>
          <a:p>
            <a:pPr>
              <a:buFontTx/>
              <a:buChar char="-"/>
            </a:pPr>
            <a:r>
              <a:rPr lang="hu-HU" sz="1600" dirty="0"/>
              <a:t>mechanikai műszerész</a:t>
            </a:r>
          </a:p>
          <a:p>
            <a:pPr>
              <a:buFontTx/>
              <a:buChar char="-"/>
            </a:pPr>
            <a:r>
              <a:rPr lang="hu-HU" sz="1600" dirty="0"/>
              <a:t>mechanikus karbantartók </a:t>
            </a:r>
          </a:p>
          <a:p>
            <a:pPr>
              <a:buFontTx/>
              <a:buChar char="-"/>
            </a:pPr>
            <a:r>
              <a:rPr lang="hu-HU" sz="1600" dirty="0"/>
              <a:t>folyamatot kezelő folyamatmérnökök (általában villamos, gépész és mechatronikai mérnökök)</a:t>
            </a:r>
          </a:p>
          <a:p>
            <a:pPr>
              <a:buFontTx/>
              <a:buChar char="-"/>
            </a:pPr>
            <a:r>
              <a:rPr lang="hu-HU" sz="1600" dirty="0"/>
              <a:t>Minőségellenőr</a:t>
            </a:r>
          </a:p>
          <a:p>
            <a:pPr>
              <a:buFontTx/>
              <a:buChar char="-"/>
            </a:pPr>
            <a:r>
              <a:rPr lang="hu-HU" sz="1600" dirty="0"/>
              <a:t>minőségbiztosítási mérnök </a:t>
            </a:r>
          </a:p>
          <a:p>
            <a:pPr>
              <a:buFontTx/>
              <a:buChar char="-"/>
            </a:pPr>
            <a:r>
              <a:rPr lang="hu-HU" sz="1600" dirty="0"/>
              <a:t>villamos és gépészeti tervezőmérnök </a:t>
            </a:r>
          </a:p>
          <a:p>
            <a:pPr>
              <a:buFontTx/>
              <a:buChar char="-"/>
            </a:pPr>
            <a:r>
              <a:rPr lang="hu-HU" sz="1600" dirty="0"/>
              <a:t>munkavédelmi koordinátor </a:t>
            </a:r>
          </a:p>
          <a:p>
            <a:pPr>
              <a:buFontTx/>
              <a:buChar char="-"/>
            </a:pPr>
            <a:r>
              <a:rPr lang="hu-HU" sz="1600" dirty="0"/>
              <a:t>iparbiztonsági szakember</a:t>
            </a:r>
          </a:p>
          <a:p>
            <a:pPr>
              <a:buFontTx/>
              <a:buChar char="-"/>
            </a:pPr>
            <a:r>
              <a:rPr lang="hu-HU" sz="1600" dirty="0"/>
              <a:t>szoftverfejlesztő </a:t>
            </a:r>
          </a:p>
          <a:p>
            <a:pPr>
              <a:buFontTx/>
              <a:buChar char="-"/>
            </a:pPr>
            <a:r>
              <a:rPr lang="hu-HU" sz="1600" dirty="0"/>
              <a:t>rendszergazda </a:t>
            </a:r>
          </a:p>
          <a:p>
            <a:pPr>
              <a:buFontTx/>
              <a:buChar char="-"/>
            </a:pPr>
            <a:r>
              <a:rPr lang="hu-HU" sz="1600" dirty="0"/>
              <a:t>gyártástervezők</a:t>
            </a:r>
          </a:p>
          <a:p>
            <a:pPr>
              <a:buFontTx/>
              <a:buChar char="-"/>
            </a:pPr>
            <a:r>
              <a:rPr lang="hu-HU" sz="1600" dirty="0"/>
              <a:t>logisztikus </a:t>
            </a: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480A5926-64C6-406D-A1EB-19E3764ADE44}"/>
              </a:ext>
            </a:extLst>
          </p:cNvPr>
          <p:cNvSpPr txBox="1"/>
          <p:nvPr/>
        </p:nvSpPr>
        <p:spPr>
          <a:xfrm>
            <a:off x="611560" y="1772816"/>
            <a:ext cx="7848872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Érintett munkakörök sokaságát foglalja magában egy mérésadatgyűjtő rendszer kialakítása, karbantartása és továbbfejlesztése.</a:t>
            </a:r>
          </a:p>
        </p:txBody>
      </p:sp>
    </p:spTree>
    <p:extLst>
      <p:ext uri="{BB962C8B-B14F-4D97-AF65-F5344CB8AC3E}">
        <p14:creationId xmlns:p14="http://schemas.microsoft.com/office/powerpoint/2010/main" val="39298433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0ADE3E8-A629-4786-BEBC-9597394F4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Mérésadatgyűjtéshez kapcsolódó munkakörök és kompetenciák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46F1A54-CF59-4E8D-A1ED-6D312D1BAB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9971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600" dirty="0"/>
              <a:t>A munkakörök ellátásához szükséges minimális előképzettséget általában a cégnél lévő, belső munkaköri szabályozásban leírtak határozzák meg. A kompetenciák, amelyek szükségesek ezen munkakörökhöz rendkívül sokrétűek. 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 gépkezelőknek és gépbeállítóknak </a:t>
            </a:r>
            <a:r>
              <a:rPr lang="hu-HU" sz="1600" dirty="0"/>
              <a:t>szükséges ismerniük a gépet és a termelési folyamatot, illetve szükséges villamos és gépészet és/vagy mechatronikai előképzettség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Hidraulikus rendszereket </a:t>
            </a:r>
            <a:r>
              <a:rPr lang="hu-HU" sz="1600" dirty="0"/>
              <a:t>főként gépészeti tudással rendelkező szakemberek üzemeltetnek és tartanak karban, azonban a vezérléseik kezeléséhez villamos szakemberek jelenléte ajánlott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 mérésadatgyűjtő kártyák, mérőkészülékek, kamerák, robotok, RF-ID azonosítók</a:t>
            </a:r>
            <a:r>
              <a:rPr lang="hu-HU" sz="1600" dirty="0"/>
              <a:t>, is főként villamos ismeretekkel rendelkező szakemberek foglalkoznak, de itt sem lehet eltekinteni a gépészeti és mechatronikai szakemberek alkalmazástól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837533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F04D2ED-D591-451A-891C-A8CCB3B94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Mérésadatgyűjtéshez kapcsolódó munkakörök és kompetenciák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1D41FED-0DBB-4071-A0B5-FFF09D59D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50691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Az eszközvezérlési szinten </a:t>
            </a:r>
            <a:r>
              <a:rPr lang="hu-HU" sz="1600" dirty="0"/>
              <a:t>ipari számítógépek, PLC-k és mikrokontrollerek vannak felhasználva, amelyekhez programozói, informatikusi, hálózati ismeretekkel rendelkező rendszergazdák és IT emberekre van szükség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SCADA rendszerszinten </a:t>
            </a:r>
            <a:r>
              <a:rPr lang="hu-HU" sz="1600" dirty="0"/>
              <a:t>viszont már rendszerszintű gondolkodásmód és tudás szükséges a rendszer üzemeltetéséhez, mivel itt a beavatkozásra is lehetőség van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 </a:t>
            </a:r>
            <a:r>
              <a:rPr lang="hu-HU" sz="1600" dirty="0">
                <a:solidFill>
                  <a:srgbClr val="4B5E90"/>
                </a:solidFill>
              </a:rPr>
              <a:t>Fontosabb képességek: </a:t>
            </a:r>
            <a:r>
              <a:rPr lang="hu-HU" sz="1600" dirty="0"/>
              <a:t>kreativitás, kritikus gondolkodás, döntéshozatali készségek, empátia, problémamegoldó képesség és csapatmunkában történő együttműködés. így nem csak a szakmai képzettség fontos, mint oktatási célterület, hanem az elemzői, kommunikációs és prezentációs készségek fejlesztése is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4606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II.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Jogszabályi előírások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https://kepezz.hu/VideoLibraryArticle/Details/15</a:t>
            </a:r>
            <a:r>
              <a:rPr lang="hu-HU" sz="1800" dirty="0"/>
              <a:t>    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168DA56-11CF-439E-9D15-68930EA78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Jogszabályi előírások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E7DEE99-86F5-4856-BFD8-A1EAF27771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munkáltató köteles gondoskodni arról, hogy az irányítása alá tartozó valamennyi területen a munkahelyek kialakítása és üzemeltetése feleljen meg az 3/2002. (II. 8.) </a:t>
            </a:r>
            <a:r>
              <a:rPr lang="hu-HU" sz="1600" dirty="0" err="1"/>
              <a:t>SzCsM</a:t>
            </a:r>
            <a:r>
              <a:rPr lang="hu-HU" sz="1600" dirty="0"/>
              <a:t>-EüM együttes rendeletben meghatározottaknak, továbbá a munkavédelemre vonatkozó egyéb szabályoknak, a tudományos, technikai színvonal mellett elvárható követelményeknek</a:t>
            </a:r>
          </a:p>
          <a:p>
            <a:pPr>
              <a:buFontTx/>
              <a:buChar char="-"/>
            </a:pPr>
            <a:r>
              <a:rPr lang="hu-HU" sz="1600" dirty="0"/>
              <a:t>a munkavédelmi szempontú előzetes vizsgálatok során (alapja a 1993. évi XCIII. Törvény) a létesítmény, a munkahely és a technológia esetében munkabiztonsági és munkaegészségügyi szempontból egyaránt köteles azonosítani a várható veszélyeket (veszélyforrásokat, veszélyhelyzeteket), valamint a veszélyeztetettek körét</a:t>
            </a:r>
          </a:p>
          <a:p>
            <a:pPr>
              <a:buFontTx/>
              <a:buChar char="-"/>
            </a:pPr>
            <a:r>
              <a:rPr lang="hu-HU" sz="1600" dirty="0"/>
              <a:t>köteles felbecsülni a veszély jellege (baleset, egészségkárosodás) szerint a veszélyeztetettség mértékét</a:t>
            </a:r>
          </a:p>
          <a:p>
            <a:pPr>
              <a:buFontTx/>
              <a:buChar char="-"/>
            </a:pPr>
            <a:r>
              <a:rPr lang="hu-HU" sz="1600" dirty="0"/>
              <a:t>meg kell határoznia a védekezés leghatékonyabb módját, a műszaki és egyéni védelem módozatait, illetve az alkalmazandó szervezési és egészségügyi megelőzési intézkedéseket</a:t>
            </a:r>
          </a:p>
          <a:p>
            <a:pPr>
              <a:buFontTx/>
              <a:buChar char="-"/>
            </a:pPr>
            <a:r>
              <a:rPr lang="hu-HU" sz="1600" dirty="0"/>
              <a:t>a képernyő előtti munkavégzésnél figyelembe kell venni a minimális egészségügyi és biztonsági követelményeiről szóló 50/1999. (XI. 3.) EÜM rendeletet</a:t>
            </a:r>
          </a:p>
        </p:txBody>
      </p:sp>
    </p:spTree>
    <p:extLst>
      <p:ext uri="{BB962C8B-B14F-4D97-AF65-F5344CB8AC3E}">
        <p14:creationId xmlns:p14="http://schemas.microsoft.com/office/powerpoint/2010/main" val="5428320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E818CF3-C040-490B-8FB1-1D00D63CB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Jogszabályi előírások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2D467CB-678D-41DB-94DF-06434D3B82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Rendszerszintű ajánlások: </a:t>
            </a:r>
          </a:p>
          <a:p>
            <a:pPr>
              <a:buFontTx/>
              <a:buChar char="-"/>
            </a:pPr>
            <a:r>
              <a:rPr lang="hu-HU" sz="1600" dirty="0"/>
              <a:t>VDI 5600 - </a:t>
            </a:r>
            <a:r>
              <a:rPr lang="hu-HU" sz="1600" dirty="0" err="1"/>
              <a:t>Manufacturing</a:t>
            </a:r>
            <a:r>
              <a:rPr lang="hu-HU" sz="1600" dirty="0"/>
              <a:t> </a:t>
            </a:r>
            <a:r>
              <a:rPr lang="hu-HU" sz="1600" dirty="0" err="1"/>
              <a:t>Execution</a:t>
            </a:r>
            <a:r>
              <a:rPr lang="hu-HU" sz="1600" dirty="0"/>
              <a:t> Systems (MES) </a:t>
            </a:r>
          </a:p>
          <a:p>
            <a:pPr>
              <a:buFontTx/>
              <a:buChar char="-"/>
            </a:pPr>
            <a:r>
              <a:rPr lang="hu-HU" sz="1600" dirty="0"/>
              <a:t>ANSI/ISA 95 </a:t>
            </a:r>
          </a:p>
          <a:p>
            <a:pPr>
              <a:buFontTx/>
              <a:buChar char="-"/>
            </a:pPr>
            <a:r>
              <a:rPr lang="hu-HU" sz="1600" dirty="0"/>
              <a:t>IEC/ISO 62264 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VDI 5600 főbb részei:</a:t>
            </a:r>
          </a:p>
          <a:p>
            <a:pPr>
              <a:buFontTx/>
              <a:buChar char="-"/>
            </a:pPr>
            <a:r>
              <a:rPr lang="hu-HU" sz="1600" dirty="0"/>
              <a:t>gyártásütemezés </a:t>
            </a:r>
          </a:p>
          <a:p>
            <a:pPr>
              <a:buFontTx/>
              <a:buChar char="-"/>
            </a:pPr>
            <a:r>
              <a:rPr lang="hu-HU" sz="1600" dirty="0"/>
              <a:t>gyártóberendezés menedzsment </a:t>
            </a:r>
          </a:p>
          <a:p>
            <a:pPr>
              <a:buFontTx/>
              <a:buChar char="-"/>
            </a:pPr>
            <a:r>
              <a:rPr lang="hu-HU" sz="1600" dirty="0"/>
              <a:t>alapanyag gazdálkodás (termelés szintjén) </a:t>
            </a:r>
          </a:p>
          <a:p>
            <a:pPr>
              <a:buFontTx/>
              <a:buChar char="-"/>
            </a:pPr>
            <a:r>
              <a:rPr lang="hu-HU" sz="1600" dirty="0"/>
              <a:t>személyi erőforrás menedzsment (termelés szintjén) </a:t>
            </a:r>
          </a:p>
          <a:p>
            <a:pPr>
              <a:buFontTx/>
              <a:buChar char="-"/>
            </a:pPr>
            <a:r>
              <a:rPr lang="hu-HU" sz="1600" dirty="0"/>
              <a:t>adatgyűjtés </a:t>
            </a:r>
          </a:p>
          <a:p>
            <a:pPr>
              <a:buFontTx/>
              <a:buChar char="-"/>
            </a:pPr>
            <a:r>
              <a:rPr lang="hu-HU" sz="1600" dirty="0"/>
              <a:t>teljesítményértékelés </a:t>
            </a:r>
          </a:p>
          <a:p>
            <a:pPr>
              <a:buFontTx/>
              <a:buChar char="-"/>
            </a:pPr>
            <a:r>
              <a:rPr lang="hu-HU" sz="1600" dirty="0"/>
              <a:t>minőségirányítás </a:t>
            </a:r>
          </a:p>
          <a:p>
            <a:pPr>
              <a:buFontTx/>
              <a:buChar char="-"/>
            </a:pPr>
            <a:r>
              <a:rPr lang="hu-HU" sz="1600" dirty="0"/>
              <a:t>információszolgáltatás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4132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1B9362D-0E90-4438-8C6C-A0D365FA0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Jogszabályi előírások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CD495E4-52A2-4290-AADF-CBF074685C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ANSI/ISA 95 főbb részei: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termék és termelési előírások szabályozása (</a:t>
            </a:r>
            <a:r>
              <a:rPr lang="hu-HU" sz="1600" dirty="0" err="1"/>
              <a:t>product</a:t>
            </a:r>
            <a:r>
              <a:rPr lang="hu-HU" sz="1600" dirty="0"/>
              <a:t> </a:t>
            </a:r>
            <a:r>
              <a:rPr lang="hu-HU" sz="1600" dirty="0" err="1"/>
              <a:t>defintion</a:t>
            </a:r>
            <a:r>
              <a:rPr lang="hu-HU" sz="1600" dirty="0"/>
              <a:t>) </a:t>
            </a:r>
          </a:p>
          <a:p>
            <a:pPr>
              <a:buFontTx/>
              <a:buChar char="-"/>
            </a:pPr>
            <a:r>
              <a:rPr lang="hu-HU" sz="1600" dirty="0"/>
              <a:t>erőforrás menedzsment </a:t>
            </a:r>
          </a:p>
          <a:p>
            <a:pPr>
              <a:buFontTx/>
              <a:buChar char="-"/>
            </a:pPr>
            <a:r>
              <a:rPr lang="hu-HU" sz="1600" dirty="0"/>
              <a:t>Gyártásütemezés</a:t>
            </a:r>
          </a:p>
          <a:p>
            <a:pPr>
              <a:buFontTx/>
              <a:buChar char="-"/>
            </a:pPr>
            <a:r>
              <a:rPr lang="hu-HU" sz="1600" dirty="0"/>
              <a:t>termelésirányítás (</a:t>
            </a:r>
            <a:r>
              <a:rPr lang="hu-HU" sz="1600" dirty="0" err="1"/>
              <a:t>dispatching</a:t>
            </a:r>
            <a:r>
              <a:rPr lang="hu-HU" sz="1600" dirty="0"/>
              <a:t>) </a:t>
            </a:r>
          </a:p>
          <a:p>
            <a:pPr>
              <a:buFontTx/>
              <a:buChar char="-"/>
            </a:pPr>
            <a:r>
              <a:rPr lang="hu-HU" sz="1600" dirty="0"/>
              <a:t>Termelésvégrehajtás</a:t>
            </a:r>
          </a:p>
          <a:p>
            <a:pPr>
              <a:buFontTx/>
              <a:buChar char="-"/>
            </a:pPr>
            <a:r>
              <a:rPr lang="hu-HU" sz="1600" dirty="0"/>
              <a:t>nyomon követés </a:t>
            </a:r>
          </a:p>
          <a:p>
            <a:pPr>
              <a:buFontTx/>
              <a:buChar char="-"/>
            </a:pPr>
            <a:r>
              <a:rPr lang="hu-HU" sz="1600" dirty="0"/>
              <a:t>adatgyűjtés </a:t>
            </a:r>
          </a:p>
          <a:p>
            <a:pPr>
              <a:buFontTx/>
              <a:buChar char="-"/>
            </a:pPr>
            <a:r>
              <a:rPr lang="hu-HU" sz="1600" dirty="0"/>
              <a:t>Teljesítményelemzés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IEC/ISO 62264: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 ANSI/ISA 95 alapján nagymértékű átfedéssel elkészített szabvány kiadás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5625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III.</a:t>
            </a:r>
          </a:p>
          <a:p>
            <a:pPr marL="0" indent="0" algn="ctr">
              <a:buNone/>
            </a:pPr>
            <a:r>
              <a:rPr lang="hu-HU" dirty="0"/>
              <a:t>Képzések javasolt tematikája</a:t>
            </a:r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https://kepezz.hu/VideoLibraryArticle/Details/15</a:t>
            </a:r>
            <a:r>
              <a:rPr lang="hu-HU" sz="1800" dirty="0"/>
              <a:t>   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6A07641-CA55-4807-A2E8-16C30BCE4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Képzések javasolt felépítése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DE356CC-1BD7-46EB-B8C4-2CD0A35281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rövid távú képzések célja az alkalmazott technológia részletesebb megismerése és rendelkezésre álló tudásismeret továbbfejlesztése, illetve az új eszközök, technikák és metódusok alapjainak elsajátítása</a:t>
            </a:r>
          </a:p>
          <a:p>
            <a:pPr>
              <a:buFontTx/>
              <a:buChar char="-"/>
            </a:pPr>
            <a:r>
              <a:rPr lang="hu-HU" sz="1600" dirty="0"/>
              <a:t>az oktatásokat az eszközöket forgalmazó cégek és/vagy tanácsadó és oktatással foglalkozó cégek végzik, amelyek hossza maximum egy hét</a:t>
            </a:r>
          </a:p>
          <a:p>
            <a:pPr>
              <a:buFontTx/>
              <a:buChar char="-"/>
            </a:pPr>
            <a:r>
              <a:rPr lang="hu-HU" sz="1600" dirty="0"/>
              <a:t>a képzés végén az adott cég egy oklevelet állít ki a hallgató, illetve a tanfolyamon részt vevők számára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Ajánlott képzések és azok céljai:</a:t>
            </a:r>
          </a:p>
          <a:p>
            <a:pPr>
              <a:buFontTx/>
              <a:buChar char="-"/>
            </a:pPr>
            <a:r>
              <a:rPr lang="hu-HU" sz="1600" dirty="0"/>
              <a:t>belső mentor program kialakítása belsős oktatásokhoz </a:t>
            </a:r>
          </a:p>
          <a:p>
            <a:pPr>
              <a:buFontTx/>
              <a:buChar char="-"/>
            </a:pPr>
            <a:r>
              <a:rPr lang="hu-HU" sz="1600" dirty="0"/>
              <a:t>továbbképzések készülékhasználatra, eszközbeállításra </a:t>
            </a:r>
          </a:p>
          <a:p>
            <a:pPr>
              <a:buFontTx/>
              <a:buChar char="-"/>
            </a:pPr>
            <a:r>
              <a:rPr lang="hu-HU" sz="1600" dirty="0"/>
              <a:t>TPM operátor képzés: karbantartási eljárások megismerése</a:t>
            </a:r>
          </a:p>
          <a:p>
            <a:pPr>
              <a:buFontTx/>
              <a:buChar char="-"/>
            </a:pPr>
            <a:r>
              <a:rPr lang="hu-HU" sz="1600" dirty="0"/>
              <a:t>5S képzés: termelési tevékenységek folyamatos biztosítása és fejlesztése</a:t>
            </a:r>
          </a:p>
          <a:p>
            <a:pPr>
              <a:buFontTx/>
              <a:buChar char="-"/>
            </a:pPr>
            <a:r>
              <a:rPr lang="hu-HU" sz="1600" dirty="0"/>
              <a:t>MSA (Mérőrendszer elemzés): mérés fogalma, gyakorlata, mérőrendszer célja és általános bemutatása</a:t>
            </a:r>
          </a:p>
          <a:p>
            <a:pPr>
              <a:buFontTx/>
              <a:buChar char="-"/>
            </a:pPr>
            <a:r>
              <a:rPr lang="hu-HU" sz="1600" dirty="0"/>
              <a:t>biztonsági óvintézkedések és folyamatok alapos ismerete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6408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F3A8C07-9B43-49E5-AF9E-4448180FA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Képzések javasolt felépítése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A695790-8E96-48C6-8831-AC2EB591DC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folyamatoptimalizálás </a:t>
            </a:r>
          </a:p>
          <a:p>
            <a:pPr>
              <a:buFontTx/>
              <a:buChar char="-"/>
            </a:pPr>
            <a:r>
              <a:rPr lang="hu-HU" sz="1600" dirty="0"/>
              <a:t>PLC + HMI programozás: adott gyártó, alap programozói szint</a:t>
            </a:r>
          </a:p>
          <a:p>
            <a:pPr>
              <a:buFontTx/>
              <a:buChar char="-"/>
            </a:pPr>
            <a:r>
              <a:rPr lang="hu-HU" sz="1600" dirty="0"/>
              <a:t>QR-kód és RFID technológia ismertetése, használatának oktatása </a:t>
            </a:r>
          </a:p>
          <a:p>
            <a:pPr>
              <a:buFontTx/>
              <a:buChar char="-"/>
            </a:pPr>
            <a:r>
              <a:rPr lang="hu-HU" sz="1600" dirty="0"/>
              <a:t>hangfeldolgozás és hangdigitalizálás oktatása </a:t>
            </a:r>
          </a:p>
          <a:p>
            <a:pPr>
              <a:buFontTx/>
              <a:buChar char="-"/>
            </a:pPr>
            <a:r>
              <a:rPr lang="hu-HU" sz="1600" dirty="0"/>
              <a:t>robotkezelő és robotprogramozói képzés</a:t>
            </a:r>
          </a:p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 fent bemutatott maximum egy hetes képzés a minimum azokhoz az ismeretek elsajátításához, amelyek szükségesek egy adatgyűjtő rendszer kezeléséhez, apróbb hibáinak elhárításához.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Hosszú távú képzések, amelyek alapját képezhetik a minőségi munkaerő tudásának OKJ-s képzések vagy Felsőfokú szakképesítések.</a:t>
            </a:r>
          </a:p>
        </p:txBody>
      </p:sp>
    </p:spTree>
    <p:extLst>
      <p:ext uri="{BB962C8B-B14F-4D97-AF65-F5344CB8AC3E}">
        <p14:creationId xmlns:p14="http://schemas.microsoft.com/office/powerpoint/2010/main" val="41325597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A223363-32EB-4279-9A47-7E48B1237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dirty="0"/>
              <a:t>Versenyelőnyök, versenyhátrányok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https://kepezz.hu/VideoLibraryArticle/Details/15</a:t>
            </a:r>
            <a:r>
              <a:rPr lang="hu-HU" sz="1600" dirty="0"/>
              <a:t>  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57003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BEF03AF-F7BA-415E-B17D-9D74AE530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képzéssel elérhető versenyelőnyök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1D051F7-23E5-430F-91FC-F4D1381372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FontTx/>
              <a:buChar char="-"/>
            </a:pPr>
            <a:r>
              <a:rPr lang="hu-HU" sz="1800" dirty="0"/>
              <a:t>emberi rossz adatbevitel számának csökkenése, mérésadatgyűjtés következtében </a:t>
            </a:r>
          </a:p>
          <a:p>
            <a:pPr algn="just">
              <a:buFontTx/>
              <a:buChar char="-"/>
            </a:pPr>
            <a:r>
              <a:rPr lang="hu-HU" sz="1800" dirty="0"/>
              <a:t>személyi költségek csökkentése, kevesebb humán erőforrás igénybevétele, manuális adatgyűjtés és adatelemzés kiváltása </a:t>
            </a:r>
          </a:p>
          <a:p>
            <a:pPr algn="just">
              <a:buFontTx/>
              <a:buChar char="-"/>
            </a:pPr>
            <a:r>
              <a:rPr lang="hu-HU" sz="1800" dirty="0"/>
              <a:t>az emberi erőforrások mentesítése a nehéz, veszélyes, alacsony értékű, monoton, ütemhez kötött munkától </a:t>
            </a:r>
          </a:p>
          <a:p>
            <a:pPr algn="just">
              <a:buFontTx/>
              <a:buChar char="-"/>
            </a:pPr>
            <a:r>
              <a:rPr lang="hu-HU" sz="1800" dirty="0"/>
              <a:t>magas hozzáadott értékű munkahelyek létrehozása </a:t>
            </a:r>
          </a:p>
          <a:p>
            <a:pPr algn="just">
              <a:buFontTx/>
              <a:buChar char="-"/>
            </a:pPr>
            <a:r>
              <a:rPr lang="hu-HU" sz="1800" dirty="0"/>
              <a:t>termelékenység növelése gépek automatizálásával és adatgyűjtésével </a:t>
            </a:r>
          </a:p>
          <a:p>
            <a:pPr algn="just">
              <a:buFontTx/>
              <a:buChar char="-"/>
            </a:pPr>
            <a:r>
              <a:rPr lang="hu-HU" sz="1800" dirty="0"/>
              <a:t>átfutási teljesítmény javítása, az ütemidő csökkentése, a termelékenység biztosítása, növelése </a:t>
            </a:r>
          </a:p>
          <a:p>
            <a:pPr algn="just">
              <a:buFontTx/>
              <a:buChar char="-"/>
            </a:pPr>
            <a:r>
              <a:rPr lang="hu-HU" sz="1800" dirty="0"/>
              <a:t>erőforrások hatékonyabb kezelése összegyűjtött adatok vizualizációja segítségével</a:t>
            </a:r>
          </a:p>
          <a:p>
            <a:pPr algn="just">
              <a:buFontTx/>
              <a:buChar char="-"/>
            </a:pPr>
            <a:r>
              <a:rPr lang="hu-HU" sz="1800" dirty="0"/>
              <a:t>megkönnyíti az új technológiák bevezetésének lehetőségét, pl. hogy kell alkalmazni egy intelligens szenzort az automatikus adatgyűjtéshez</a:t>
            </a:r>
          </a:p>
          <a:p>
            <a:pPr algn="just">
              <a:buFontTx/>
              <a:buChar char="-"/>
            </a:pPr>
            <a:r>
              <a:rPr lang="hu-HU" sz="1800" dirty="0"/>
              <a:t>állandó minőség biztosítása, a minőség javítása, a minőségi hiba költségek csökkentése, minták és kategóriák felismerése kamerákkal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9587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60C5E64-AB3D-4B26-AD66-488004DB5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</a:t>
            </a:r>
            <a:r>
              <a:rPr lang="hu-HU" dirty="0" err="1"/>
              <a:t>képzésssel</a:t>
            </a:r>
            <a:r>
              <a:rPr lang="hu-HU" dirty="0"/>
              <a:t> elérhető versenyelőnyök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40397C1-CE32-4F97-8E4F-880F328D2D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gyártási paraméterek átláthatóság, elemezhetősége</a:t>
            </a:r>
          </a:p>
          <a:p>
            <a:pPr>
              <a:buFontTx/>
              <a:buChar char="-"/>
            </a:pPr>
            <a:r>
              <a:rPr lang="hu-HU" sz="1600" dirty="0"/>
              <a:t>működési zavarok azonnali kijelzése és láthatósága a regisztrált adatokból</a:t>
            </a:r>
          </a:p>
          <a:p>
            <a:pPr>
              <a:buFontTx/>
              <a:buChar char="-"/>
            </a:pPr>
            <a:r>
              <a:rPr lang="hu-HU" sz="1600" dirty="0"/>
              <a:t>az összegyűjtött adatok alapján használhatóak lesznek az </a:t>
            </a:r>
            <a:r>
              <a:rPr lang="hu-HU" sz="1600" dirty="0" err="1"/>
              <a:t>előrejelző</a:t>
            </a:r>
            <a:r>
              <a:rPr lang="hu-HU" sz="1600" dirty="0"/>
              <a:t> </a:t>
            </a:r>
            <a:r>
              <a:rPr lang="hu-HU" sz="1600" dirty="0" err="1"/>
              <a:t>adatelemezések</a:t>
            </a:r>
            <a:r>
              <a:rPr lang="hu-HU" sz="1600" dirty="0"/>
              <a:t>, bevezethetők az okos döntési folyamatok és használható lesz a </a:t>
            </a:r>
            <a:r>
              <a:rPr lang="hu-HU" sz="1600" dirty="0" err="1"/>
              <a:t>machine</a:t>
            </a:r>
            <a:r>
              <a:rPr lang="hu-HU" sz="1600" dirty="0"/>
              <a:t> </a:t>
            </a:r>
            <a:r>
              <a:rPr lang="hu-HU" sz="1600" dirty="0" err="1"/>
              <a:t>learning</a:t>
            </a:r>
            <a:r>
              <a:rPr lang="hu-HU" sz="1600" dirty="0"/>
              <a:t> </a:t>
            </a:r>
          </a:p>
          <a:p>
            <a:pPr>
              <a:buFontTx/>
              <a:buChar char="-"/>
            </a:pPr>
            <a:r>
              <a:rPr lang="hu-HU" sz="1600" dirty="0"/>
              <a:t>tervezhető karbantartás a mérésadatgyűjtés során regisztrált géphasználatból </a:t>
            </a:r>
          </a:p>
          <a:p>
            <a:pPr>
              <a:buFontTx/>
              <a:buChar char="-"/>
            </a:pPr>
            <a:r>
              <a:rPr lang="hu-HU" sz="1600" dirty="0"/>
              <a:t>bevezethető és felhasználható számos új technológia az ipari folyamatok kijelzésére és elemzésére, mint például az SPC</a:t>
            </a:r>
          </a:p>
          <a:p>
            <a:pPr>
              <a:buFontTx/>
              <a:buChar char="-"/>
            </a:pPr>
            <a:r>
              <a:rPr lang="hu-HU" sz="1600" dirty="0"/>
              <a:t>szükséges lépés a gyártás és gyár átalakítása a digitális gyárhoz, moduláris gyártórészek kialakítása</a:t>
            </a:r>
          </a:p>
        </p:txBody>
      </p:sp>
    </p:spTree>
    <p:extLst>
      <p:ext uri="{BB962C8B-B14F-4D97-AF65-F5344CB8AC3E}">
        <p14:creationId xmlns:p14="http://schemas.microsoft.com/office/powerpoint/2010/main" val="10073482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43C398E-9048-4824-8BB2-82D14CF9E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A képzés elmaradásából származó versenyhátrány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FEA3E2F-ABFA-4BA9-8D92-5EE8223BCF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lassabb gépbeállítási idő, a manuális ellenőrzések miatt</a:t>
            </a:r>
          </a:p>
          <a:p>
            <a:pPr>
              <a:buFontTx/>
              <a:buChar char="-"/>
            </a:pPr>
            <a:r>
              <a:rPr lang="hu-HU" sz="1800" dirty="0"/>
              <a:t>pontatlan manuális mérés gyengébb termékminőséget eredményez</a:t>
            </a:r>
          </a:p>
          <a:p>
            <a:pPr>
              <a:buFontTx/>
              <a:buChar char="-"/>
            </a:pPr>
            <a:r>
              <a:rPr lang="hu-HU" sz="1800" dirty="0"/>
              <a:t>nem biztosítható a stabil minőség</a:t>
            </a:r>
          </a:p>
          <a:p>
            <a:pPr>
              <a:buFontTx/>
              <a:buChar char="-"/>
            </a:pPr>
            <a:r>
              <a:rPr lang="hu-HU" sz="1800" dirty="0"/>
              <a:t>regisztrált és rossz manuális mérési eredmény rossz következtetésekhez vezethet egy esetleges vevői reklamáció elemzése során</a:t>
            </a:r>
          </a:p>
          <a:p>
            <a:pPr>
              <a:buFontTx/>
              <a:buChar char="-"/>
            </a:pPr>
            <a:r>
              <a:rPr lang="hu-HU" sz="1800" dirty="0"/>
              <a:t>a rendszer üzemeltetése nehézkes, lassú és a rendszer nem tölti be a tervezett szerepét</a:t>
            </a:r>
          </a:p>
          <a:p>
            <a:pPr>
              <a:buFontTx/>
              <a:buChar char="-"/>
            </a:pPr>
            <a:r>
              <a:rPr lang="hu-HU" sz="1800" dirty="0"/>
              <a:t>vevők, beszállítók és alkalmazottak mellett a versenytársakkal szemben is versenyhátrányba kerülhet egy gyártó cég</a:t>
            </a:r>
          </a:p>
          <a:p>
            <a:pPr>
              <a:buFontTx/>
              <a:buChar char="-"/>
            </a:pPr>
            <a:r>
              <a:rPr lang="hu-HU" sz="1800" dirty="0"/>
              <a:t>a digitalizáció bevezetésének időpontja és az alkalmazottak oktatása a digitális technológiákról is meghatározó lehet a hátrány tekintetében</a:t>
            </a:r>
          </a:p>
        </p:txBody>
      </p:sp>
    </p:spTree>
    <p:extLst>
      <p:ext uri="{BB962C8B-B14F-4D97-AF65-F5344CB8AC3E}">
        <p14:creationId xmlns:p14="http://schemas.microsoft.com/office/powerpoint/2010/main" val="7659944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B15A8A3-925B-4111-92C6-B0B352332F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b="1" dirty="0"/>
              <a:t>V.</a:t>
            </a:r>
          </a:p>
          <a:p>
            <a:pPr marL="0" indent="0" algn="ctr">
              <a:buNone/>
            </a:pPr>
            <a:r>
              <a:rPr lang="hu-HU" dirty="0"/>
              <a:t>Összefoglalás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https://kepezz.hu/VideoLibraryArticle/Details/15</a:t>
            </a:r>
            <a:r>
              <a:rPr lang="hu-HU" sz="1800" dirty="0"/>
              <a:t>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725521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24C12EA-6655-46CA-B934-4D8108B94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összefoglalás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442FF5B-4DB4-4FE2-8A29-5E98D4C046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Adatgyűjtéshez használt eszközök listája hosszú, kezdve a legelemibb érzékelőktől és </a:t>
            </a:r>
            <a:r>
              <a:rPr lang="hu-HU" sz="1600" dirty="0" err="1"/>
              <a:t>aktuátoroktól</a:t>
            </a:r>
            <a:r>
              <a:rPr lang="hu-HU" sz="1600" dirty="0"/>
              <a:t>, a mérésadatgyűjtő kártyákon és mérőkészülékeken át egészen az intelligens kamerák, robotok és </a:t>
            </a:r>
            <a:r>
              <a:rPr lang="hu-HU" sz="1600" dirty="0" err="1"/>
              <a:t>logok</a:t>
            </a:r>
            <a:r>
              <a:rPr lang="hu-HU" sz="1600" dirty="0"/>
              <a:t> feldolgozó rendszeréig.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 Ezek az eszközök nem használhatóak önmagukban, illetve a mérendő termelőgép/folyamat is egy teljes rendszer kialakítását, használatát és fejlesztését követeli meg, amelyekhez szükségesek az adatvezérlők is.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A teljes adatgyűjtési folyamathoz sok munkakör és tudásismeret kapcsolódik, mivel „határfelületet” a gépészet és az elektrotechnika/elektronika között. Így a javasolt képzési struktúra és szükséges megszerzendő tudásmennyig is nagy. 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046513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2509</TotalTime>
  <Words>2265</Words>
  <Application>Microsoft Office PowerPoint</Application>
  <PresentationFormat>Diavetítés a képernyőre (4:3 oldalarány)</PresentationFormat>
  <Paragraphs>255</Paragraphs>
  <Slides>29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29</vt:i4>
      </vt:variant>
    </vt:vector>
  </HeadingPairs>
  <TitlesOfParts>
    <vt:vector size="32" baseType="lpstr">
      <vt:lpstr>Arial</vt:lpstr>
      <vt:lpstr>Calibri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termelőgépek adatgyűjtése     2021</vt:lpstr>
      <vt:lpstr>PowerPoint-bemutató</vt:lpstr>
      <vt:lpstr>Adatgyűjtés</vt:lpstr>
      <vt:lpstr>Termelőgépek adatgyűjtő rendszerei</vt:lpstr>
      <vt:lpstr>Termelőgépek adatgyűjtő rendszerei</vt:lpstr>
      <vt:lpstr>Termelőgépek adatgyűjtő rendszerei</vt:lpstr>
      <vt:lpstr>Adatgyűjtő eszközök bemutatása és alkalmazott technológiák</vt:lpstr>
      <vt:lpstr>Adatgyűjtő eszközök bemutatása és alkalmazott technológiák</vt:lpstr>
      <vt:lpstr>Adatgyűjtő eszközök bemutatása és alkalmazott technológiák</vt:lpstr>
      <vt:lpstr>Adatgyűjtő eszközök bemutatása és alkalmazott technológiák</vt:lpstr>
      <vt:lpstr>Adatgyűjtő eszközök bemutatása és alkalmazott technológiák</vt:lpstr>
      <vt:lpstr>Mérésadatgyűjtéshez kapcsolódó munkakörök és kompetenciák</vt:lpstr>
      <vt:lpstr>Mérésadatgyűjtéshez kapcsolódó munkakörök és kompetenciák</vt:lpstr>
      <vt:lpstr>Mérésadatgyűjtéshez kapcsolódó munkakörök és kompetenciák</vt:lpstr>
      <vt:lpstr>PowerPoint-bemutató</vt:lpstr>
      <vt:lpstr>Jogszabályi előírások</vt:lpstr>
      <vt:lpstr>Jogszabályi előírások</vt:lpstr>
      <vt:lpstr>Jogszabályi előírások</vt:lpstr>
      <vt:lpstr>PowerPoint-bemutató</vt:lpstr>
      <vt:lpstr>Képzések javasolt felépítése</vt:lpstr>
      <vt:lpstr>Képzések javasolt felépítése</vt:lpstr>
      <vt:lpstr>PowerPoint-bemutató</vt:lpstr>
      <vt:lpstr>A képzéssel elérhető versenyelőnyök</vt:lpstr>
      <vt:lpstr>A képzésssel elérhető versenyelőnyök</vt:lpstr>
      <vt:lpstr>A képzés elmaradásából származó versenyhátrány</vt:lpstr>
      <vt:lpstr>PowerPoint-bemutató</vt:lpstr>
      <vt:lpstr>összefoglalás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1434</cp:revision>
  <cp:lastPrinted>2019-09-17T07:24:41Z</cp:lastPrinted>
  <dcterms:created xsi:type="dcterms:W3CDTF">2014-03-03T11:13:53Z</dcterms:created>
  <dcterms:modified xsi:type="dcterms:W3CDTF">2021-05-17T09:38:51Z</dcterms:modified>
</cp:coreProperties>
</file>