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7"/>
  </p:notesMasterIdLst>
  <p:sldIdLst>
    <p:sldId id="256" r:id="rId2"/>
    <p:sldId id="297" r:id="rId3"/>
    <p:sldId id="264" r:id="rId4"/>
    <p:sldId id="566" r:id="rId5"/>
    <p:sldId id="582" r:id="rId6"/>
    <p:sldId id="265" r:id="rId7"/>
    <p:sldId id="574" r:id="rId8"/>
    <p:sldId id="583" r:id="rId9"/>
    <p:sldId id="584" r:id="rId10"/>
    <p:sldId id="585" r:id="rId11"/>
    <p:sldId id="586" r:id="rId12"/>
    <p:sldId id="587" r:id="rId13"/>
    <p:sldId id="588" r:id="rId14"/>
    <p:sldId id="589" r:id="rId15"/>
    <p:sldId id="590" r:id="rId16"/>
    <p:sldId id="591" r:id="rId17"/>
    <p:sldId id="592" r:id="rId18"/>
    <p:sldId id="593" r:id="rId19"/>
    <p:sldId id="594" r:id="rId20"/>
    <p:sldId id="595" r:id="rId21"/>
    <p:sldId id="596" r:id="rId22"/>
    <p:sldId id="597" r:id="rId23"/>
    <p:sldId id="598" r:id="rId24"/>
    <p:sldId id="296" r:id="rId25"/>
    <p:sldId id="546" r:id="rId26"/>
    <p:sldId id="599" r:id="rId27"/>
    <p:sldId id="413" r:id="rId28"/>
    <p:sldId id="527" r:id="rId29"/>
    <p:sldId id="600" r:id="rId30"/>
    <p:sldId id="601" r:id="rId31"/>
    <p:sldId id="602" r:id="rId32"/>
    <p:sldId id="512" r:id="rId33"/>
    <p:sldId id="513" r:id="rId34"/>
    <p:sldId id="603" r:id="rId35"/>
    <p:sldId id="258" r:id="rId36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82" d="100"/>
          <a:sy n="82" d="100"/>
        </p:scale>
        <p:origin x="172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6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6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6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6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1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Villamos hajtások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249289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</a:p>
          <a:p>
            <a:pPr algn="ctr"/>
            <a:br>
              <a:rPr lang="hu-HU" sz="1800" dirty="0">
                <a:solidFill>
                  <a:schemeClr val="bg1"/>
                </a:solidFill>
              </a:rPr>
            </a:br>
            <a:r>
              <a:rPr lang="hu-HU" dirty="0">
                <a:solidFill>
                  <a:schemeClr val="bg1"/>
                </a:solidFill>
              </a:rPr>
              <a:t>Halász Csaba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Digitalizáció és Ipar 4.0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https://kepezz.hu/VideoLibraryArticle/Details</a:t>
            </a:r>
            <a:r>
              <a:rPr lang="hu-HU" sz="1800"/>
              <a:t>/16</a:t>
            </a:r>
            <a:r>
              <a:rPr lang="hu-HU" sz="1800" dirty="0"/>
              <a:t>       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83F428F-6DA8-4E49-9EEC-92C3F6904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Ipar 4.0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74888F6-D653-4097-B3E9-BD5936469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70912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image12.png">
            <a:extLst>
              <a:ext uri="{FF2B5EF4-FFF2-40B4-BE49-F238E27FC236}">
                <a16:creationId xmlns:a16="http://schemas.microsoft.com/office/drawing/2014/main" id="{609F191D-A630-4069-86C7-B00CEC145044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320078" y="1844824"/>
            <a:ext cx="6120679" cy="4055646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467652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F6489C1-6DE1-44A0-8075-5D1590182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ipar 4.0-ban foglalt digitális technológiák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DA53CBE-CA6A-43D5-A7AB-31B53386C3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 err="1"/>
              <a:t>kiberbiztonság</a:t>
            </a:r>
            <a:r>
              <a:rPr lang="hu-HU" sz="1600" dirty="0"/>
              <a:t> </a:t>
            </a:r>
          </a:p>
          <a:p>
            <a:pPr>
              <a:buFontTx/>
              <a:buChar char="-"/>
            </a:pPr>
            <a:r>
              <a:rPr lang="hu-HU" sz="1600" dirty="0"/>
              <a:t>kiterjesztett valóság (AR) </a:t>
            </a:r>
          </a:p>
          <a:p>
            <a:pPr>
              <a:buFontTx/>
              <a:buChar char="-"/>
            </a:pPr>
            <a:r>
              <a:rPr lang="hu-HU" sz="1600" dirty="0" err="1"/>
              <a:t>big</a:t>
            </a:r>
            <a:r>
              <a:rPr lang="hu-HU" sz="1600" dirty="0"/>
              <a:t> </a:t>
            </a:r>
            <a:r>
              <a:rPr lang="hu-HU" sz="1600" dirty="0" err="1"/>
              <a:t>data</a:t>
            </a:r>
            <a:r>
              <a:rPr lang="hu-HU" sz="1600" dirty="0"/>
              <a:t> </a:t>
            </a:r>
          </a:p>
          <a:p>
            <a:pPr>
              <a:buFontTx/>
              <a:buChar char="-"/>
            </a:pPr>
            <a:r>
              <a:rPr lang="hu-HU" sz="1600" dirty="0"/>
              <a:t>autonóm robotok </a:t>
            </a:r>
          </a:p>
          <a:p>
            <a:pPr>
              <a:buFontTx/>
              <a:buChar char="-"/>
            </a:pPr>
            <a:r>
              <a:rPr lang="hu-HU" sz="1600" dirty="0"/>
              <a:t>additív gyártástechnológia </a:t>
            </a:r>
          </a:p>
          <a:p>
            <a:pPr>
              <a:buFontTx/>
              <a:buChar char="-"/>
            </a:pPr>
            <a:r>
              <a:rPr lang="hu-HU" sz="1600" dirty="0"/>
              <a:t>szimuláció </a:t>
            </a:r>
          </a:p>
          <a:p>
            <a:pPr>
              <a:buFontTx/>
              <a:buChar char="-"/>
            </a:pPr>
            <a:r>
              <a:rPr lang="hu-HU" sz="1600" dirty="0"/>
              <a:t>rendszerintegráció </a:t>
            </a:r>
          </a:p>
          <a:p>
            <a:pPr>
              <a:buFontTx/>
              <a:buChar char="-"/>
            </a:pPr>
            <a:r>
              <a:rPr lang="hu-HU" sz="1600" dirty="0"/>
              <a:t>felhő alapú informatika (</a:t>
            </a:r>
            <a:r>
              <a:rPr lang="hu-HU" sz="1600" dirty="0" err="1"/>
              <a:t>Cloud</a:t>
            </a:r>
            <a:r>
              <a:rPr lang="hu-HU" sz="1600" dirty="0"/>
              <a:t>) </a:t>
            </a:r>
          </a:p>
          <a:p>
            <a:pPr>
              <a:buFontTx/>
              <a:buChar char="-"/>
            </a:pPr>
            <a:r>
              <a:rPr lang="hu-HU" sz="1600" dirty="0"/>
              <a:t>dolgok </a:t>
            </a:r>
            <a:r>
              <a:rPr lang="hu-HU" sz="1600" dirty="0" err="1"/>
              <a:t>internetje</a:t>
            </a:r>
            <a:r>
              <a:rPr lang="hu-HU" sz="1600" dirty="0"/>
              <a:t> (</a:t>
            </a:r>
            <a:r>
              <a:rPr lang="hu-HU" sz="1600" dirty="0" err="1"/>
              <a:t>IoT</a:t>
            </a:r>
            <a:r>
              <a:rPr lang="hu-HU" sz="1600" dirty="0"/>
              <a:t>)</a:t>
            </a:r>
          </a:p>
          <a:p>
            <a:pPr>
              <a:buFontTx/>
              <a:buChar char="-"/>
            </a:pPr>
            <a:endParaRPr lang="hu-HU" sz="1600" dirty="0"/>
          </a:p>
        </p:txBody>
      </p:sp>
      <p:pic>
        <p:nvPicPr>
          <p:cNvPr id="4" name="image10.jpg" descr="la simulation numérique dans l'industrie 4.0">
            <a:extLst>
              <a:ext uri="{FF2B5EF4-FFF2-40B4-BE49-F238E27FC236}">
                <a16:creationId xmlns:a16="http://schemas.microsoft.com/office/drawing/2014/main" id="{F648A47A-EB39-4747-9879-B5B1A54665AA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3995936" y="1772816"/>
            <a:ext cx="4290695" cy="372237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127376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Villamos hajtások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https://kepezz.hu/VideoLibraryArticle/Details/16</a:t>
            </a:r>
            <a:r>
              <a:rPr lang="hu-HU" sz="1800" dirty="0"/>
              <a:t>   </a:t>
            </a:r>
          </a:p>
          <a:p>
            <a:pPr marL="0" indent="0" algn="ctr">
              <a:buNone/>
            </a:pPr>
            <a:r>
              <a:rPr lang="hu-HU" sz="1800" dirty="0"/>
              <a:t>    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033AA21-677A-41CB-B7EA-BA98B5DD7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Villamos hajtások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2F068FC-8B10-4492-BD08-E329474909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Többféle definíció:</a:t>
            </a:r>
          </a:p>
          <a:p>
            <a:pPr>
              <a:buFontTx/>
              <a:buChar char="-"/>
            </a:pPr>
            <a:r>
              <a:rPr lang="hu-HU" sz="1600" dirty="0"/>
              <a:t>a villamos hajtás olyan elektromechanikai eszköz, amely az elektromos áramot alakítja mechanikai energiává, hogy biztosítsa különböző gépek és mechanizmusok mozgását</a:t>
            </a:r>
          </a:p>
          <a:p>
            <a:pPr>
              <a:buFontTx/>
              <a:buChar char="-"/>
            </a:pPr>
            <a:r>
              <a:rPr lang="hu-HU" sz="1600" dirty="0"/>
              <a:t>a villamos hajtás egy olyan ipari rendszer, amely az elektromos energiát alakítja mechanikai energiává vagy fordítva különféle folyamatok futtatására és vezérlésére</a:t>
            </a:r>
          </a:p>
          <a:p>
            <a:pPr>
              <a:buFontTx/>
              <a:buChar char="-"/>
            </a:pPr>
            <a:r>
              <a:rPr lang="hu-HU" sz="1600" dirty="0"/>
              <a:t>egy olyan gépi berendezés, amely az elektromos energiát mechanikai energiává alakítja és biztosítja a folyamatok elektromos vezérlését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Általános felépítése: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image5.png">
            <a:extLst>
              <a:ext uri="{FF2B5EF4-FFF2-40B4-BE49-F238E27FC236}">
                <a16:creationId xmlns:a16="http://schemas.microsoft.com/office/drawing/2014/main" id="{1F1784E5-6B6D-428F-B6CB-E4B1CCA805C0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555776" y="4233227"/>
            <a:ext cx="5384800" cy="204914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314628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3276EF2-6458-4D54-92B4-0CF48A66D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Villamos hajtások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5D638D2-2A55-4EE0-A43D-A0DA59FF61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>
                <a:solidFill>
                  <a:srgbClr val="4B5E90"/>
                </a:solidFill>
              </a:rPr>
              <a:t>Egy tipikus villamos hajtás a következő egységekből áll:</a:t>
            </a:r>
          </a:p>
          <a:p>
            <a:pPr marL="0" indent="0">
              <a:buNone/>
            </a:pPr>
            <a:endParaRPr lang="hu-HU" sz="180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/>
              <a:t>motor</a:t>
            </a:r>
          </a:p>
          <a:p>
            <a:pPr>
              <a:buFontTx/>
              <a:buChar char="-"/>
            </a:pPr>
            <a:r>
              <a:rPr lang="hu-HU" sz="1800"/>
              <a:t>erősítő (frekvenciaváltó)</a:t>
            </a:r>
          </a:p>
          <a:p>
            <a:pPr>
              <a:buFontTx/>
              <a:buChar char="-"/>
            </a:pPr>
            <a:r>
              <a:rPr lang="hu-HU" sz="1800"/>
              <a:t>programozható vezérlő (CU)</a:t>
            </a:r>
          </a:p>
          <a:p>
            <a:pPr>
              <a:buFontTx/>
              <a:buChar char="-"/>
            </a:pPr>
            <a:r>
              <a:rPr lang="hu-HU" sz="1800"/>
              <a:t>mérőrendszer</a:t>
            </a:r>
          </a:p>
          <a:p>
            <a:pPr>
              <a:buFontTx/>
              <a:buChar char="-"/>
            </a:pPr>
            <a:r>
              <a:rPr lang="hu-HU" sz="1800"/>
              <a:t>tápegység</a:t>
            </a:r>
          </a:p>
          <a:p>
            <a:pPr>
              <a:buFontTx/>
              <a:buChar char="-"/>
            </a:pPr>
            <a:r>
              <a:rPr lang="hu-HU" sz="1800"/>
              <a:t>an</a:t>
            </a:r>
            <a:r>
              <a:rPr lang="pt-BR" sz="1800"/>
              <a:t>alóg és digitális I/O modulok</a:t>
            </a:r>
            <a:endParaRPr lang="hu-HU" sz="1800"/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955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DB6A160-1682-450E-BBF6-4205E97E1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Frekvenciaváltók és működésük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F86A5E7-A14E-4C4A-A1B7-C6C8FAA61C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frekvenciaváltó használatának azonban számos előnye van</a:t>
            </a:r>
            <a:r>
              <a:rPr lang="hu-HU" sz="1800" dirty="0"/>
              <a:t>:</a:t>
            </a:r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 technológiai igény a fokozatmentes fordulatszám változtatásra egyszerűen kielégíthető </a:t>
            </a:r>
          </a:p>
          <a:p>
            <a:pPr>
              <a:buFontTx/>
              <a:buChar char="-"/>
            </a:pPr>
            <a:r>
              <a:rPr lang="hu-HU" sz="1800" dirty="0"/>
              <a:t>energiamegtakarítás, hiszen könnyen belátható, hogy a ventilátor, szivattyú stb. által továbbított közeg útjába tett fojtásnál észszerűbb és takarékosabb a fokozatmentes fordulatszám-változtatással végzett mennyiség változtatás. </a:t>
            </a:r>
          </a:p>
          <a:p>
            <a:pPr>
              <a:buFontTx/>
              <a:buChar char="-"/>
            </a:pPr>
            <a:r>
              <a:rPr lang="hu-HU" sz="1800" dirty="0"/>
              <a:t>a direkt indítással szemben tulajdonképpen itt frekvencia felfutás valósul meg, tehát a hálózatot nem terheli indítási áramlökés</a:t>
            </a:r>
          </a:p>
          <a:p>
            <a:pPr>
              <a:buFontTx/>
              <a:buChar char="-"/>
            </a:pPr>
            <a:r>
              <a:rPr lang="hu-HU" sz="1800" dirty="0"/>
              <a:t>az energiamegtakarításon felül ez a hálózati elemek méretezésénél is megtakarításokat eredményez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822474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5D5F1AC-865B-4B04-B689-86D2B024F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Általános felépítés</a:t>
            </a:r>
          </a:p>
        </p:txBody>
      </p:sp>
      <p:pic>
        <p:nvPicPr>
          <p:cNvPr id="4" name="image4.png">
            <a:extLst>
              <a:ext uri="{FF2B5EF4-FFF2-40B4-BE49-F238E27FC236}">
                <a16:creationId xmlns:a16="http://schemas.microsoft.com/office/drawing/2014/main" id="{65341E0E-77EB-4BD6-8A29-F849D8D111B4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98633" y="1600200"/>
            <a:ext cx="8146733" cy="4525963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989779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4824BB6-A736-4F7A-ADB3-267A649E7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frekvenciaváltók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D97251C-6C1E-4DCC-8DB3-1E358F1D96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frekvenciaváltókat több szempontból is csoportosíthatjuk: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szabályozott vagy szabályozatlan egyenfeszültséget állítanak elő</a:t>
            </a:r>
          </a:p>
          <a:p>
            <a:pPr>
              <a:buFontTx/>
              <a:buChar char="-"/>
            </a:pPr>
            <a:r>
              <a:rPr lang="hu-HU" sz="1800" dirty="0"/>
              <a:t>generátoros üzemben visszatáplálásra képes vagy sem</a:t>
            </a:r>
          </a:p>
          <a:p>
            <a:pPr>
              <a:buFontTx/>
              <a:buChar char="-"/>
            </a:pPr>
            <a:r>
              <a:rPr lang="hu-HU" sz="1800" dirty="0"/>
              <a:t>kialakítás szerint, lehet kompakt vagy moduláris felépítésű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800" dirty="0"/>
              <a:t>Egy frekvenciaváltó kiválasztásánál fontos szempont lehet, hogy generátoros üzemben, amikor a motor “termel” villamos energiát, mit tudunk ezzel kezdeni.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0363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410BDE5-883E-40F3-90AE-71D16F022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funkcióik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B98628E-DDD5-42C0-89B9-DD74A1974D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különböző szabályozási módok </a:t>
            </a:r>
          </a:p>
          <a:p>
            <a:pPr>
              <a:buFontTx/>
              <a:buChar char="-"/>
            </a:pPr>
            <a:r>
              <a:rPr lang="hu-HU" sz="1800" dirty="0"/>
              <a:t>alapjelképző a különböző technológia funkciókhoz </a:t>
            </a:r>
          </a:p>
          <a:p>
            <a:pPr>
              <a:buFontTx/>
              <a:buChar char="-"/>
            </a:pPr>
            <a:r>
              <a:rPr lang="hu-HU" sz="1800" dirty="0"/>
              <a:t>biztonsági funkciók </a:t>
            </a:r>
          </a:p>
          <a:p>
            <a:pPr>
              <a:buFontTx/>
              <a:buChar char="-"/>
            </a:pPr>
            <a:r>
              <a:rPr lang="hu-HU" sz="1800" dirty="0"/>
              <a:t>érzékelő jelfeldolgozás </a:t>
            </a:r>
          </a:p>
          <a:p>
            <a:pPr>
              <a:buFontTx/>
              <a:buChar char="-"/>
            </a:pPr>
            <a:r>
              <a:rPr lang="hu-HU" sz="1800" dirty="0"/>
              <a:t>felügyeleti funkciók </a:t>
            </a:r>
          </a:p>
          <a:p>
            <a:pPr>
              <a:buFontTx/>
              <a:buChar char="-"/>
            </a:pPr>
            <a:r>
              <a:rPr lang="hu-HU" sz="1800" dirty="0"/>
              <a:t>Kommunikáció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Szabályozási módok:</a:t>
            </a:r>
          </a:p>
          <a:p>
            <a:pPr marL="0" indent="0">
              <a:buNone/>
            </a:pPr>
            <a:r>
              <a:rPr lang="hu-HU" sz="1800" dirty="0"/>
              <a:t>A frekvenciaváltókkal különböző nyílt- és zárt hurkú szabályozás valósítható meg. Ezek az alábbiak lehetnek: </a:t>
            </a:r>
          </a:p>
          <a:p>
            <a:pPr>
              <a:buFontTx/>
              <a:buChar char="-"/>
            </a:pPr>
            <a:r>
              <a:rPr lang="hu-HU" sz="1800" dirty="0"/>
              <a:t>U/f vezérlés </a:t>
            </a:r>
          </a:p>
          <a:p>
            <a:pPr>
              <a:buFontTx/>
              <a:buChar char="-"/>
            </a:pPr>
            <a:r>
              <a:rPr lang="hu-HU" sz="1800" dirty="0"/>
              <a:t>mezőorientált szabályozás jeladó nélkül </a:t>
            </a:r>
          </a:p>
          <a:p>
            <a:pPr>
              <a:buFontTx/>
              <a:buChar char="-"/>
            </a:pPr>
            <a:r>
              <a:rPr lang="hu-HU" sz="1800" dirty="0"/>
              <a:t>mezőorientált szabályozás jeladóval</a:t>
            </a: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6441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B0DE98A-2593-4951-A63F-140A42FE0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Elektromos motorok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5074D6A-F13E-43D2-944A-3845BB5AE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2 csoportra oszthatjuk a motorokat: </a:t>
            </a:r>
          </a:p>
          <a:p>
            <a:pPr>
              <a:buFontTx/>
              <a:buChar char="-"/>
            </a:pPr>
            <a:r>
              <a:rPr lang="hu-HU" sz="1600" dirty="0"/>
              <a:t>váltakozó áramú (AC) motorok </a:t>
            </a:r>
          </a:p>
          <a:p>
            <a:pPr>
              <a:buFontTx/>
              <a:buChar char="-"/>
            </a:pPr>
            <a:r>
              <a:rPr lang="hu-HU" sz="1600" dirty="0"/>
              <a:t>egyenáramú (DC) motorok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váltakozó áramú motorok között is megkülönböztetünk:</a:t>
            </a:r>
          </a:p>
          <a:p>
            <a:pPr>
              <a:buFontTx/>
              <a:buChar char="-"/>
            </a:pPr>
            <a:r>
              <a:rPr lang="hu-HU" sz="1600" dirty="0"/>
              <a:t>aszinkron motor </a:t>
            </a:r>
          </a:p>
          <a:p>
            <a:pPr>
              <a:buFontTx/>
              <a:buChar char="-"/>
            </a:pPr>
            <a:r>
              <a:rPr lang="hu-HU" sz="1600" dirty="0"/>
              <a:t>szinkron szervomotor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Aszinkron motorok:</a:t>
            </a:r>
          </a:p>
          <a:p>
            <a:pPr>
              <a:buFontTx/>
              <a:buChar char="-"/>
            </a:pPr>
            <a:r>
              <a:rPr lang="hu-HU" sz="1600" dirty="0"/>
              <a:t>az iparban a leggyakrabban alkalmazott motortípus</a:t>
            </a:r>
          </a:p>
          <a:p>
            <a:pPr>
              <a:buFontTx/>
              <a:buChar char="-"/>
            </a:pPr>
            <a:r>
              <a:rPr lang="hu-HU" sz="1600" dirty="0"/>
              <a:t>a motor tekercselt állórészből és egy úgy nevezett kalickás forgórészből áll</a:t>
            </a:r>
          </a:p>
          <a:p>
            <a:pPr>
              <a:buFontTx/>
              <a:buChar char="-"/>
            </a:pPr>
            <a:r>
              <a:rPr lang="hu-HU" sz="1600" dirty="0"/>
              <a:t>a motor felépítése egyszerű, működése stabil, rezgésmentes és nem utolsó sorban olcsó</a:t>
            </a:r>
          </a:p>
          <a:p>
            <a:pPr>
              <a:buFontTx/>
              <a:buChar char="-"/>
            </a:pPr>
            <a:r>
              <a:rPr lang="hu-HU" sz="1600" dirty="0" err="1"/>
              <a:t>inverterrel</a:t>
            </a:r>
            <a:r>
              <a:rPr lang="hu-HU" sz="1600" dirty="0"/>
              <a:t> vezérelve jól használható</a:t>
            </a:r>
          </a:p>
          <a:p>
            <a:pPr>
              <a:buFontTx/>
              <a:buChar char="-"/>
            </a:pPr>
            <a:r>
              <a:rPr lang="hu-HU" sz="1600" dirty="0"/>
              <a:t>a motor fordulatszáma függ a tápláló feszültség frekvenciájától és a póluspárok számától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6784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B9F5C3-2AA6-421F-B518-68CAA1F2A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Elektromos motorok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703FE03-4123-41CD-972C-D722A090A3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Szinkron szervermotorok: </a:t>
            </a:r>
            <a:r>
              <a:rPr lang="hu-HU" sz="1600" dirty="0"/>
              <a:t>a váltakozó áramú szinkron szervomotorok jellemzően állandó mágneses motorok, melyet úgy alakítanak ki, hogy kis inerciájú legyen és ezáltal gyorsítási képessége a szervo alkalmazások igényeihez megfeleljen</a:t>
            </a:r>
            <a:r>
              <a:rPr lang="hu-HU" sz="1050" dirty="0"/>
              <a:t>. </a:t>
            </a:r>
          </a:p>
          <a:p>
            <a:pPr marL="0" indent="0">
              <a:buNone/>
            </a:pPr>
            <a:endParaRPr lang="hu-HU" sz="105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szervomotorokkal szemben támasztott főbb követelmények: </a:t>
            </a:r>
          </a:p>
          <a:p>
            <a:pPr>
              <a:buFontTx/>
              <a:buChar char="-"/>
            </a:pPr>
            <a:r>
              <a:rPr lang="hu-HU" sz="1600" dirty="0"/>
              <a:t>a széles fordulatszámtartomány</a:t>
            </a:r>
          </a:p>
          <a:p>
            <a:pPr>
              <a:buFontTx/>
              <a:buChar char="-"/>
            </a:pPr>
            <a:r>
              <a:rPr lang="hu-HU" sz="1600" dirty="0"/>
              <a:t>alacsony fordulatszámon való tartós működés túlmelegedés nélkül</a:t>
            </a:r>
          </a:p>
          <a:p>
            <a:pPr>
              <a:buFontTx/>
              <a:buChar char="-"/>
            </a:pPr>
            <a:r>
              <a:rPr lang="hu-HU" sz="1600" dirty="0"/>
              <a:t>álló állapotban is maximális nyomaték kifejtése</a:t>
            </a:r>
          </a:p>
          <a:p>
            <a:pPr>
              <a:buFontTx/>
              <a:buChar char="-"/>
            </a:pPr>
            <a:r>
              <a:rPr lang="hu-HU" sz="1600" dirty="0"/>
              <a:t>nagy gyorsulás</a:t>
            </a:r>
          </a:p>
          <a:p>
            <a:pPr>
              <a:buFontTx/>
              <a:buChar char="-"/>
            </a:pPr>
            <a:r>
              <a:rPr lang="hu-HU" sz="1600" dirty="0"/>
              <a:t>rövid ideig tartó akár többszörös túlterhelés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szervomotorok jellemzője még a tengely elfordulását mérő visszacsatoló eszköz, más néven </a:t>
            </a:r>
            <a:r>
              <a:rPr lang="hu-HU" sz="1600" dirty="0" err="1">
                <a:solidFill>
                  <a:srgbClr val="4B5E90"/>
                </a:solidFill>
              </a:rPr>
              <a:t>enkóder</a:t>
            </a:r>
            <a:r>
              <a:rPr lang="hu-HU" sz="1600" dirty="0">
                <a:solidFill>
                  <a:srgbClr val="4B5E90"/>
                </a:solidFill>
              </a:rPr>
              <a:t>, mely zárt hurkú működést valósít meg. 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Ilyen </a:t>
            </a:r>
            <a:r>
              <a:rPr lang="hu-HU" sz="1600" dirty="0" err="1">
                <a:solidFill>
                  <a:srgbClr val="4B5E90"/>
                </a:solidFill>
              </a:rPr>
              <a:t>enkóderek</a:t>
            </a:r>
            <a:r>
              <a:rPr lang="hu-HU" sz="1600" dirty="0">
                <a:solidFill>
                  <a:srgbClr val="4B5E90"/>
                </a:solidFill>
              </a:rPr>
              <a:t> lehetnek: </a:t>
            </a:r>
          </a:p>
          <a:p>
            <a:pPr>
              <a:buFontTx/>
              <a:buChar char="-"/>
            </a:pPr>
            <a:r>
              <a:rPr lang="hu-HU" sz="1600" dirty="0" err="1"/>
              <a:t>rezolver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sin/cos </a:t>
            </a:r>
            <a:r>
              <a:rPr lang="hu-HU" sz="1600" dirty="0" err="1"/>
              <a:t>enkóder</a:t>
            </a:r>
            <a:r>
              <a:rPr lang="hu-HU" sz="1600" dirty="0"/>
              <a:t>,</a:t>
            </a:r>
          </a:p>
          <a:p>
            <a:pPr>
              <a:buFontTx/>
              <a:buChar char="-"/>
            </a:pPr>
            <a:r>
              <a:rPr lang="hu-HU" sz="1600" dirty="0"/>
              <a:t>abszolút </a:t>
            </a:r>
            <a:r>
              <a:rPr lang="hu-HU" sz="1600" dirty="0" err="1"/>
              <a:t>enkóder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9815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5BBEFE9-17ED-4CA3-8C29-3AD8325FD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jeladótípusok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10C01C3-2E85-4B0F-BD4E-6E38DC0380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leggyakrabban beépített jeladók:</a:t>
            </a:r>
          </a:p>
          <a:p>
            <a:pPr marL="0" indent="0">
              <a:buNone/>
            </a:pPr>
            <a:r>
              <a:rPr lang="hu-HU" sz="1800" dirty="0"/>
              <a:t> -    impulzus jeladó</a:t>
            </a:r>
          </a:p>
          <a:p>
            <a:pPr>
              <a:buFontTx/>
              <a:buChar char="-"/>
            </a:pPr>
            <a:r>
              <a:rPr lang="hu-HU" sz="1800" dirty="0" err="1"/>
              <a:t>rezolver</a:t>
            </a: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sin/cos </a:t>
            </a:r>
            <a:r>
              <a:rPr lang="hu-HU" sz="1800" dirty="0" err="1"/>
              <a:t>enkóder</a:t>
            </a: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abszolút </a:t>
            </a:r>
            <a:r>
              <a:rPr lang="hu-HU" sz="1800" dirty="0" err="1"/>
              <a:t>enkóder</a:t>
            </a:r>
            <a:endParaRPr lang="hu-HU" sz="18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182F65C4-1E38-49CE-B3FD-D53F61C5AEC0}"/>
              </a:ext>
            </a:extLst>
          </p:cNvPr>
          <p:cNvSpPr txBox="1"/>
          <p:nvPr/>
        </p:nvSpPr>
        <p:spPr>
          <a:xfrm>
            <a:off x="683568" y="1772816"/>
            <a:ext cx="7632848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/>
              <a:t>A jeladók segítségével valósítható meg az ún. zárt hurkú szabályozás. Ezek az eszközök jellemzően forgó kialakításúak, de pl. egy lineáris motor esetében, értelemszerűen lineáris jeladót használunk.</a:t>
            </a:r>
          </a:p>
        </p:txBody>
      </p:sp>
    </p:spTree>
    <p:extLst>
      <p:ext uri="{BB962C8B-B14F-4D97-AF65-F5344CB8AC3E}">
        <p14:creationId xmlns:p14="http://schemas.microsoft.com/office/powerpoint/2010/main" val="11923175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3D6AFB3-2F31-4B67-9749-EF893663C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Impulzus jeladó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08B2F34-A8B3-4600-8C89-703146549D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optikai elven működik</a:t>
            </a:r>
          </a:p>
          <a:p>
            <a:pPr>
              <a:buFontTx/>
              <a:buChar char="-"/>
            </a:pPr>
            <a:r>
              <a:rPr lang="hu-HU" sz="1800" dirty="0"/>
              <a:t>alkalmazása az aszinkron motoroknál jellemző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4" name="image18.png">
            <a:extLst>
              <a:ext uri="{FF2B5EF4-FFF2-40B4-BE49-F238E27FC236}">
                <a16:creationId xmlns:a16="http://schemas.microsoft.com/office/drawing/2014/main" id="{C30A12B1-C977-47AA-8703-BDABA988E6B1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871801" y="2348880"/>
            <a:ext cx="5472608" cy="3917157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41742308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E32EE22-A68A-424F-8159-3E695DAED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rezolver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0961954-4E03-4E75-99D8-D726A02037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a forgójeladók egyik gyakran használt változata</a:t>
            </a:r>
          </a:p>
          <a:p>
            <a:pPr>
              <a:buFontTx/>
              <a:buChar char="-"/>
            </a:pPr>
            <a:r>
              <a:rPr lang="hu-HU" sz="1800" dirty="0"/>
              <a:t>alkalmazása a szervermotorokban jellemző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  <p:pic>
        <p:nvPicPr>
          <p:cNvPr id="4" name="image7.png">
            <a:extLst>
              <a:ext uri="{FF2B5EF4-FFF2-40B4-BE49-F238E27FC236}">
                <a16:creationId xmlns:a16="http://schemas.microsoft.com/office/drawing/2014/main" id="{1E51D2B9-9841-4AF5-8720-A5A6699FCF25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763688" y="2492896"/>
            <a:ext cx="5688632" cy="3456384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40219419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6614D77-9257-451C-920C-363BF0D79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Sin/cos </a:t>
            </a:r>
            <a:r>
              <a:rPr lang="hu-HU" dirty="0" err="1"/>
              <a:t>enkóder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6ECA740-B3E7-420C-9F38-527FDD8535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optikai elven működik</a:t>
            </a:r>
          </a:p>
          <a:p>
            <a:pPr>
              <a:buFontTx/>
              <a:buChar char="-"/>
            </a:pPr>
            <a:r>
              <a:rPr lang="hu-HU" sz="1800" dirty="0"/>
              <a:t>alkalmazása a szervermotorokban jellemző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  <p:pic>
        <p:nvPicPr>
          <p:cNvPr id="4" name="image19.png">
            <a:extLst>
              <a:ext uri="{FF2B5EF4-FFF2-40B4-BE49-F238E27FC236}">
                <a16:creationId xmlns:a16="http://schemas.microsoft.com/office/drawing/2014/main" id="{FC066B55-2574-475D-9990-69DC3A7D92AD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907704" y="2348880"/>
            <a:ext cx="5139397" cy="3888011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7904426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389AFBB-EC67-4635-85D0-C576C4C39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Abszolút </a:t>
            </a:r>
            <a:r>
              <a:rPr lang="hu-HU" dirty="0" err="1"/>
              <a:t>enkóder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CDD3FC2-890C-4282-B45E-E2865F84EC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optikai elven működik</a:t>
            </a:r>
          </a:p>
          <a:p>
            <a:pPr>
              <a:buFontTx/>
              <a:buChar char="-"/>
            </a:pPr>
            <a:r>
              <a:rPr lang="hu-HU" sz="1800" dirty="0"/>
              <a:t>alkalmazása a szervermotorokban jellemző</a:t>
            </a:r>
          </a:p>
          <a:p>
            <a:pPr>
              <a:buFontTx/>
              <a:buChar char="-"/>
            </a:pPr>
            <a:r>
              <a:rPr lang="hu-HU" sz="1800" dirty="0"/>
              <a:t>lényeges különbség más jeladókhoz képest, hogy egy megadott tartományban abszolút mérést tesz lehetővé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36642716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FE6F52B-333B-4D04-A963-D06C980B3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Villamos hajtások elhelyezkedése a rendszerben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CFD38AF-5011-4D7D-8DF3-C77E13F8B8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Az automatizálásban több különböző szintet különböztetünk meg:</a:t>
            </a:r>
          </a:p>
          <a:p>
            <a:pPr>
              <a:buFontTx/>
              <a:buChar char="-"/>
            </a:pPr>
            <a:r>
              <a:rPr lang="hu-HU" sz="1800" dirty="0"/>
              <a:t>terepi szint </a:t>
            </a:r>
          </a:p>
          <a:p>
            <a:pPr>
              <a:buFontTx/>
              <a:buChar char="-"/>
            </a:pPr>
            <a:r>
              <a:rPr lang="hu-HU" sz="1800" dirty="0"/>
              <a:t>vezérlési szint </a:t>
            </a:r>
          </a:p>
          <a:p>
            <a:pPr>
              <a:buFontTx/>
              <a:buChar char="-"/>
            </a:pPr>
            <a:r>
              <a:rPr lang="hu-HU" sz="1800" dirty="0"/>
              <a:t>menedzsment szint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</p:txBody>
      </p:sp>
      <p:pic>
        <p:nvPicPr>
          <p:cNvPr id="4" name="image17.png">
            <a:extLst>
              <a:ext uri="{FF2B5EF4-FFF2-40B4-BE49-F238E27FC236}">
                <a16:creationId xmlns:a16="http://schemas.microsoft.com/office/drawing/2014/main" id="{B46B8237-3D2B-4660-8B05-A508239CD2D8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411760" y="3140968"/>
            <a:ext cx="4903470" cy="320929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0223871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5AAA5AF-2ABA-4120-BB45-EE3372A78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Villamos hajtások üzembe helyezése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CA30848-4583-409D-ACDA-20F8B339C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Operator panel:</a:t>
            </a:r>
          </a:p>
          <a:p>
            <a:pPr>
              <a:buFontTx/>
              <a:buChar char="-"/>
            </a:pPr>
            <a:r>
              <a:rPr lang="hu-HU" sz="1600" dirty="0"/>
              <a:t>előnye, hogy gyorsan </a:t>
            </a:r>
            <a:r>
              <a:rPr lang="hu-HU" sz="1600" dirty="0" err="1"/>
              <a:t>csatlakoztatható</a:t>
            </a:r>
            <a:r>
              <a:rPr lang="hu-HU" sz="1600" dirty="0"/>
              <a:t>, és minden kompatibilis eszközre feltehető</a:t>
            </a:r>
          </a:p>
          <a:p>
            <a:pPr>
              <a:buFontTx/>
              <a:buChar char="-"/>
            </a:pPr>
            <a:r>
              <a:rPr lang="hu-HU" sz="1600" dirty="0"/>
              <a:t>a panel kezelőfelülete nagyon egyszerű</a:t>
            </a:r>
          </a:p>
          <a:p>
            <a:pPr>
              <a:buFontTx/>
              <a:buChar char="-"/>
            </a:pPr>
            <a:r>
              <a:rPr lang="hu-HU" sz="1600" dirty="0"/>
              <a:t>hozzáférést biztosít a hajtás paraméter listájához, azok konfigurálhatók</a:t>
            </a:r>
          </a:p>
          <a:p>
            <a:pPr>
              <a:buFontTx/>
              <a:buChar char="-"/>
            </a:pPr>
            <a:r>
              <a:rPr lang="hu-HU" sz="1600" dirty="0"/>
              <a:t>alkalmas arra, hogy egy gyors üzem behelyezést követően bekapcsoljuk a motort és megforgassuk</a:t>
            </a:r>
          </a:p>
          <a:p>
            <a:pPr>
              <a:buFontTx/>
              <a:buChar char="-"/>
            </a:pPr>
            <a:r>
              <a:rPr lang="hu-HU" sz="1600" dirty="0"/>
              <a:t>komolyabb konfigurációk összeállításánál mindenképpen üzembehelyező szoftver szükséges</a:t>
            </a:r>
          </a:p>
          <a:p>
            <a:pPr>
              <a:buFontTx/>
              <a:buChar char="-"/>
            </a:pPr>
            <a:r>
              <a:rPr lang="hu-HU" sz="1600" dirty="0"/>
              <a:t>diagnosztikai célra is használható, megjeleníti a különböző figyelmeztetéseket és hibákat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Üzembehelyező szoftverek és funkcióik:</a:t>
            </a:r>
          </a:p>
          <a:p>
            <a:pPr>
              <a:buFontTx/>
              <a:buChar char="-"/>
            </a:pPr>
            <a:r>
              <a:rPr lang="hu-HU" sz="1600" dirty="0"/>
              <a:t>online/offline konfiguráció </a:t>
            </a:r>
          </a:p>
          <a:p>
            <a:pPr>
              <a:buFontTx/>
              <a:buChar char="-"/>
            </a:pPr>
            <a:r>
              <a:rPr lang="hu-HU" sz="1600" dirty="0"/>
              <a:t>paraméterlista elérése </a:t>
            </a:r>
          </a:p>
          <a:p>
            <a:pPr>
              <a:buFontTx/>
              <a:buChar char="-"/>
            </a:pPr>
            <a:r>
              <a:rPr lang="hu-HU" sz="1600" dirty="0"/>
              <a:t>kommunikáció konfigurálása </a:t>
            </a:r>
          </a:p>
          <a:p>
            <a:pPr>
              <a:buFontTx/>
              <a:buChar char="-"/>
            </a:pPr>
            <a:r>
              <a:rPr lang="hu-HU" sz="1600" dirty="0"/>
              <a:t>ki- / bemenetek konfigurálása </a:t>
            </a:r>
          </a:p>
          <a:p>
            <a:pPr>
              <a:buFontTx/>
              <a:buChar char="-"/>
            </a:pPr>
            <a:r>
              <a:rPr lang="hu-HU" sz="1600" dirty="0"/>
              <a:t>paraméterek monitorozása </a:t>
            </a:r>
          </a:p>
          <a:p>
            <a:pPr>
              <a:buFontTx/>
              <a:buChar char="-"/>
            </a:pPr>
            <a:r>
              <a:rPr lang="hu-HU" sz="1600" dirty="0"/>
              <a:t>diagnosztikai funkciók </a:t>
            </a:r>
          </a:p>
          <a:p>
            <a:pPr>
              <a:buFontTx/>
              <a:buChar char="-"/>
            </a:pPr>
            <a:r>
              <a:rPr lang="hu-HU" sz="1600" dirty="0"/>
              <a:t>letöltés/feltöltés funkció</a:t>
            </a: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7492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C08CB08-8542-4CB1-9C4C-C9076BC40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Villamos hajtások üzembe helyezése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BB91546-BF9F-420E-969B-22FEF92BD8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Webserver: </a:t>
            </a:r>
            <a:r>
              <a:rPr lang="hu-HU" sz="1800" dirty="0"/>
              <a:t>ma már van a piacon olyan hajtás, aminek a teljeskörű üzembehelyezése webes felületen keresztül történhet.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Számos előnye van: </a:t>
            </a:r>
          </a:p>
          <a:p>
            <a:pPr>
              <a:buFontTx/>
              <a:buChar char="-"/>
            </a:pPr>
            <a:r>
              <a:rPr lang="hu-HU" sz="1800" dirty="0"/>
              <a:t>nem szükséges hozzá speciális “terepi” pc, notebook stb.</a:t>
            </a:r>
          </a:p>
          <a:p>
            <a:pPr>
              <a:buFontTx/>
              <a:buChar char="-"/>
            </a:pPr>
            <a:r>
              <a:rPr lang="hu-HU" sz="1800" dirty="0"/>
              <a:t>egy közönséges notebookkal, tablettel vagy akár okostelefonnal üzembe helyezhető az eszköz </a:t>
            </a:r>
          </a:p>
          <a:p>
            <a:pPr>
              <a:buFontTx/>
              <a:buChar char="-"/>
            </a:pPr>
            <a:r>
              <a:rPr lang="hu-HU" sz="1800" dirty="0"/>
              <a:t>nem kell hozzá szoftvereket telepíteni </a:t>
            </a:r>
          </a:p>
          <a:p>
            <a:pPr>
              <a:buFontTx/>
              <a:buChar char="-"/>
            </a:pPr>
            <a:r>
              <a:rPr lang="hu-HU" sz="1800" dirty="0"/>
              <a:t>bárhonnan elvégezhető</a:t>
            </a: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6081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9657886-2C6F-49B7-B7ED-2AB2088FA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Villamos hajtások diagnosztikája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09D168D-081C-481D-A5BB-C0BBB258B7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az alapvető információkat a hajtás állapotáról megtudhatjuk az úgynevezett Status LED-ek segítségével</a:t>
            </a:r>
          </a:p>
          <a:p>
            <a:pPr>
              <a:buFontTx/>
              <a:buChar char="-"/>
            </a:pPr>
            <a:r>
              <a:rPr lang="hu-HU" sz="1800" dirty="0"/>
              <a:t>az Operator Panel segítségével el tudjuk olvasni a figyelmeztetésekhez vagy hibákhoz tartozó hibakódokat és tudjuk nyugtázni ezeket, amennyiben lehetséges</a:t>
            </a:r>
          </a:p>
          <a:p>
            <a:pPr>
              <a:buFontTx/>
              <a:buChar char="-"/>
            </a:pPr>
            <a:r>
              <a:rPr lang="hu-HU" sz="1800" dirty="0"/>
              <a:t>a teljes körű diagnosztikát legjobban az üzembe helyező szoftver támogatja</a:t>
            </a:r>
          </a:p>
          <a:p>
            <a:pPr>
              <a:buFontTx/>
              <a:buChar char="-"/>
            </a:pPr>
            <a:r>
              <a:rPr lang="hu-HU" sz="1800" dirty="0"/>
              <a:t>a webes diagnosztika nagy előnye, hogy távolról elvégezhető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Üzenetek fajtái: </a:t>
            </a:r>
          </a:p>
          <a:p>
            <a:pPr>
              <a:buFontTx/>
              <a:buChar char="-"/>
            </a:pPr>
            <a:r>
              <a:rPr lang="hu-HU" sz="1800" dirty="0"/>
              <a:t>figyelmeztetés: nem kritikus, de ha tartósan fennáll akkor hibához vezethet, általában nem nyugtázható </a:t>
            </a:r>
          </a:p>
          <a:p>
            <a:pPr>
              <a:buFontTx/>
              <a:buChar char="-"/>
            </a:pPr>
            <a:r>
              <a:rPr lang="hu-HU" sz="1800" dirty="0"/>
              <a:t>hiba: mindenképp nyugtázandó, amíg fennáll, addig a motorok nem működnek</a:t>
            </a:r>
          </a:p>
        </p:txBody>
      </p:sp>
    </p:spTree>
    <p:extLst>
      <p:ext uri="{BB962C8B-B14F-4D97-AF65-F5344CB8AC3E}">
        <p14:creationId xmlns:p14="http://schemas.microsoft.com/office/powerpoint/2010/main" val="15242178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pPr marL="0" indent="0" algn="ctr">
              <a:buNone/>
            </a:pPr>
            <a:r>
              <a:rPr lang="hu-HU" dirty="0"/>
              <a:t>Szakmai követelmények, jogszabályi előírások, szabványok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https://kepezz.hu/VideoLibraryArticle/Details/16</a:t>
            </a:r>
            <a:r>
              <a:rPr lang="hu-HU" sz="1800" dirty="0"/>
              <a:t>  </a:t>
            </a:r>
          </a:p>
          <a:p>
            <a:pPr marL="0" indent="0" algn="ctr">
              <a:buNone/>
            </a:pPr>
            <a:r>
              <a:rPr lang="hu-HU" sz="1800" dirty="0"/>
              <a:t>  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9C65508-56E9-43F4-82DA-66BD25732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előírások, szabványok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FAB630F-D847-49C5-AEEF-FE685E7F25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Európai Bizottság 640/2009/EK rendelete</a:t>
            </a:r>
          </a:p>
          <a:p>
            <a:pPr>
              <a:buFontTx/>
              <a:buChar char="-"/>
            </a:pPr>
            <a:r>
              <a:rPr lang="hu-HU" sz="1600" dirty="0"/>
              <a:t>2005/32/EK európai parlamenti és tanácsi irányelvnek az elektromos motorok környezetbarát tervezésére vonatkozó követelmények tekintetében történő végrehajtásáról</a:t>
            </a:r>
          </a:p>
          <a:p>
            <a:pPr>
              <a:buFontTx/>
              <a:buChar char="-"/>
            </a:pPr>
            <a:r>
              <a:rPr lang="pt-BR" sz="1600" dirty="0"/>
              <a:t>Európai Bizottság 4/2014/EU rendelete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2005/32/EK európai parlamenti és tanácsi irányelvnek az elektromos motorok környezetbarát tervezésére vonatkozó követelmények tekintetében történő végrehajtásáról szóló 640/2009/EK rendelet módosításáról</a:t>
            </a:r>
          </a:p>
          <a:p>
            <a:pPr>
              <a:buFontTx/>
              <a:buChar char="-"/>
            </a:pPr>
            <a:r>
              <a:rPr lang="hu-HU" sz="1600" dirty="0"/>
              <a:t>IEC 60034 (MSZ EN 60034) Villamos forgógépekről szóló szabvány </a:t>
            </a:r>
          </a:p>
          <a:p>
            <a:pPr>
              <a:buFontTx/>
              <a:buChar char="-"/>
            </a:pPr>
            <a:r>
              <a:rPr lang="hu-HU" sz="1600" dirty="0"/>
              <a:t>MSZ EN 60034</a:t>
            </a:r>
          </a:p>
          <a:p>
            <a:pPr>
              <a:buFontTx/>
              <a:buChar char="-"/>
            </a:pPr>
            <a:r>
              <a:rPr lang="hu-HU" sz="1600" dirty="0"/>
              <a:t>MSZ EN 61800</a:t>
            </a:r>
          </a:p>
          <a:p>
            <a:pPr>
              <a:buFontTx/>
              <a:buChar char="-"/>
            </a:pPr>
            <a:r>
              <a:rPr lang="hu-HU" sz="1600" dirty="0"/>
              <a:t>MSZ EN 50347</a:t>
            </a:r>
          </a:p>
          <a:p>
            <a:pPr>
              <a:buFontTx/>
              <a:buChar char="-"/>
            </a:pPr>
            <a:r>
              <a:rPr lang="hu-HU" sz="1600" dirty="0"/>
              <a:t>21/2010 NFGM, az egyes ipari és kereskedelmi tevékenységek gyakorlásához szükséges képesítésekről szóló rendelet</a:t>
            </a:r>
          </a:p>
          <a:p>
            <a:pPr>
              <a:buFontTx/>
              <a:buChar char="-"/>
            </a:pPr>
            <a:r>
              <a:rPr lang="hu-HU" sz="1600" dirty="0"/>
              <a:t>50/1999 EüM rendelet</a:t>
            </a:r>
          </a:p>
          <a:p>
            <a:pPr>
              <a:buFontTx/>
              <a:buChar char="-"/>
            </a:pPr>
            <a:r>
              <a:rPr lang="hu-HU" sz="1600" dirty="0"/>
              <a:t>66/2005 EüM rendelet</a:t>
            </a:r>
          </a:p>
          <a:p>
            <a:pPr>
              <a:buFontTx/>
              <a:buChar char="-"/>
            </a:pPr>
            <a:r>
              <a:rPr lang="hu-HU" sz="1600" dirty="0"/>
              <a:t>3/2002 </a:t>
            </a:r>
            <a:r>
              <a:rPr lang="hu-HU" sz="1600" dirty="0" err="1"/>
              <a:t>SzCsM</a:t>
            </a:r>
            <a:r>
              <a:rPr lang="hu-HU" sz="1600" dirty="0"/>
              <a:t>-EüM rendelet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3707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0C9A77A-F939-4972-B857-5A500FB18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SZAKMAI ELVÁRÁSOK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5CB13E2-F61C-4DA6-85DB-E0602FC60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számolási készség</a:t>
            </a:r>
          </a:p>
          <a:p>
            <a:pPr>
              <a:buFontTx/>
              <a:buChar char="-"/>
            </a:pPr>
            <a:r>
              <a:rPr lang="hu-HU" sz="1800" dirty="0"/>
              <a:t>műszaki érzék</a:t>
            </a:r>
          </a:p>
          <a:p>
            <a:pPr>
              <a:buFontTx/>
              <a:buChar char="-"/>
            </a:pPr>
            <a:r>
              <a:rPr lang="hu-HU" sz="1800" dirty="0"/>
              <a:t>jó problémamegoldás</a:t>
            </a:r>
          </a:p>
          <a:p>
            <a:pPr>
              <a:buFontTx/>
              <a:buChar char="-"/>
            </a:pPr>
            <a:r>
              <a:rPr lang="hu-HU" sz="1800" dirty="0"/>
              <a:t>csapatban történő munkavégzés képessége</a:t>
            </a:r>
          </a:p>
        </p:txBody>
      </p:sp>
    </p:spTree>
    <p:extLst>
      <p:ext uri="{BB962C8B-B14F-4D97-AF65-F5344CB8AC3E}">
        <p14:creationId xmlns:p14="http://schemas.microsoft.com/office/powerpoint/2010/main" val="17659144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r>
              <a:rPr lang="hu-HU" dirty="0"/>
              <a:t>Elérhető képzések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https://kepezz.hu/VideoLibraryArticle/Details/16</a:t>
            </a:r>
            <a:r>
              <a:rPr lang="hu-HU" sz="1800" dirty="0"/>
              <a:t>  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19FA21B-18BC-45C9-88B7-13CA1271C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Elérhető 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6CEEDB2-6EC7-4729-9914-A03BBB980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25144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u-HU" sz="1600" dirty="0"/>
              <a:t>jelenleg rengeteg hajtástechnikai, villamos hajtásos képzés van a piacon</a:t>
            </a:r>
          </a:p>
          <a:p>
            <a:pPr>
              <a:buFontTx/>
              <a:buChar char="-"/>
            </a:pPr>
            <a:r>
              <a:rPr lang="hu-HU" sz="1600" dirty="0"/>
              <a:t>ezek általában gyártó specifikusak, célszerű a már megvásárolt vagy a megvásárolni kívánt technológia mellé igénybe venni ezeket a képzéseket</a:t>
            </a:r>
          </a:p>
          <a:p>
            <a:pPr>
              <a:buFontTx/>
              <a:buChar char="-"/>
            </a:pPr>
            <a:r>
              <a:rPr lang="hu-HU" sz="1600" dirty="0"/>
              <a:t>ezek a képzések általában több modulból állnak, amik részben egymásra épülne</a:t>
            </a:r>
          </a:p>
          <a:p>
            <a:pPr>
              <a:buFontTx/>
              <a:buChar char="-"/>
            </a:pPr>
            <a:r>
              <a:rPr lang="hu-HU" sz="1600" dirty="0"/>
              <a:t>azon kívül, hogy az adott termékről nagyon mély ismereteket adnak át, további előnye, hogy általában a gyártó cégnél kerülnek megrendezésre, ami biztosítja a jó felszereltséget (eszközpark, IT infrastruktúra stb.) is</a:t>
            </a:r>
          </a:p>
          <a:p>
            <a:pPr>
              <a:buFontTx/>
              <a:buChar char="-"/>
            </a:pPr>
            <a:r>
              <a:rPr lang="hu-HU" sz="1600" dirty="0"/>
              <a:t>időtartamot tekintve ezek a tanfolyamok az 1-2 naptól a 1-2 hetes időtartamig terjedhetnek</a:t>
            </a:r>
          </a:p>
          <a:p>
            <a:pPr>
              <a:buFontTx/>
              <a:buChar char="-"/>
            </a:pPr>
            <a:r>
              <a:rPr lang="hu-HU" sz="1600" dirty="0"/>
              <a:t>a képzések végén a résztvevők oklevelet vagy tanúsítványt kapnak kézhez</a:t>
            </a:r>
          </a:p>
          <a:p>
            <a:pPr>
              <a:buFontTx/>
              <a:buChar char="-"/>
            </a:pPr>
            <a:r>
              <a:rPr lang="hu-HU" sz="1600" dirty="0"/>
              <a:t>számos gyártó vagy fejlesztő vállalatnál ezen oklevelek, tanúsítványok megléte a feltétele annak, hogy a dolgozó az adott hajtásrendszert fejlessze, módosítsa vagy éppen karbantartsa</a:t>
            </a:r>
          </a:p>
          <a:p>
            <a:pPr>
              <a:buFontTx/>
              <a:buChar char="-"/>
            </a:pPr>
            <a:r>
              <a:rPr lang="hu-HU" sz="1600" dirty="0"/>
              <a:t>villamos hajtással kapcsolatos szakképesítés az iskolarendszeren kívüli felnőttképzésben gyakorlatilag nem létezik</a:t>
            </a:r>
          </a:p>
          <a:p>
            <a:pPr>
              <a:buFontTx/>
              <a:buChar char="-"/>
            </a:pPr>
            <a:r>
              <a:rPr lang="hu-HU" sz="1600" dirty="0"/>
              <a:t>ezeken felül szinte minden műszaki karral rendelkező felsőoktatási intézménynél, ahol elérhető a villamosmérnöki, mechatronikai mérnöki szak, oktatják a villamos hajtások alapjait (frekvenciaváltók, motorok, jeladók stb.)</a:t>
            </a:r>
          </a:p>
        </p:txBody>
      </p:sp>
    </p:spTree>
    <p:extLst>
      <p:ext uri="{BB962C8B-B14F-4D97-AF65-F5344CB8AC3E}">
        <p14:creationId xmlns:p14="http://schemas.microsoft.com/office/powerpoint/2010/main" val="22032715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6857F4F-8298-4A78-91AD-6061C40D8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Elérhető 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64E08AE-FEAE-4B36-B800-C0B560A2B9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Egy villamos hajtásokkal foglalkozó szakember a következő főbb tevékenységeket láthatja el: 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villamos hajtások üzembe helyezése</a:t>
            </a:r>
          </a:p>
          <a:p>
            <a:pPr>
              <a:buFontTx/>
              <a:buChar char="-"/>
            </a:pPr>
            <a:r>
              <a:rPr lang="hu-HU" sz="1800" dirty="0"/>
              <a:t>a rendszerbe integrálása</a:t>
            </a:r>
          </a:p>
          <a:p>
            <a:pPr>
              <a:buFontTx/>
              <a:buChar char="-"/>
            </a:pPr>
            <a:r>
              <a:rPr lang="hu-HU" sz="1800" dirty="0"/>
              <a:t>hibák okainak feltárása, kijavítása és megelőzése</a:t>
            </a:r>
          </a:p>
          <a:p>
            <a:pPr>
              <a:buFontTx/>
              <a:buChar char="-"/>
            </a:pPr>
            <a:r>
              <a:rPr lang="hu-HU" sz="1800" dirty="0"/>
              <a:t>gépek karbantartása</a:t>
            </a:r>
          </a:p>
          <a:p>
            <a:pPr>
              <a:buFontTx/>
              <a:buChar char="-"/>
            </a:pPr>
            <a:r>
              <a:rPr lang="hu-HU" sz="1800" dirty="0"/>
              <a:t>fejlesztési javaslatok megfogalmazása</a:t>
            </a:r>
          </a:p>
          <a:p>
            <a:pPr>
              <a:buFontTx/>
              <a:buChar char="-"/>
            </a:pPr>
            <a:r>
              <a:rPr lang="hu-HU" sz="1800" dirty="0"/>
              <a:t>dokumentáció készítése</a:t>
            </a:r>
          </a:p>
        </p:txBody>
      </p:sp>
    </p:spTree>
    <p:extLst>
      <p:ext uri="{BB962C8B-B14F-4D97-AF65-F5344CB8AC3E}">
        <p14:creationId xmlns:p14="http://schemas.microsoft.com/office/powerpoint/2010/main" val="26881787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CF4925E-AD1E-462D-B572-EAED9E6AD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Képzések javasolt tematikája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CE7C67F-1CD3-42B5-8915-B000992AA5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frekvenciaváltó működési elvének ismertetése</a:t>
            </a:r>
          </a:p>
          <a:p>
            <a:pPr>
              <a:buFontTx/>
              <a:buChar char="-"/>
            </a:pPr>
            <a:r>
              <a:rPr lang="hu-HU" sz="1800" dirty="0"/>
              <a:t>motorok fajtái és működési elvük</a:t>
            </a:r>
          </a:p>
          <a:p>
            <a:pPr>
              <a:buFontTx/>
              <a:buChar char="-"/>
            </a:pPr>
            <a:r>
              <a:rPr lang="hu-HU" sz="1800" dirty="0"/>
              <a:t>különböző érzékelők, motorjeladók és működésük ismertetése</a:t>
            </a:r>
          </a:p>
          <a:p>
            <a:pPr>
              <a:buFontTx/>
              <a:buChar char="-"/>
            </a:pPr>
            <a:r>
              <a:rPr lang="hu-HU" sz="1800" dirty="0"/>
              <a:t>termékspecifikus ismeretek, adott termékcsalád bemutatása</a:t>
            </a:r>
          </a:p>
          <a:p>
            <a:pPr>
              <a:buFontTx/>
              <a:buChar char="-"/>
            </a:pPr>
            <a:r>
              <a:rPr lang="hu-HU" sz="1800" dirty="0"/>
              <a:t>beüzemelés, beüzemelő szoftver megismerése</a:t>
            </a:r>
          </a:p>
          <a:p>
            <a:pPr>
              <a:buFontTx/>
              <a:buChar char="-"/>
            </a:pPr>
            <a:r>
              <a:rPr lang="hu-HU" sz="1800" dirty="0"/>
              <a:t>Paraméterezés</a:t>
            </a:r>
          </a:p>
          <a:p>
            <a:pPr>
              <a:buFontTx/>
              <a:buChar char="-"/>
            </a:pPr>
            <a:r>
              <a:rPr lang="hu-HU" sz="1800" dirty="0"/>
              <a:t>a frekvenciaváltó technológiai funkcióinak ismertetése</a:t>
            </a:r>
          </a:p>
          <a:p>
            <a:pPr>
              <a:buFontTx/>
              <a:buChar char="-"/>
            </a:pPr>
            <a:r>
              <a:rPr lang="hu-HU" sz="1800" dirty="0"/>
              <a:t>alapjelképzők bemutatása</a:t>
            </a:r>
          </a:p>
          <a:p>
            <a:pPr>
              <a:buFontTx/>
              <a:buChar char="-"/>
            </a:pPr>
            <a:r>
              <a:rPr lang="hu-HU" sz="1800" dirty="0"/>
              <a:t>szabályzókörök és ezek egymásra épülésének ismertetése</a:t>
            </a:r>
          </a:p>
          <a:p>
            <a:pPr>
              <a:buFontTx/>
              <a:buChar char="-"/>
            </a:pPr>
            <a:r>
              <a:rPr lang="hu-HU" sz="1800" dirty="0"/>
              <a:t>optimalizálási elvek és lehetőségek ismertetése</a:t>
            </a:r>
          </a:p>
          <a:p>
            <a:pPr>
              <a:buFontTx/>
              <a:buChar char="-"/>
            </a:pPr>
            <a:r>
              <a:rPr lang="hu-HU" sz="1800" dirty="0"/>
              <a:t>rendszerbe illesztés </a:t>
            </a:r>
          </a:p>
          <a:p>
            <a:pPr>
              <a:buFontTx/>
              <a:buChar char="-"/>
            </a:pPr>
            <a:r>
              <a:rPr lang="hu-HU" sz="1800" dirty="0"/>
              <a:t>diagnosztikai funkciók</a:t>
            </a:r>
          </a:p>
        </p:txBody>
      </p:sp>
    </p:spTree>
    <p:extLst>
      <p:ext uri="{BB962C8B-B14F-4D97-AF65-F5344CB8AC3E}">
        <p14:creationId xmlns:p14="http://schemas.microsoft.com/office/powerpoint/2010/main" val="21711877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3B6FEC1-747D-4971-9BCD-0F7D23E36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Kinek javasolt a képzés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1BE52C1-1176-48EE-9A22-90934FD861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Villamos hajtásokkal foglalkozó munkakörök lehetnek:</a:t>
            </a:r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fejlesztő mérnök</a:t>
            </a:r>
          </a:p>
          <a:p>
            <a:pPr>
              <a:buFontTx/>
              <a:buChar char="-"/>
            </a:pPr>
            <a:r>
              <a:rPr lang="hu-HU" sz="1800" dirty="0"/>
              <a:t>üzembe helyező mérnök</a:t>
            </a:r>
          </a:p>
          <a:p>
            <a:pPr>
              <a:buFontTx/>
              <a:buChar char="-"/>
            </a:pPr>
            <a:r>
              <a:rPr lang="hu-HU" sz="1800" dirty="0"/>
              <a:t>karbantartó mérnök</a:t>
            </a:r>
          </a:p>
          <a:p>
            <a:pPr>
              <a:buFontTx/>
              <a:buChar char="-"/>
            </a:pPr>
            <a:r>
              <a:rPr lang="hu-HU" sz="1800" dirty="0"/>
              <a:t>gyártástámogató mérnök</a:t>
            </a:r>
          </a:p>
          <a:p>
            <a:pPr>
              <a:buFontTx/>
              <a:buChar char="-"/>
            </a:pPr>
            <a:r>
              <a:rPr lang="hu-HU" sz="1800" dirty="0"/>
              <a:t>rendszerintegrátor</a:t>
            </a:r>
          </a:p>
          <a:p>
            <a:pPr>
              <a:buFontTx/>
              <a:buChar char="-"/>
            </a:pPr>
            <a:r>
              <a:rPr lang="hu-HU" sz="1800" dirty="0"/>
              <a:t>elektromos karbantartó technikus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15341020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15A8A3-925B-4111-92C6-B0B352332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V.</a:t>
            </a:r>
          </a:p>
          <a:p>
            <a:pPr marL="0" indent="0" algn="ctr">
              <a:buNone/>
            </a:pPr>
            <a:r>
              <a:rPr lang="hu-HU" dirty="0"/>
              <a:t>Versenyelőnyök, 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https://kepezz.hu/VideoLibraryArticle/Details/16</a:t>
            </a:r>
            <a:r>
              <a:rPr lang="hu-HU" sz="1800" dirty="0"/>
              <a:t> 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25521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24C12EA-6655-46CA-B934-4D8108B94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versenyelőnyök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442FF5B-4DB4-4FE2-8A29-5E98D4C04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340768"/>
            <a:ext cx="8372483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képzett szakember képes: </a:t>
            </a:r>
          </a:p>
          <a:p>
            <a:pPr>
              <a:buFontTx/>
              <a:buChar char="-"/>
            </a:pPr>
            <a:r>
              <a:rPr lang="hu-HU" sz="1600" dirty="0"/>
              <a:t>a hajtásrendszer méretezésére </a:t>
            </a:r>
          </a:p>
          <a:p>
            <a:pPr>
              <a:buFontTx/>
              <a:buChar char="-"/>
            </a:pPr>
            <a:r>
              <a:rPr lang="hu-HU" sz="1600" dirty="0"/>
              <a:t>a hajtásrendszerek üzembe helyezésére, optimalizálására, tesztelésére </a:t>
            </a:r>
          </a:p>
          <a:p>
            <a:pPr>
              <a:buFontTx/>
              <a:buChar char="-"/>
            </a:pPr>
            <a:r>
              <a:rPr lang="hu-HU" sz="1600" dirty="0"/>
              <a:t>a szabályzókörök paramétereinek finomhangolására</a:t>
            </a:r>
          </a:p>
          <a:p>
            <a:pPr>
              <a:buFontTx/>
              <a:buChar char="-"/>
            </a:pPr>
            <a:r>
              <a:rPr lang="hu-HU" sz="1600" dirty="0"/>
              <a:t>egy gyorsan változó ipari környezetben a technológiák, folyamatok, rendszerek fejlesztésére</a:t>
            </a:r>
          </a:p>
          <a:p>
            <a:pPr>
              <a:buFontTx/>
              <a:buChar char="-"/>
            </a:pPr>
            <a:r>
              <a:rPr lang="hu-HU" sz="1600" dirty="0"/>
              <a:t>a felmerülő hibák gyors felismerésére és korrigálására</a:t>
            </a:r>
          </a:p>
          <a:p>
            <a:pPr>
              <a:buFontTx/>
              <a:buChar char="-"/>
            </a:pPr>
            <a:r>
              <a:rPr lang="hu-HU" sz="1600" dirty="0"/>
              <a:t>diagnosztikai műveletek végrehajtására</a:t>
            </a:r>
          </a:p>
          <a:p>
            <a:pPr>
              <a:buFontTx/>
              <a:buChar char="-"/>
            </a:pPr>
            <a:r>
              <a:rPr lang="hu-HU" sz="1600" dirty="0"/>
              <a:t>termelő berendezések szakszerű, akár preventív jellegű karbantartására</a:t>
            </a:r>
          </a:p>
          <a:p>
            <a:pPr>
              <a:buFontTx/>
              <a:buChar char="-"/>
            </a:pPr>
            <a:r>
              <a:rPr lang="hu-HU" sz="1600" dirty="0"/>
              <a:t>a meglévő, elavult rendszer cseréjére javaslatokat megfogalmazni, azáltal, hogy ismeri a fejlett technológiákat és naprakész ismeretekkel rendelkezik a villamos hajtások területén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Számos műszaki, gazdasági és minőségi előny érhető el:</a:t>
            </a:r>
          </a:p>
          <a:p>
            <a:pPr>
              <a:buFontTx/>
              <a:buChar char="-"/>
            </a:pPr>
            <a:r>
              <a:rPr lang="hu-HU" sz="1600" dirty="0"/>
              <a:t>bővül a műszaki kompetencia </a:t>
            </a:r>
          </a:p>
          <a:p>
            <a:pPr>
              <a:buFontTx/>
              <a:buChar char="-"/>
            </a:pPr>
            <a:r>
              <a:rPr lang="hu-HU" sz="1600" dirty="0"/>
              <a:t>nő a termelékenység és a rendelkezésre állás</a:t>
            </a:r>
          </a:p>
          <a:p>
            <a:pPr>
              <a:buFontTx/>
              <a:buChar char="-"/>
            </a:pPr>
            <a:r>
              <a:rPr lang="hu-HU" sz="1600" dirty="0"/>
              <a:t>csökkennek a hibaköltségek, azáltal, hogy házon belül elháríthatók lesznek, nem szükséges külsős beszállító vagy a gyártó a hibák elhárítására</a:t>
            </a:r>
          </a:p>
          <a:p>
            <a:pPr>
              <a:buFontTx/>
              <a:buChar char="-"/>
            </a:pPr>
            <a:r>
              <a:rPr lang="hu-HU" sz="1600" dirty="0"/>
              <a:t>javul a minőség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046513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628D99A-1CB0-4B90-86DC-1652C211C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FA37FA6-FDC6-4D3E-ABB7-EB0E334B72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 algn="ctr">
              <a:buNone/>
            </a:pPr>
            <a:r>
              <a:rPr lang="hu-HU" sz="1800" dirty="0"/>
              <a:t>Villamos hajtások nélkül az ipari automatizálás és az Ipar 4.0 koncepciója is elképzelhetetlen. </a:t>
            </a:r>
          </a:p>
          <a:p>
            <a:pPr marL="0" indent="0" algn="ctr">
              <a:buNone/>
            </a:pPr>
            <a:endParaRPr lang="hu-HU" sz="1800" dirty="0"/>
          </a:p>
          <a:p>
            <a:pPr marL="0" indent="0" algn="ctr">
              <a:buNone/>
            </a:pPr>
            <a:r>
              <a:rPr lang="hu-HU" sz="1800" dirty="0"/>
              <a:t>A villamos hajtások felelnek az </a:t>
            </a:r>
            <a:r>
              <a:rPr lang="hu-HU" sz="1800" dirty="0" err="1"/>
              <a:t>aktuátorok</a:t>
            </a:r>
            <a:r>
              <a:rPr lang="hu-HU" sz="1800" dirty="0"/>
              <a:t> mozgatásáért, így azért, hogy a különböző gépek, gyártócellák, gyártósorok igényeink szerint működjenek.</a:t>
            </a:r>
          </a:p>
          <a:p>
            <a:pPr marL="0" indent="0" algn="ctr">
              <a:buNone/>
            </a:pPr>
            <a:endParaRPr lang="hu-HU" sz="1800" dirty="0"/>
          </a:p>
          <a:p>
            <a:pPr marL="0" indent="0" algn="ctr">
              <a:buNone/>
            </a:pPr>
            <a:r>
              <a:rPr lang="hu-HU" sz="1800" dirty="0"/>
              <a:t> Nélkülük a villamos energiát nem tudnánk mechanikai energiává átalakítani. 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8269625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3413</TotalTime>
  <Words>1633</Words>
  <Application>Microsoft Office PowerPoint</Application>
  <PresentationFormat>Diavetítés a képernyőre (4:3 oldalarány)</PresentationFormat>
  <Paragraphs>287</Paragraphs>
  <Slides>35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35</vt:i4>
      </vt:variant>
    </vt:vector>
  </HeadingPairs>
  <TitlesOfParts>
    <vt:vector size="38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Villamos hajtások     2021</vt:lpstr>
      <vt:lpstr>PowerPoint-bemutató</vt:lpstr>
      <vt:lpstr>Ipar 4.0</vt:lpstr>
      <vt:lpstr>Az ipar 4.0-ban foglalt digitális technológiák</vt:lpstr>
      <vt:lpstr>PowerPoint-bemutató</vt:lpstr>
      <vt:lpstr>Villamos hajtások</vt:lpstr>
      <vt:lpstr>Villamos hajtások</vt:lpstr>
      <vt:lpstr>Frekvenciaváltók és működésük</vt:lpstr>
      <vt:lpstr>Általános felépítés</vt:lpstr>
      <vt:lpstr>frekvenciaváltók</vt:lpstr>
      <vt:lpstr>funkcióik</vt:lpstr>
      <vt:lpstr>Elektromos motorok</vt:lpstr>
      <vt:lpstr>Elektromos motorok</vt:lpstr>
      <vt:lpstr>jeladótípusok</vt:lpstr>
      <vt:lpstr>Impulzus jeladó</vt:lpstr>
      <vt:lpstr>rezolver</vt:lpstr>
      <vt:lpstr>Sin/cos enkóder</vt:lpstr>
      <vt:lpstr>Abszolút enkóder</vt:lpstr>
      <vt:lpstr>Villamos hajtások elhelyezkedése a rendszerben</vt:lpstr>
      <vt:lpstr>Villamos hajtások üzembe helyezése</vt:lpstr>
      <vt:lpstr>Villamos hajtások üzembe helyezése</vt:lpstr>
      <vt:lpstr>Villamos hajtások diagnosztikája</vt:lpstr>
      <vt:lpstr>PowerPoint-bemutató</vt:lpstr>
      <vt:lpstr>Jogszabályi előírások, szabványok</vt:lpstr>
      <vt:lpstr>SZAKMAI ELVÁRÁSOK</vt:lpstr>
      <vt:lpstr>PowerPoint-bemutató</vt:lpstr>
      <vt:lpstr>Elérhető képzések</vt:lpstr>
      <vt:lpstr>Elérhető képzések</vt:lpstr>
      <vt:lpstr>Képzések javasolt tematikája</vt:lpstr>
      <vt:lpstr>Kinek javasolt a képzés</vt:lpstr>
      <vt:lpstr>PowerPoint-bemutató</vt:lpstr>
      <vt:lpstr>versenyelőnyök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1817</cp:revision>
  <cp:lastPrinted>2019-09-17T07:24:41Z</cp:lastPrinted>
  <dcterms:created xsi:type="dcterms:W3CDTF">2014-03-03T11:13:53Z</dcterms:created>
  <dcterms:modified xsi:type="dcterms:W3CDTF">2021-05-21T15:08:07Z</dcterms:modified>
</cp:coreProperties>
</file>